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63" r:id="rId4"/>
    <p:sldId id="274" r:id="rId5"/>
    <p:sldId id="266" r:id="rId6"/>
    <p:sldId id="267" r:id="rId7"/>
    <p:sldId id="260" r:id="rId8"/>
    <p:sldId id="269" r:id="rId9"/>
    <p:sldId id="270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DC85-4DDA-4025-A885-AD39D0DB9762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5737D-B0BE-442F-BCCD-7EB162E16DA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DC85-4DDA-4025-A885-AD39D0DB9762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37D-B0BE-442F-BCCD-7EB162E16D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DC85-4DDA-4025-A885-AD39D0DB9762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37D-B0BE-442F-BCCD-7EB162E16D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DC7DC85-4DDA-4025-A885-AD39D0DB9762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D55737D-B0BE-442F-BCCD-7EB162E16DA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DC85-4DDA-4025-A885-AD39D0DB9762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37D-B0BE-442F-BCCD-7EB162E16DA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DC85-4DDA-4025-A885-AD39D0DB9762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37D-B0BE-442F-BCCD-7EB162E16DA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37D-B0BE-442F-BCCD-7EB162E16DA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DC85-4DDA-4025-A885-AD39D0DB9762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DC85-4DDA-4025-A885-AD39D0DB9762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37D-B0BE-442F-BCCD-7EB162E16DA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DC85-4DDA-4025-A885-AD39D0DB9762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37D-B0BE-442F-BCCD-7EB162E16D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DC7DC85-4DDA-4025-A885-AD39D0DB9762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55737D-B0BE-442F-BCCD-7EB162E16DA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DC85-4DDA-4025-A885-AD39D0DB9762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5737D-B0BE-442F-BCCD-7EB162E16DA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DC7DC85-4DDA-4025-A885-AD39D0DB9762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D55737D-B0BE-442F-BCCD-7EB162E16DA2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/>
              <a:t>Белохвост Д.А.</a:t>
            </a:r>
          </a:p>
          <a:p>
            <a:pPr algn="r"/>
            <a:r>
              <a:rPr lang="ru-RU" dirty="0" smtClean="0"/>
              <a:t>РИМ-240404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CMMI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7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модели CMMI</a:t>
            </a:r>
            <a:br>
              <a:rPr lang="ru-RU" dirty="0"/>
            </a:b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052736"/>
            <a:ext cx="2664297" cy="562152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9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модели поэтапного представления области процессов сопоставляются каждому этапу, как показано на рисунке </a:t>
            </a:r>
            <a:r>
              <a:rPr lang="ru-RU" dirty="0" smtClean="0"/>
              <a:t>ниже.</a:t>
            </a:r>
            <a:endParaRPr lang="ru-RU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Модель поэтапного представления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76" y="2996952"/>
            <a:ext cx="3960440" cy="316835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4022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модели непрерывного представления области процессов сопоставляются функциональным группам, как показано на рисунке ниже.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непрерывного представления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40968"/>
            <a:ext cx="5112568" cy="302433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856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5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874" y="1340768"/>
            <a:ext cx="894812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 smtClean="0"/>
              <a:t>Capability</a:t>
            </a:r>
            <a:r>
              <a:rPr lang="ru-RU" b="1" dirty="0" smtClean="0"/>
              <a:t> </a:t>
            </a:r>
            <a:r>
              <a:rPr lang="ru-RU" b="1" dirty="0" err="1" smtClean="0"/>
              <a:t>Maturity</a:t>
            </a:r>
            <a:r>
              <a:rPr lang="ru-RU" b="1" dirty="0" smtClean="0"/>
              <a:t> </a:t>
            </a:r>
            <a:r>
              <a:rPr lang="ru-RU" b="1" dirty="0" err="1" smtClean="0"/>
              <a:t>Model</a:t>
            </a:r>
            <a:r>
              <a:rPr lang="ru-RU" b="1" dirty="0" smtClean="0"/>
              <a:t> </a:t>
            </a:r>
            <a:r>
              <a:rPr lang="ru-RU" b="1" dirty="0" err="1" smtClean="0"/>
              <a:t>Integration</a:t>
            </a:r>
            <a:r>
              <a:rPr lang="ru-RU" dirty="0" smtClean="0"/>
              <a:t> (</a:t>
            </a:r>
            <a:r>
              <a:rPr lang="ru-RU" b="1" dirty="0" smtClean="0"/>
              <a:t>CMMI</a:t>
            </a:r>
            <a:r>
              <a:rPr lang="ru-RU" dirty="0" smtClean="0"/>
              <a:t>) — набор моделей (методологий) совершенствования процессов в организациях разных размеров и видов деятельности.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Понятие </a:t>
            </a:r>
            <a:r>
              <a:rPr lang="en-US" dirty="0" smtClean="0"/>
              <a:t>CMMI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5" y="3068960"/>
            <a:ext cx="4819167" cy="305535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354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Набор моделей CMMI появился в 1987 году как развитие методологии CMM (</a:t>
            </a:r>
            <a:r>
              <a:rPr lang="ru-RU" dirty="0" err="1"/>
              <a:t>Capability</a:t>
            </a:r>
            <a:r>
              <a:rPr lang="ru-RU" dirty="0"/>
              <a:t> </a:t>
            </a:r>
            <a:r>
              <a:rPr lang="ru-RU" dirty="0" err="1"/>
              <a:t>Maturity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, модель зрелости процессов создания ПО), которая разрабатывалась научно-исследовательским центром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Engineering</a:t>
            </a:r>
            <a:r>
              <a:rPr lang="ru-RU" dirty="0"/>
              <a:t> </a:t>
            </a:r>
            <a:r>
              <a:rPr lang="ru-RU" dirty="0" err="1"/>
              <a:t>Institute</a:t>
            </a:r>
            <a:r>
              <a:rPr lang="ru-RU" dirty="0"/>
              <a:t> в университете Карнеги-</a:t>
            </a:r>
            <a:r>
              <a:rPr lang="ru-RU" dirty="0" err="1"/>
              <a:t>Меллона</a:t>
            </a:r>
            <a:r>
              <a:rPr lang="ru-RU" dirty="0"/>
              <a:t>. Этот центр был создан и финансировался на средства Министерства обороны США. 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История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5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2007 году в России появился первый авторизованный (позднее — сертифицированный) инструктор по CMMI, а в 2008 году первый русскоязычный ведущий оценщик (</a:t>
            </a:r>
            <a:r>
              <a:rPr lang="ru-RU" dirty="0" err="1" smtClean="0"/>
              <a:t>Lead</a:t>
            </a:r>
            <a:r>
              <a:rPr lang="ru-RU" dirty="0" smtClean="0"/>
              <a:t> </a:t>
            </a:r>
            <a:r>
              <a:rPr lang="ru-RU" dirty="0" err="1" smtClean="0"/>
              <a:t>Appraiser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84" y="3573016"/>
            <a:ext cx="3708000" cy="24720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887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Модель обеспечивает следующие преимущества:</a:t>
            </a:r>
          </a:p>
          <a:p>
            <a:pPr lvl="0"/>
            <a:r>
              <a:rPr lang="ru-RU" dirty="0" smtClean="0"/>
              <a:t>предоставляет общую платформу и язык для взаимодействия;</a:t>
            </a:r>
          </a:p>
          <a:p>
            <a:pPr lvl="0"/>
            <a:r>
              <a:rPr lang="ru-RU" dirty="0" smtClean="0"/>
              <a:t>основана на многолетнем опыте;</a:t>
            </a:r>
          </a:p>
          <a:p>
            <a:pPr lvl="0"/>
            <a:r>
              <a:rPr lang="ru-RU" dirty="0" smtClean="0"/>
              <a:t>помогает пользователям получить общее представление о происходящем, сконцентрировавшись на улучшении процессов;</a:t>
            </a:r>
          </a:p>
          <a:p>
            <a:pPr lvl="0"/>
            <a:r>
              <a:rPr lang="ru-RU" dirty="0" smtClean="0"/>
              <a:t>пользуется поддержкой инструкторов и консультантов;</a:t>
            </a:r>
          </a:p>
          <a:p>
            <a:pPr lvl="0"/>
            <a:r>
              <a:rPr lang="ru-RU" dirty="0" smtClean="0"/>
              <a:t>может служить стандартом для разрешения противоречий.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Зачем использовать эту модель?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Целью </a:t>
            </a:r>
            <a:r>
              <a:rPr lang="ru-RU" dirty="0"/>
              <a:t>модели является оценка зрелости процессов в организации и предоставление инструкций по усовершенствованию процессов, что позволит улучшить создаваемые продукты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Каково назначение модели CMMI?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56992"/>
            <a:ext cx="5715000" cy="30480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049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Набор моделей CMMI включает </a:t>
            </a:r>
            <a:r>
              <a:rPr lang="ru-RU" dirty="0"/>
              <a:t>три модели: </a:t>
            </a:r>
            <a:r>
              <a:rPr lang="ru-RU" dirty="0" smtClean="0"/>
              <a:t> </a:t>
            </a:r>
          </a:p>
          <a:p>
            <a:r>
              <a:rPr lang="ru-RU" dirty="0" smtClean="0"/>
              <a:t>CMMI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(CMMI-DEV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CMMI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Services</a:t>
            </a:r>
            <a:r>
              <a:rPr lang="ru-RU" dirty="0"/>
              <a:t> (CMMI-SVC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CMMI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Acquisition</a:t>
            </a:r>
            <a:r>
              <a:rPr lang="ru-RU" dirty="0"/>
              <a:t> (CMMI-ACQ).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Набор моделей </a:t>
            </a:r>
            <a:r>
              <a:rPr lang="en-US" dirty="0" smtClean="0"/>
              <a:t>CMMI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57477"/>
            <a:ext cx="2930937" cy="273630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654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CMMI-DEV </a:t>
            </a:r>
            <a:r>
              <a:rPr lang="ru-RU" dirty="0"/>
              <a:t>— это две модели, имеющие одни и те же базовые элементы. </a:t>
            </a:r>
            <a:r>
              <a:rPr lang="ru-RU" dirty="0" smtClean="0"/>
              <a:t>Одна </a:t>
            </a:r>
            <a:r>
              <a:rPr lang="ru-RU" dirty="0"/>
              <a:t>из них (наиболее </a:t>
            </a:r>
            <a:r>
              <a:rPr lang="ru-RU" dirty="0" smtClean="0"/>
              <a:t>известная) </a:t>
            </a:r>
            <a:r>
              <a:rPr lang="ru-RU" dirty="0"/>
              <a:t>— это поэтапное представление, позволяющее представить 22 области процесса на одном из пяти уровней зрелости организации.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CMMI-DEV</a:t>
            </a:r>
          </a:p>
        </p:txBody>
      </p:sp>
      <p:pic>
        <p:nvPicPr>
          <p:cNvPr id="5" name="Объект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861048"/>
            <a:ext cx="3269162" cy="244827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935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Вторым базовым элементом является непрерывное представление, моделирующее возможности процессов внутри каждой из 22 областей процесса </a:t>
            </a:r>
            <a:r>
              <a:rPr lang="ru-RU" dirty="0" smtClean="0"/>
              <a:t>отдельно.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50" y="3501008"/>
            <a:ext cx="2499118" cy="26642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171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124</TotalTime>
  <Words>238</Words>
  <Application>Microsoft Office PowerPoint</Application>
  <PresentationFormat>Экран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Бумажная</vt:lpstr>
      <vt:lpstr>CMMI</vt:lpstr>
      <vt:lpstr>Понятие CMMI</vt:lpstr>
      <vt:lpstr>История </vt:lpstr>
      <vt:lpstr>Презентация PowerPoint</vt:lpstr>
      <vt:lpstr>Зачем использовать эту модель? </vt:lpstr>
      <vt:lpstr>Каково назначение модели CMMI? </vt:lpstr>
      <vt:lpstr>Набор моделей CMMI</vt:lpstr>
      <vt:lpstr>CMMI-DEV</vt:lpstr>
      <vt:lpstr>Презентация PowerPoint</vt:lpstr>
      <vt:lpstr>Элементы модели CMMI </vt:lpstr>
      <vt:lpstr>Модель поэтапного представления</vt:lpstr>
      <vt:lpstr>Модель непрерывного представления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</dc:creator>
  <cp:lastModifiedBy>Den</cp:lastModifiedBy>
  <cp:revision>11</cp:revision>
  <dcterms:created xsi:type="dcterms:W3CDTF">2015-12-18T07:46:54Z</dcterms:created>
  <dcterms:modified xsi:type="dcterms:W3CDTF">2015-12-18T15:53:46Z</dcterms:modified>
</cp:coreProperties>
</file>