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0" r:id="rId3"/>
    <p:sldId id="281" r:id="rId4"/>
    <p:sldId id="297" r:id="rId5"/>
    <p:sldId id="298" r:id="rId6"/>
    <p:sldId id="299" r:id="rId7"/>
    <p:sldId id="300" r:id="rId8"/>
    <p:sldId id="311" r:id="rId9"/>
    <p:sldId id="309" r:id="rId10"/>
    <p:sldId id="301" r:id="rId11"/>
    <p:sldId id="310" r:id="rId12"/>
    <p:sldId id="312" r:id="rId13"/>
    <p:sldId id="313" r:id="rId14"/>
    <p:sldId id="314" r:id="rId15"/>
    <p:sldId id="315" r:id="rId16"/>
    <p:sldId id="316" r:id="rId17"/>
    <p:sldId id="31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DC2A5872-D0DC-45A9-BC4A-817B857E362B}">
          <p14:sldIdLst>
            <p14:sldId id="256"/>
            <p14:sldId id="280"/>
            <p14:sldId id="281"/>
            <p14:sldId id="297"/>
            <p14:sldId id="298"/>
            <p14:sldId id="299"/>
            <p14:sldId id="300"/>
            <p14:sldId id="311"/>
            <p14:sldId id="309"/>
            <p14:sldId id="301"/>
            <p14:sldId id="310"/>
            <p14:sldId id="312"/>
            <p14:sldId id="313"/>
            <p14:sldId id="314"/>
            <p14:sldId id="315"/>
          </p14:sldIdLst>
        </p14:section>
        <p14:section name="MapReduce" id="{D1920632-51CF-4B0A-95F7-5EA975C3F4EF}">
          <p14:sldIdLst>
            <p14:sldId id="316"/>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85221" units="1/cm"/>
          <inkml:channelProperty channel="Y" name="resolution" value="36.86007" units="1/cm"/>
          <inkml:channelProperty channel="T" name="resolution" value="1" units="1/dev"/>
        </inkml:channelProperties>
      </inkml:inkSource>
      <inkml:timestamp xml:id="ts0" timeString="2021-11-22T14:53:30.452"/>
    </inkml:context>
    <inkml:brush xml:id="br0">
      <inkml:brushProperty name="width" value="0.05292" units="cm"/>
      <inkml:brushProperty name="height" value="0.05292" units="cm"/>
      <inkml:brushProperty name="color" value="#FF0000"/>
    </inkml:brush>
  </inkml:definitions>
  <inkml:trace contextRef="#ctx0" brushRef="#br0">16581 6985 0,'0'53'31,"0"35"-15,0 247-1,0 53 1,0 36 0,0 17-1,0-36 1,52 177-1,1 53 1,-35-88 0,-18-106-1,53-53 1,-53-106 0,0-88-1,0-88 1,0-70-1,0 17 95,0-1-95,0 19 1,0 17 0,-35 18-1,35-53 1,-18 0 15,18-18-15,0 0-16,0 18 15,0 0 1,-18-17 0</inkml:trace>
  <inkml:trace contextRef="#ctx0" brushRef="#br0" timeOffset="1288.35">16722 12965 0,'0'0'0,"17"0"0,89 0 16,159 0-1,158 0 1,89 0-1,-230 0 1,935 0 0,-741 0-1,336 0 1,-266 0 0,36 0-1,89 0 1,-36 0-1,-88 0 1,-18 0 0,53 0-1,0 0 1,-71 0 0,-52 0-1,-53 0 1,-36 0-1,36 0 1,-18 0 0,18 0-1,-18 0 1,0 0 0,-36 0-1,-140 0 1,-124 0-1,53 0 1,36 0 0,-1 0-1,-88 0 1,-35-36 0,-17 36-1,-36-17 126,-71-1-110</inkml:trace>
  <inkml:trace contextRef="#ctx0" brushRef="#br0" timeOffset="2216.19">30251 12841 0,'35'0'31,"71"18"-15,0-1-1,-36 1 1,-35 0 0,-35-1 62,0 107-63,-176-36 1,-18 53 0,35-70-1,89-54 1,34 1-1,1-18 1,0 35 0,0 0-1,17-17 1,-17 17 0</inkml:trace>
  <inkml:trace contextRef="#ctx0" brushRef="#br0" timeOffset="3184.03">16404 7003 0,'-17'0'16,"-19"0"0,-17 53-1,-35 88 1,18-35 0,-1-36-1,71-17 1,0-18-1,71-35 32</inkml:trace>
  <inkml:trace contextRef="#ctx0" brushRef="#br0" timeOffset="3504.36">16810 7038 0,'35'-18'16,"-35"159"-1,35 71 1,-17-106 0,70 158-1,-70-211 1,70-106 46</inkml:trace>
  <inkml:trace contextRef="#ctx0" brushRef="#br0" timeOffset="4144.79">17727 6597 0,'0'18'63,"0"211"-47,-18 35-1,1 1 1,-36-36-1,53-35 1,0-88 0,53-35-1,17 17 1,71-17 0,54-71-1,-54 0 1,0 0-1,-35-71 1,-18 18 0,-53 18-1,-35 0 1,0 17 15,-35 0 0,-36-17-31,-35 17 16</inkml:trace>
  <inkml:trace contextRef="#ctx0" brushRef="#br0" timeOffset="4664.09">17551 7497 0,'0'-18'125,"123"18"-125,265 0 16,-141 0 0,-176 0 15</inkml:trace>
  <inkml:trace contextRef="#ctx0" brushRef="#br0" timeOffset="6448.26">31238 12047 0,'0'53'16,"53"194"-1,36 0 1,-72-123-1,71 158 1,-17-70 0,-18-1-1,0-17 1,-18-17 0,-35-89-1,0-53 1,18-17-1,17-18 32,177-230-31,35-52 0,-124 0-1,-17-53 1,-36 17-1,-34 36 1,-19 88 0,72-18-1,-89 107 1,17 69 0,1 36 62</inkml:trace>
  <inkml:trace contextRef="#ctx0" brushRef="#br0" timeOffset="8224.83">24412 12506 0,'18'0'63,"141"0"-48,229 0 1,-53 0 0,-141 0-1,-141 0 1,0 0 0,17 0-1,36 0 1,-71-18-1,18-17 48,-53 17-47,0-17-1</inkml:trace>
  <inkml:trace contextRef="#ctx0" brushRef="#br0" timeOffset="8775.85">25788 12277 0,'-70'0'109,"34"0"-93,-52 0 0,-18 0-1,-17 0 1,35 0-1,52 0 64,213 88-64,34-18 1,-87-17-1,-107-35 126</inkml:trace>
  <inkml:trace contextRef="#ctx0" brushRef="#br0" timeOffset="14480.38">16933 12682 0,'36'0'141,"-1"-17"-126,35-1 1,-17 0 15,-35 18 1,0 0-17,17 0 1,-17 0-1,17 0 1,0 0 15,0 0 1,1-17-17,-19 17 1,19 0-1,-1-18 1,-17 18 0,-1 0-1,18 0 1,1 0 0,-19 0-1,1 0 1,17 0-1,1-17 1,16 17 15,-16 0-15,-1 0 15,-17-18-15,35 18-1,-1-18 17,-34 18-17,17 0 1,-17 0 0,17 0-1,18-17 1,-35 17-1,35-18 1,0 18 0,17 0-1,-34 0 1,34 0 0,-17 0-1,0 0 1,-18 0-1,0-18 1,36 18 15,-36 0-31,-17 0 16,35 0 0,-35 0 15,17 0-31,0 0 15,0 0 1,1 0 0,-1 0-1,0 0 1,0 0 0,1 0-1,-1 0 1,-17 0-1,52 0 1,-52 0 0,35 0 15,-36 0-31,36 0 31,-17 0-15,-19 0-16,1 0 15,17 0 1,0 0 0,18 0 15,-17 0-31,34 0 16,-35 0-1,18 0 16,-17 0-31,-19 0 16,19 0 0,69 0-1,-34 0 1,0 0 0,-36 0-1,18 0 1,0-17-1,-18 17 1,18-18 0,0 18 15,-18 0-31,-17 0 16,17 0-1,35-35 1,-52 35-1,53-18 1,-54 18 0,19-17 15,-19-1-31,1 18 16,-18-18-1,70 1 1,-34 17 15,-19-18-15,19 0-1,-1 1 1,0-1 15,-17 18-15,17-18-1,-17 18 1,17 0 0,0-17-1,-17-1 1,17 0 0,0 1 15,-17 17-16,0 0 1,17-18 0,0 1 15,-17-1-15,0 18-1,-1 0 16,54-18-15,-36 1 0,-17 17 15,35-18-15,-36 18-1,36-18 16,-18 18-15,-35-17 0,18 17-16,17 0 15,1-18 1,-1 0 15,-17 18-15,34-17-1,-34 17 1,17-35 0,18-1 15,-35 36-15,0 0-1,17-17 1,-17 17 15,34-18 0,-34 0-31,17 1 16,36-19 15,-53 19-15,-1-18-1,1 35 1,35-18 15,-36 18-31,19-18 32,-19 18-32,1 0 15,17-17 1,-17 17-1,17 0 1,-17-18 0,-18 0-1,17 18 1,36 0 31,-35 0-16,0-17-15,-1 17 406,1 0-172,0 0-219</inkml:trace>
  <inkml:trace contextRef="#ctx0" brushRef="#br0" timeOffset="15064.26">22648 12294 0,'0'36'63,"0"52"-63,0 88 15,-35-88 1,35 1-1,0-72 1,18-17 0,52 0-1,-17 0-15</inkml:trace>
  <inkml:trace contextRef="#ctx0" brushRef="#br0" timeOffset="15329.3">22966 12541 0,'0'0'0,"17"0"16,-17 53 0,0 35-1,0-52 1,36-19-1,-19-17 1,19 0 0,34 0-1,1 0 1</inkml:trace>
  <inkml:trace contextRef="#ctx0" brushRef="#br0" timeOffset="15609.34">23442 12506 0,'35'53'16,"-35"35"-1,18-53 1,-18-17 0,18 0 15,-1-18-15,19 0-1</inkml:trace>
  <inkml:trace contextRef="#ctx0" brushRef="#br0" timeOffset="20935.95">22595 11571 0,'0'0'0,"18"0"47,53 0-31,17 0-1,-18 18 1,-17-18 0,-17 17-1,-19-17 1,1 0 0,17 0-1,18 0 1,0 0-1,-18 0 1,1 0 31,-19 0-31,54 0 46,-54 36-31,-17-19-15,53 36 0,-35-17-1,0-19 1,-1-17-1,-17 35 1,35 36 0,-17 17-1,0-35 1,-1 0 15,-17-35-31,0-1 16,18-17 390,17 36-390,1 16-1,-19-16 1,1-1 0,-18-17-1,17-1 1,1-17 218,0 0-234,35 0 16,-18-53-1,-35 0 1,35 18 0,-35-18-1,18-17 1,-18 17 0,0 0-1,0 18 1,0 17 78,18 0 62,-18-17-141,0-35 1,0 17 0,0 0-1,35 17 1,-35 19 15,35 17 313,-17 0-328,17 0-1,0 0 1,1 0-1,-1 17 17,-18-17 15,19 0 281,-19 0-328,19 0 31,-19 18-15,1-18 15,0 0 0,17 0 0,-18 0 1,1 0-17,0 0 1,-1 0 15,1 0-15,0 0-1,35 0 17,-36 0-17,19 0 1,-19 0 15,1 0-15,-1 0-1,1 0-15,17 0 32,-17 0-17,0 0 1,-1 0-1,1 0 1,0 0 0,-1 0-1,1 0 1,17 0 0,0 0 15,-17 0-16,0 0 1,-1 0 0,1 0-1,35 0 17,-36 0-1,1 0-31,0 18 31,-1-18-31,36 0 31,-35 0-15,0 0 0,17 0-1,18 0 1,0 0-1,0 0 1,-18 0 0,35 0 15,-52 0-15,35 0-1,-18 0 1,18 0 15,18 0 0,-36 0-31,0 0 16,36-18 0,-36 18 15,18 0-16,-35 0 1,52 0 0,-17 0-1,35 0 1,-17 0 0,-36-18-1,18 1 1,0-1-1,0-17 1,0 17 0,-18 18-1,36-35 1,-18 17 0,35-17-1,-53 0 1,0 17-1,-17 0 1,35-34 0,-35 34 15,-1 0-31,1 1 16,70-89-1,53-35 1,-17-18-1,-1-17 1,-35 87 0,195-299-1,-125 106 1,54 0 0,17-53-1,36-89 1,-36-17-1,53-105 1,-17 16 0,-71 37-1,-35 104 1,-36 160 0,-35 53-1,-52 88 1,-19 35 15</inkml:trace>
  <inkml:trace contextRef="#ctx0" brushRef="#br0" timeOffset="50487.83">16792 8449 0,'36'0'94,"122"0"-79,195 0 1,53-18 0,17-52-1,-123 35 1,17 35 0,-87 0-1,-36 0 1,-124 0-1,1 0 1,-36 0 0,-17 0-1,17 0 17,-17 0-32</inkml:trace>
  <inkml:trace contextRef="#ctx0" brushRef="#br0" timeOffset="51935.89">15787 10213 0,'0'0'0,"0"-18"47,70-105-31,36-18 0,18-89-1,-89 142 1,71-71-1,0 1 1,-71 87 0,0-17-1,-70 88 95,-89 35-110,-105 36 15,-18 35 1,106-71 0,141-17 77,35-36-77,106 0 0,89-35-1,-71 53 1,-89 0-1,-35 71 1,54 17 0,-89-35-1,17 18 1,1-54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2CB5B-8ADA-47E8-92EE-240255EA26CB}" type="datetimeFigureOut">
              <a:rPr lang="ru-RU" smtClean="0"/>
              <a:t>22.11.2021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5FFDE-E281-4E83-92B0-20464A33ACFD}" type="slidenum">
              <a:rPr lang="ru-RU" smtClean="0"/>
              <a:t>‹#›</a:t>
            </a:fld>
            <a:endParaRPr lang="ru-RU"/>
          </a:p>
        </p:txBody>
      </p:sp>
    </p:spTree>
    <p:extLst>
      <p:ext uri="{BB962C8B-B14F-4D97-AF65-F5344CB8AC3E}">
        <p14:creationId xmlns:p14="http://schemas.microsoft.com/office/powerpoint/2010/main" val="239910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https://cwiki.apache.org/confluence/display/Hive/Presentations</a:t>
            </a:r>
            <a:endParaRPr lang="ru-RU" dirty="0"/>
          </a:p>
        </p:txBody>
      </p:sp>
      <p:sp>
        <p:nvSpPr>
          <p:cNvPr id="4" name="Номер слайда 3"/>
          <p:cNvSpPr>
            <a:spLocks noGrp="1"/>
          </p:cNvSpPr>
          <p:nvPr>
            <p:ph type="sldNum" sz="quarter" idx="5"/>
          </p:nvPr>
        </p:nvSpPr>
        <p:spPr/>
        <p:txBody>
          <a:bodyPr/>
          <a:lstStyle/>
          <a:p>
            <a:fld id="{6695FFDE-E281-4E83-92B0-20464A33ACFD}" type="slidenum">
              <a:rPr lang="ru-RU" smtClean="0"/>
              <a:t>2</a:t>
            </a:fld>
            <a:endParaRPr lang="ru-RU"/>
          </a:p>
        </p:txBody>
      </p:sp>
    </p:spTree>
    <p:extLst>
      <p:ext uri="{BB962C8B-B14F-4D97-AF65-F5344CB8AC3E}">
        <p14:creationId xmlns:p14="http://schemas.microsoft.com/office/powerpoint/2010/main" val="3910540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https://cwiki.apache.org/confluence/display/hive/design#Design-Metastore</a:t>
            </a:r>
            <a:endParaRPr lang="ru-RU" dirty="0"/>
          </a:p>
        </p:txBody>
      </p:sp>
      <p:sp>
        <p:nvSpPr>
          <p:cNvPr id="4" name="Номер слайда 3"/>
          <p:cNvSpPr>
            <a:spLocks noGrp="1"/>
          </p:cNvSpPr>
          <p:nvPr>
            <p:ph type="sldNum" sz="quarter" idx="5"/>
          </p:nvPr>
        </p:nvSpPr>
        <p:spPr/>
        <p:txBody>
          <a:bodyPr/>
          <a:lstStyle/>
          <a:p>
            <a:fld id="{6695FFDE-E281-4E83-92B0-20464A33ACFD}" type="slidenum">
              <a:rPr lang="ru-RU" smtClean="0"/>
              <a:t>4</a:t>
            </a:fld>
            <a:endParaRPr lang="ru-RU"/>
          </a:p>
        </p:txBody>
      </p:sp>
    </p:spTree>
    <p:extLst>
      <p:ext uri="{BB962C8B-B14F-4D97-AF65-F5344CB8AC3E}">
        <p14:creationId xmlns:p14="http://schemas.microsoft.com/office/powerpoint/2010/main" val="1056794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http://mtitek.com/tutorials/bigdata/hive/install.php#sec_id_4</a:t>
            </a:r>
            <a:endParaRPr lang="ru-RU" dirty="0"/>
          </a:p>
        </p:txBody>
      </p:sp>
      <p:sp>
        <p:nvSpPr>
          <p:cNvPr id="4" name="Номер слайда 3"/>
          <p:cNvSpPr>
            <a:spLocks noGrp="1"/>
          </p:cNvSpPr>
          <p:nvPr>
            <p:ph type="sldNum" sz="quarter" idx="5"/>
          </p:nvPr>
        </p:nvSpPr>
        <p:spPr/>
        <p:txBody>
          <a:bodyPr/>
          <a:lstStyle/>
          <a:p>
            <a:fld id="{6695FFDE-E281-4E83-92B0-20464A33ACFD}" type="slidenum">
              <a:rPr lang="ru-RU" smtClean="0"/>
              <a:t>5</a:t>
            </a:fld>
            <a:endParaRPr lang="ru-RU"/>
          </a:p>
        </p:txBody>
      </p:sp>
    </p:spTree>
    <p:extLst>
      <p:ext uri="{BB962C8B-B14F-4D97-AF65-F5344CB8AC3E}">
        <p14:creationId xmlns:p14="http://schemas.microsoft.com/office/powerpoint/2010/main" val="2678578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https://cwiki.apache.org/confluence/display/Hive/HiveServer2+Clients#HiveServer2Clients-Beeline%E2%80%93CommandLineShell</a:t>
            </a:r>
            <a:endParaRPr lang="ru-RU" dirty="0"/>
          </a:p>
        </p:txBody>
      </p:sp>
      <p:sp>
        <p:nvSpPr>
          <p:cNvPr id="4" name="Номер слайда 3"/>
          <p:cNvSpPr>
            <a:spLocks noGrp="1"/>
          </p:cNvSpPr>
          <p:nvPr>
            <p:ph type="sldNum" sz="quarter" idx="5"/>
          </p:nvPr>
        </p:nvSpPr>
        <p:spPr/>
        <p:txBody>
          <a:bodyPr/>
          <a:lstStyle/>
          <a:p>
            <a:fld id="{6695FFDE-E281-4E83-92B0-20464A33ACFD}" type="slidenum">
              <a:rPr lang="ru-RU" smtClean="0"/>
              <a:t>15</a:t>
            </a:fld>
            <a:endParaRPr lang="ru-RU"/>
          </a:p>
        </p:txBody>
      </p:sp>
    </p:spTree>
    <p:extLst>
      <p:ext uri="{BB962C8B-B14F-4D97-AF65-F5344CB8AC3E}">
        <p14:creationId xmlns:p14="http://schemas.microsoft.com/office/powerpoint/2010/main" val="170194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https://hadoop.apache.org/docs/stable/hadoop-mapreduce-client/hadoop-mapreduce-client-core/MapReduceTutorial.html#Example:_WordCount_v1.0</a:t>
            </a:r>
            <a:endParaRPr lang="ru-RU" dirty="0"/>
          </a:p>
        </p:txBody>
      </p:sp>
      <p:sp>
        <p:nvSpPr>
          <p:cNvPr id="4" name="Номер слайда 3"/>
          <p:cNvSpPr>
            <a:spLocks noGrp="1"/>
          </p:cNvSpPr>
          <p:nvPr>
            <p:ph type="sldNum" sz="quarter" idx="5"/>
          </p:nvPr>
        </p:nvSpPr>
        <p:spPr/>
        <p:txBody>
          <a:bodyPr/>
          <a:lstStyle/>
          <a:p>
            <a:fld id="{6695FFDE-E281-4E83-92B0-20464A33ACFD}" type="slidenum">
              <a:rPr lang="ru-RU" smtClean="0"/>
              <a:t>16</a:t>
            </a:fld>
            <a:endParaRPr lang="ru-RU"/>
          </a:p>
        </p:txBody>
      </p:sp>
    </p:spTree>
    <p:extLst>
      <p:ext uri="{BB962C8B-B14F-4D97-AF65-F5344CB8AC3E}">
        <p14:creationId xmlns:p14="http://schemas.microsoft.com/office/powerpoint/2010/main" val="420468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81B23B3C-5F11-4E32-800A-6DF3DED5BE53}" type="datetimeFigureOut">
              <a:rPr lang="ru-RU" smtClean="0"/>
              <a:t>22.11.2021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11408420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1B23B3C-5F11-4E32-800A-6DF3DED5BE53}" type="datetimeFigureOut">
              <a:rPr lang="ru-RU" smtClean="0"/>
              <a:t>22.11.2021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220657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1B23B3C-5F11-4E32-800A-6DF3DED5BE53}" type="datetimeFigureOut">
              <a:rPr lang="ru-RU" smtClean="0"/>
              <a:t>22.11.2021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133373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1B23B3C-5F11-4E32-800A-6DF3DED5BE53}" type="datetimeFigureOut">
              <a:rPr lang="ru-RU" smtClean="0"/>
              <a:t>22.11.2021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39536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81B23B3C-5F11-4E32-800A-6DF3DED5BE53}" type="datetimeFigureOut">
              <a:rPr lang="ru-RU" smtClean="0"/>
              <a:t>22.11.2021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33295488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81B23B3C-5F11-4E32-800A-6DF3DED5BE53}" type="datetimeFigureOut">
              <a:rPr lang="ru-RU" smtClean="0"/>
              <a:t>22.11.2021</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290647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81B23B3C-5F11-4E32-800A-6DF3DED5BE53}" type="datetimeFigureOut">
              <a:rPr lang="ru-RU" smtClean="0"/>
              <a:t>22.11.2021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A363039-2C6A-4821-B64B-9E34B7C46375}"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20134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1B23B3C-5F11-4E32-800A-6DF3DED5BE53}" type="datetimeFigureOut">
              <a:rPr lang="ru-RU" smtClean="0"/>
              <a:t>22.11.2021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2227934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23B3C-5F11-4E32-800A-6DF3DED5BE53}" type="datetimeFigureOut">
              <a:rPr lang="ru-RU" smtClean="0"/>
              <a:t>22.11.2021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155623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81B23B3C-5F11-4E32-800A-6DF3DED5BE53}" type="datetimeFigureOut">
              <a:rPr lang="ru-RU" smtClean="0"/>
              <a:t>22.11.2021</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384540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1B23B3C-5F11-4E32-800A-6DF3DED5BE53}" type="datetimeFigureOut">
              <a:rPr lang="ru-RU" smtClean="0"/>
              <a:t>22.11.2021</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360595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1B23B3C-5F11-4E32-800A-6DF3DED5BE53}" type="datetimeFigureOut">
              <a:rPr lang="ru-RU" smtClean="0"/>
              <a:t>22.11.2021</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363039-2C6A-4821-B64B-9E34B7C46375}" type="slidenum">
              <a:rPr lang="ru-RU" smtClean="0"/>
              <a:t>‹#›</a:t>
            </a:fld>
            <a:endParaRPr lang="ru-RU"/>
          </a:p>
        </p:txBody>
      </p:sp>
    </p:spTree>
    <p:extLst>
      <p:ext uri="{BB962C8B-B14F-4D97-AF65-F5344CB8AC3E}">
        <p14:creationId xmlns:p14="http://schemas.microsoft.com/office/powerpoint/2010/main" val="2460442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ive.apache.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C2B724-BF86-4FBB-AD3C-142B229E00BB}"/>
              </a:ext>
            </a:extLst>
          </p:cNvPr>
          <p:cNvSpPr>
            <a:spLocks noGrp="1"/>
          </p:cNvSpPr>
          <p:nvPr>
            <p:ph type="ctrTitle"/>
          </p:nvPr>
        </p:nvSpPr>
        <p:spPr>
          <a:xfrm>
            <a:off x="1600199" y="2386744"/>
            <a:ext cx="9845567" cy="1965800"/>
          </a:xfrm>
        </p:spPr>
        <p:txBody>
          <a:bodyPr>
            <a:normAutofit/>
          </a:bodyPr>
          <a:lstStyle/>
          <a:p>
            <a:r>
              <a:rPr lang="ru-RU" dirty="0"/>
              <a:t>Лекция </a:t>
            </a:r>
            <a:br>
              <a:rPr lang="ru-RU" dirty="0"/>
            </a:br>
            <a:r>
              <a:rPr lang="ru-RU" dirty="0"/>
              <a:t>Введение в </a:t>
            </a:r>
            <a:r>
              <a:rPr lang="en-US" b="1" dirty="0" err="1"/>
              <a:t>HADoOP</a:t>
            </a:r>
            <a:br>
              <a:rPr lang="ru-RU" dirty="0"/>
            </a:br>
            <a:r>
              <a:rPr lang="ru-RU" dirty="0"/>
              <a:t>Знакомство с </a:t>
            </a:r>
            <a:r>
              <a:rPr lang="en-US" b="1" dirty="0"/>
              <a:t>HIVE</a:t>
            </a:r>
            <a:endParaRPr lang="ru-RU" b="1" dirty="0"/>
          </a:p>
        </p:txBody>
      </p:sp>
      <p:sp>
        <p:nvSpPr>
          <p:cNvPr id="3" name="Подзаголовок 2">
            <a:extLst>
              <a:ext uri="{FF2B5EF4-FFF2-40B4-BE49-F238E27FC236}">
                <a16:creationId xmlns:a16="http://schemas.microsoft.com/office/drawing/2014/main" id="{4EDD3C15-E8EE-4CD5-B5A1-808EEF299E18}"/>
              </a:ext>
            </a:extLst>
          </p:cNvPr>
          <p:cNvSpPr>
            <a:spLocks noGrp="1"/>
          </p:cNvSpPr>
          <p:nvPr>
            <p:ph type="subTitle" idx="1"/>
          </p:nvPr>
        </p:nvSpPr>
        <p:spPr/>
        <p:txBody>
          <a:bodyPr/>
          <a:lstStyle/>
          <a:p>
            <a:r>
              <a:rPr lang="ru-RU" dirty="0"/>
              <a:t>Методы и инструменты анализа больших данных</a:t>
            </a:r>
          </a:p>
        </p:txBody>
      </p:sp>
    </p:spTree>
    <p:extLst>
      <p:ext uri="{BB962C8B-B14F-4D97-AF65-F5344CB8AC3E}">
        <p14:creationId xmlns:p14="http://schemas.microsoft.com/office/powerpoint/2010/main" val="33206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Как это </a:t>
            </a:r>
            <a:r>
              <a:rPr lang="en-US" b="1" dirty="0">
                <a:solidFill>
                  <a:srgbClr val="000000"/>
                </a:solidFill>
                <a:latin typeface="arial" panose="020B0604020202020204" pitchFamily="34" charset="0"/>
              </a:rPr>
              <a:t>“</a:t>
            </a:r>
            <a:r>
              <a:rPr lang="ru-RU" b="1" dirty="0">
                <a:solidFill>
                  <a:srgbClr val="000000"/>
                </a:solidFill>
                <a:latin typeface="arial" panose="020B0604020202020204" pitchFamily="34" charset="0"/>
              </a:rPr>
              <a:t>легло</a:t>
            </a:r>
            <a:r>
              <a:rPr lang="en-US" b="1" dirty="0">
                <a:solidFill>
                  <a:srgbClr val="000000"/>
                </a:solidFill>
                <a:latin typeface="arial" panose="020B0604020202020204" pitchFamily="34" charset="0"/>
              </a:rPr>
              <a:t>” </a:t>
            </a:r>
            <a:r>
              <a:rPr lang="ru-RU" b="1" dirty="0">
                <a:solidFill>
                  <a:srgbClr val="000000"/>
                </a:solidFill>
                <a:latin typeface="arial" panose="020B0604020202020204" pitchFamily="34" charset="0"/>
              </a:rPr>
              <a:t>в </a:t>
            </a:r>
            <a:r>
              <a:rPr lang="en-US" b="1" dirty="0">
                <a:solidFill>
                  <a:srgbClr val="000000"/>
                </a:solidFill>
                <a:latin typeface="arial" panose="020B0604020202020204" pitchFamily="34" charset="0"/>
              </a:rPr>
              <a:t>HDFS</a:t>
            </a:r>
            <a:endParaRPr lang="ru-RU" dirty="0"/>
          </a:p>
        </p:txBody>
      </p:sp>
      <p:pic>
        <p:nvPicPr>
          <p:cNvPr id="5" name="Рисунок 4">
            <a:extLst>
              <a:ext uri="{FF2B5EF4-FFF2-40B4-BE49-F238E27FC236}">
                <a16:creationId xmlns:a16="http://schemas.microsoft.com/office/drawing/2014/main" id="{6839CE16-AC47-4860-8903-4E688B324052}"/>
              </a:ext>
            </a:extLst>
          </p:cNvPr>
          <p:cNvPicPr>
            <a:picLocks noChangeAspect="1"/>
          </p:cNvPicPr>
          <p:nvPr/>
        </p:nvPicPr>
        <p:blipFill>
          <a:blip r:embed="rId2"/>
          <a:stretch>
            <a:fillRect/>
          </a:stretch>
        </p:blipFill>
        <p:spPr>
          <a:xfrm>
            <a:off x="1620447" y="2005164"/>
            <a:ext cx="8249801" cy="1143160"/>
          </a:xfrm>
          <a:prstGeom prst="rect">
            <a:avLst/>
          </a:prstGeom>
        </p:spPr>
      </p:pic>
      <p:pic>
        <p:nvPicPr>
          <p:cNvPr id="8" name="Рисунок 7">
            <a:extLst>
              <a:ext uri="{FF2B5EF4-FFF2-40B4-BE49-F238E27FC236}">
                <a16:creationId xmlns:a16="http://schemas.microsoft.com/office/drawing/2014/main" id="{814021EC-7EF0-49B4-8171-32418095E1EB}"/>
              </a:ext>
            </a:extLst>
          </p:cNvPr>
          <p:cNvPicPr>
            <a:picLocks noChangeAspect="1"/>
          </p:cNvPicPr>
          <p:nvPr/>
        </p:nvPicPr>
        <p:blipFill>
          <a:blip r:embed="rId3"/>
          <a:stretch>
            <a:fillRect/>
          </a:stretch>
        </p:blipFill>
        <p:spPr>
          <a:xfrm>
            <a:off x="1620447" y="3429000"/>
            <a:ext cx="8592749" cy="952633"/>
          </a:xfrm>
          <a:prstGeom prst="rect">
            <a:avLst/>
          </a:prstGeom>
        </p:spPr>
      </p:pic>
    </p:spTree>
    <p:extLst>
      <p:ext uri="{BB962C8B-B14F-4D97-AF65-F5344CB8AC3E}">
        <p14:creationId xmlns:p14="http://schemas.microsoft.com/office/powerpoint/2010/main" val="385187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Как это </a:t>
            </a:r>
            <a:r>
              <a:rPr lang="en-US" b="1" dirty="0">
                <a:solidFill>
                  <a:srgbClr val="000000"/>
                </a:solidFill>
                <a:latin typeface="arial" panose="020B0604020202020204" pitchFamily="34" charset="0"/>
              </a:rPr>
              <a:t>“</a:t>
            </a:r>
            <a:r>
              <a:rPr lang="ru-RU" b="1" dirty="0">
                <a:solidFill>
                  <a:srgbClr val="000000"/>
                </a:solidFill>
                <a:latin typeface="arial" panose="020B0604020202020204" pitchFamily="34" charset="0"/>
              </a:rPr>
              <a:t>легло</a:t>
            </a:r>
            <a:r>
              <a:rPr lang="en-US" b="1" dirty="0">
                <a:solidFill>
                  <a:srgbClr val="000000"/>
                </a:solidFill>
                <a:latin typeface="arial" panose="020B0604020202020204" pitchFamily="34" charset="0"/>
              </a:rPr>
              <a:t>” </a:t>
            </a:r>
            <a:r>
              <a:rPr lang="ru-RU" b="1" dirty="0">
                <a:solidFill>
                  <a:srgbClr val="000000"/>
                </a:solidFill>
                <a:latin typeface="arial" panose="020B0604020202020204" pitchFamily="34" charset="0"/>
              </a:rPr>
              <a:t>в </a:t>
            </a:r>
            <a:r>
              <a:rPr lang="en-US" b="1" dirty="0">
                <a:solidFill>
                  <a:srgbClr val="000000"/>
                </a:solidFill>
                <a:latin typeface="arial" panose="020B0604020202020204" pitchFamily="34" charset="0"/>
              </a:rPr>
              <a:t>HDFS</a:t>
            </a:r>
            <a:endParaRPr lang="ru-RU" dirty="0"/>
          </a:p>
        </p:txBody>
      </p:sp>
      <p:pic>
        <p:nvPicPr>
          <p:cNvPr id="5" name="Рисунок 4">
            <a:extLst>
              <a:ext uri="{FF2B5EF4-FFF2-40B4-BE49-F238E27FC236}">
                <a16:creationId xmlns:a16="http://schemas.microsoft.com/office/drawing/2014/main" id="{6839CE16-AC47-4860-8903-4E688B324052}"/>
              </a:ext>
            </a:extLst>
          </p:cNvPr>
          <p:cNvPicPr>
            <a:picLocks noChangeAspect="1"/>
          </p:cNvPicPr>
          <p:nvPr/>
        </p:nvPicPr>
        <p:blipFill>
          <a:blip r:embed="rId2"/>
          <a:stretch>
            <a:fillRect/>
          </a:stretch>
        </p:blipFill>
        <p:spPr>
          <a:xfrm>
            <a:off x="1620447" y="2005164"/>
            <a:ext cx="8249801" cy="1143160"/>
          </a:xfrm>
          <a:prstGeom prst="rect">
            <a:avLst/>
          </a:prstGeom>
        </p:spPr>
      </p:pic>
      <p:pic>
        <p:nvPicPr>
          <p:cNvPr id="8" name="Рисунок 7">
            <a:extLst>
              <a:ext uri="{FF2B5EF4-FFF2-40B4-BE49-F238E27FC236}">
                <a16:creationId xmlns:a16="http://schemas.microsoft.com/office/drawing/2014/main" id="{814021EC-7EF0-49B4-8171-32418095E1EB}"/>
              </a:ext>
            </a:extLst>
          </p:cNvPr>
          <p:cNvPicPr>
            <a:picLocks noChangeAspect="1"/>
          </p:cNvPicPr>
          <p:nvPr/>
        </p:nvPicPr>
        <p:blipFill>
          <a:blip r:embed="rId3"/>
          <a:stretch>
            <a:fillRect/>
          </a:stretch>
        </p:blipFill>
        <p:spPr>
          <a:xfrm>
            <a:off x="1620447" y="3429000"/>
            <a:ext cx="8592749" cy="952633"/>
          </a:xfrm>
          <a:prstGeom prst="rect">
            <a:avLst/>
          </a:prstGeom>
        </p:spPr>
      </p:pic>
    </p:spTree>
    <p:extLst>
      <p:ext uri="{BB962C8B-B14F-4D97-AF65-F5344CB8AC3E}">
        <p14:creationId xmlns:p14="http://schemas.microsoft.com/office/powerpoint/2010/main" val="203133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Как это </a:t>
            </a:r>
            <a:r>
              <a:rPr lang="en-US" b="1" dirty="0">
                <a:solidFill>
                  <a:srgbClr val="000000"/>
                </a:solidFill>
                <a:latin typeface="arial" panose="020B0604020202020204" pitchFamily="34" charset="0"/>
              </a:rPr>
              <a:t>“</a:t>
            </a:r>
            <a:r>
              <a:rPr lang="ru-RU" b="1" dirty="0">
                <a:solidFill>
                  <a:srgbClr val="000000"/>
                </a:solidFill>
                <a:latin typeface="arial" panose="020B0604020202020204" pitchFamily="34" charset="0"/>
              </a:rPr>
              <a:t>легло</a:t>
            </a:r>
            <a:r>
              <a:rPr lang="en-US" b="1" dirty="0">
                <a:solidFill>
                  <a:srgbClr val="000000"/>
                </a:solidFill>
                <a:latin typeface="arial" panose="020B0604020202020204" pitchFamily="34" charset="0"/>
              </a:rPr>
              <a:t>” </a:t>
            </a:r>
            <a:r>
              <a:rPr lang="ru-RU" b="1" dirty="0">
                <a:solidFill>
                  <a:srgbClr val="000000"/>
                </a:solidFill>
                <a:latin typeface="arial" panose="020B0604020202020204" pitchFamily="34" charset="0"/>
              </a:rPr>
              <a:t>в </a:t>
            </a:r>
            <a:r>
              <a:rPr lang="en-US" b="1" dirty="0">
                <a:solidFill>
                  <a:srgbClr val="000000"/>
                </a:solidFill>
                <a:latin typeface="arial" panose="020B0604020202020204" pitchFamily="34" charset="0"/>
              </a:rPr>
              <a:t>HDFS</a:t>
            </a:r>
            <a:endParaRPr lang="ru-RU" dirty="0"/>
          </a:p>
        </p:txBody>
      </p:sp>
      <p:pic>
        <p:nvPicPr>
          <p:cNvPr id="4" name="Рисунок 3">
            <a:extLst>
              <a:ext uri="{FF2B5EF4-FFF2-40B4-BE49-F238E27FC236}">
                <a16:creationId xmlns:a16="http://schemas.microsoft.com/office/drawing/2014/main" id="{A7AB7B12-702A-4EE0-93AF-09DCEB14970E}"/>
              </a:ext>
            </a:extLst>
          </p:cNvPr>
          <p:cNvPicPr>
            <a:picLocks noChangeAspect="1"/>
          </p:cNvPicPr>
          <p:nvPr/>
        </p:nvPicPr>
        <p:blipFill>
          <a:blip r:embed="rId2"/>
          <a:stretch>
            <a:fillRect/>
          </a:stretch>
        </p:blipFill>
        <p:spPr>
          <a:xfrm>
            <a:off x="1557673" y="1713871"/>
            <a:ext cx="8573633" cy="5134758"/>
          </a:xfrm>
          <a:prstGeom prst="rect">
            <a:avLst/>
          </a:prstGeom>
        </p:spPr>
      </p:pic>
    </p:spTree>
    <p:extLst>
      <p:ext uri="{BB962C8B-B14F-4D97-AF65-F5344CB8AC3E}">
        <p14:creationId xmlns:p14="http://schemas.microsoft.com/office/powerpoint/2010/main" val="323924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Как это </a:t>
            </a:r>
            <a:r>
              <a:rPr lang="en-US" b="1" dirty="0">
                <a:solidFill>
                  <a:srgbClr val="000000"/>
                </a:solidFill>
                <a:latin typeface="arial" panose="020B0604020202020204" pitchFamily="34" charset="0"/>
              </a:rPr>
              <a:t>“</a:t>
            </a:r>
            <a:r>
              <a:rPr lang="ru-RU" b="1" dirty="0">
                <a:solidFill>
                  <a:srgbClr val="000000"/>
                </a:solidFill>
                <a:latin typeface="arial" panose="020B0604020202020204" pitchFamily="34" charset="0"/>
              </a:rPr>
              <a:t>легло</a:t>
            </a:r>
            <a:r>
              <a:rPr lang="en-US" b="1" dirty="0">
                <a:solidFill>
                  <a:srgbClr val="000000"/>
                </a:solidFill>
                <a:latin typeface="arial" panose="020B0604020202020204" pitchFamily="34" charset="0"/>
              </a:rPr>
              <a:t>” </a:t>
            </a:r>
            <a:r>
              <a:rPr lang="ru-RU" b="1" dirty="0">
                <a:solidFill>
                  <a:srgbClr val="000000"/>
                </a:solidFill>
                <a:latin typeface="arial" panose="020B0604020202020204" pitchFamily="34" charset="0"/>
              </a:rPr>
              <a:t>в </a:t>
            </a:r>
            <a:r>
              <a:rPr lang="en-US" b="1" dirty="0">
                <a:solidFill>
                  <a:srgbClr val="000000"/>
                </a:solidFill>
                <a:latin typeface="arial" panose="020B0604020202020204" pitchFamily="34" charset="0"/>
              </a:rPr>
              <a:t>HDFS</a:t>
            </a:r>
            <a:endParaRPr lang="ru-RU" dirty="0"/>
          </a:p>
        </p:txBody>
      </p:sp>
      <p:pic>
        <p:nvPicPr>
          <p:cNvPr id="5" name="Рисунок 4">
            <a:extLst>
              <a:ext uri="{FF2B5EF4-FFF2-40B4-BE49-F238E27FC236}">
                <a16:creationId xmlns:a16="http://schemas.microsoft.com/office/drawing/2014/main" id="{7179EF66-525C-4566-BB77-AC0F75ACE701}"/>
              </a:ext>
            </a:extLst>
          </p:cNvPr>
          <p:cNvPicPr>
            <a:picLocks noChangeAspect="1"/>
          </p:cNvPicPr>
          <p:nvPr/>
        </p:nvPicPr>
        <p:blipFill>
          <a:blip r:embed="rId2"/>
          <a:stretch>
            <a:fillRect/>
          </a:stretch>
        </p:blipFill>
        <p:spPr>
          <a:xfrm>
            <a:off x="1082179" y="1786547"/>
            <a:ext cx="9499134" cy="4771891"/>
          </a:xfrm>
          <a:prstGeom prst="rect">
            <a:avLst/>
          </a:prstGeom>
        </p:spPr>
      </p:pic>
    </p:spTree>
    <p:extLst>
      <p:ext uri="{BB962C8B-B14F-4D97-AF65-F5344CB8AC3E}">
        <p14:creationId xmlns:p14="http://schemas.microsoft.com/office/powerpoint/2010/main" val="144166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Как это </a:t>
            </a:r>
            <a:r>
              <a:rPr lang="en-US" b="1" dirty="0">
                <a:solidFill>
                  <a:srgbClr val="000000"/>
                </a:solidFill>
                <a:latin typeface="arial" panose="020B0604020202020204" pitchFamily="34" charset="0"/>
              </a:rPr>
              <a:t>“</a:t>
            </a:r>
            <a:r>
              <a:rPr lang="ru-RU" b="1" dirty="0">
                <a:solidFill>
                  <a:srgbClr val="000000"/>
                </a:solidFill>
                <a:latin typeface="arial" panose="020B0604020202020204" pitchFamily="34" charset="0"/>
              </a:rPr>
              <a:t>легло</a:t>
            </a:r>
            <a:r>
              <a:rPr lang="en-US" b="1" dirty="0">
                <a:solidFill>
                  <a:srgbClr val="000000"/>
                </a:solidFill>
                <a:latin typeface="arial" panose="020B0604020202020204" pitchFamily="34" charset="0"/>
              </a:rPr>
              <a:t>” </a:t>
            </a:r>
            <a:r>
              <a:rPr lang="ru-RU" b="1" dirty="0">
                <a:solidFill>
                  <a:srgbClr val="000000"/>
                </a:solidFill>
                <a:latin typeface="arial" panose="020B0604020202020204" pitchFamily="34" charset="0"/>
              </a:rPr>
              <a:t>в </a:t>
            </a:r>
            <a:r>
              <a:rPr lang="en-US" b="1" dirty="0">
                <a:solidFill>
                  <a:srgbClr val="000000"/>
                </a:solidFill>
                <a:latin typeface="arial" panose="020B0604020202020204" pitchFamily="34" charset="0"/>
              </a:rPr>
              <a:t>HDFS</a:t>
            </a:r>
            <a:endParaRPr lang="ru-RU" dirty="0"/>
          </a:p>
        </p:txBody>
      </p:sp>
      <p:pic>
        <p:nvPicPr>
          <p:cNvPr id="4" name="Рисунок 3">
            <a:extLst>
              <a:ext uri="{FF2B5EF4-FFF2-40B4-BE49-F238E27FC236}">
                <a16:creationId xmlns:a16="http://schemas.microsoft.com/office/drawing/2014/main" id="{27CCF756-B6C5-40EB-918D-16B664A20763}"/>
              </a:ext>
            </a:extLst>
          </p:cNvPr>
          <p:cNvPicPr>
            <a:picLocks noChangeAspect="1"/>
          </p:cNvPicPr>
          <p:nvPr/>
        </p:nvPicPr>
        <p:blipFill>
          <a:blip r:embed="rId2"/>
          <a:stretch>
            <a:fillRect/>
          </a:stretch>
        </p:blipFill>
        <p:spPr>
          <a:xfrm>
            <a:off x="1547062" y="2087694"/>
            <a:ext cx="8916644" cy="1038370"/>
          </a:xfrm>
          <a:prstGeom prst="rect">
            <a:avLst/>
          </a:prstGeom>
        </p:spPr>
      </p:pic>
      <p:pic>
        <p:nvPicPr>
          <p:cNvPr id="7" name="Рисунок 6">
            <a:extLst>
              <a:ext uri="{FF2B5EF4-FFF2-40B4-BE49-F238E27FC236}">
                <a16:creationId xmlns:a16="http://schemas.microsoft.com/office/drawing/2014/main" id="{A663B241-8156-481A-B7DC-413A98F15A01}"/>
              </a:ext>
            </a:extLst>
          </p:cNvPr>
          <p:cNvPicPr>
            <a:picLocks noChangeAspect="1"/>
          </p:cNvPicPr>
          <p:nvPr/>
        </p:nvPicPr>
        <p:blipFill>
          <a:blip r:embed="rId3"/>
          <a:stretch>
            <a:fillRect/>
          </a:stretch>
        </p:blipFill>
        <p:spPr>
          <a:xfrm>
            <a:off x="1566114" y="3403278"/>
            <a:ext cx="8878539" cy="657317"/>
          </a:xfrm>
          <a:prstGeom prst="rect">
            <a:avLst/>
          </a:prstGeom>
        </p:spPr>
      </p:pic>
      <p:pic>
        <p:nvPicPr>
          <p:cNvPr id="9" name="Рисунок 8">
            <a:extLst>
              <a:ext uri="{FF2B5EF4-FFF2-40B4-BE49-F238E27FC236}">
                <a16:creationId xmlns:a16="http://schemas.microsoft.com/office/drawing/2014/main" id="{929EB9F3-AB59-48BD-9CD8-02D3DA478256}"/>
              </a:ext>
            </a:extLst>
          </p:cNvPr>
          <p:cNvPicPr>
            <a:picLocks noChangeAspect="1"/>
          </p:cNvPicPr>
          <p:nvPr/>
        </p:nvPicPr>
        <p:blipFill>
          <a:blip r:embed="rId4"/>
          <a:stretch>
            <a:fillRect/>
          </a:stretch>
        </p:blipFill>
        <p:spPr>
          <a:xfrm>
            <a:off x="1110531" y="4689487"/>
            <a:ext cx="10088383" cy="666843"/>
          </a:xfrm>
          <a:prstGeom prst="rect">
            <a:avLst/>
          </a:prstGeom>
        </p:spPr>
      </p:pic>
    </p:spTree>
    <p:extLst>
      <p:ext uri="{BB962C8B-B14F-4D97-AF65-F5344CB8AC3E}">
        <p14:creationId xmlns:p14="http://schemas.microsoft.com/office/powerpoint/2010/main" val="156679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Выберем</a:t>
            </a:r>
            <a:endParaRPr lang="ru-RU" dirty="0"/>
          </a:p>
        </p:txBody>
      </p:sp>
      <p:pic>
        <p:nvPicPr>
          <p:cNvPr id="5" name="Рисунок 4">
            <a:extLst>
              <a:ext uri="{FF2B5EF4-FFF2-40B4-BE49-F238E27FC236}">
                <a16:creationId xmlns:a16="http://schemas.microsoft.com/office/drawing/2014/main" id="{7A872F6C-B205-4E6B-B1F5-579E7FAB9AE3}"/>
              </a:ext>
            </a:extLst>
          </p:cNvPr>
          <p:cNvPicPr>
            <a:picLocks noChangeAspect="1"/>
          </p:cNvPicPr>
          <p:nvPr/>
        </p:nvPicPr>
        <p:blipFill>
          <a:blip r:embed="rId3"/>
          <a:stretch>
            <a:fillRect/>
          </a:stretch>
        </p:blipFill>
        <p:spPr>
          <a:xfrm>
            <a:off x="2140520" y="2076261"/>
            <a:ext cx="4991797" cy="2705478"/>
          </a:xfrm>
          <a:prstGeom prst="rect">
            <a:avLst/>
          </a:prstGeom>
        </p:spPr>
      </p:pic>
    </p:spTree>
    <p:extLst>
      <p:ext uri="{BB962C8B-B14F-4D97-AF65-F5344CB8AC3E}">
        <p14:creationId xmlns:p14="http://schemas.microsoft.com/office/powerpoint/2010/main" val="153922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en-US" dirty="0" err="1"/>
              <a:t>Mapreduce</a:t>
            </a:r>
            <a:r>
              <a:rPr lang="en-US" dirty="0"/>
              <a:t>\yarn</a:t>
            </a:r>
            <a:endParaRPr lang="ru-RU" dirty="0"/>
          </a:p>
        </p:txBody>
      </p:sp>
      <p:sp>
        <p:nvSpPr>
          <p:cNvPr id="3" name="Объект 2">
            <a:extLst>
              <a:ext uri="{FF2B5EF4-FFF2-40B4-BE49-F238E27FC236}">
                <a16:creationId xmlns:a16="http://schemas.microsoft.com/office/drawing/2014/main" id="{75D2BFD7-E0EB-4123-AED5-EE8D24711F2A}"/>
              </a:ext>
            </a:extLst>
          </p:cNvPr>
          <p:cNvSpPr>
            <a:spLocks noGrp="1"/>
          </p:cNvSpPr>
          <p:nvPr>
            <p:ph idx="1"/>
          </p:nvPr>
        </p:nvSpPr>
        <p:spPr>
          <a:xfrm>
            <a:off x="2231136" y="2332140"/>
            <a:ext cx="7729728" cy="3407888"/>
          </a:xfrm>
        </p:spPr>
        <p:txBody>
          <a:bodyPr/>
          <a:lstStyle/>
          <a:p>
            <a:r>
              <a:rPr lang="en-US" dirty="0"/>
              <a:t>export YARN_EXAMPLES=${HADOOP_HOME}/share/</a:t>
            </a:r>
            <a:r>
              <a:rPr lang="en-US" dirty="0" err="1"/>
              <a:t>hadoop</a:t>
            </a:r>
            <a:r>
              <a:rPr lang="en-US" dirty="0"/>
              <a:t>/</a:t>
            </a:r>
            <a:r>
              <a:rPr lang="en-US" dirty="0" err="1"/>
              <a:t>mapreduce</a:t>
            </a:r>
            <a:endParaRPr lang="en-US" dirty="0"/>
          </a:p>
          <a:p>
            <a:r>
              <a:rPr lang="en-US" dirty="0"/>
              <a:t>yarn jar ${YARN_EXAMPLES}/hadoop-mapreduce-examples-3.3.1.jar</a:t>
            </a:r>
            <a:endParaRPr lang="ru-RU" dirty="0"/>
          </a:p>
        </p:txBody>
      </p:sp>
      <p:pic>
        <p:nvPicPr>
          <p:cNvPr id="5" name="Рисунок 4">
            <a:extLst>
              <a:ext uri="{FF2B5EF4-FFF2-40B4-BE49-F238E27FC236}">
                <a16:creationId xmlns:a16="http://schemas.microsoft.com/office/drawing/2014/main" id="{DB8FD642-31EF-4EA2-ACB9-59B27E39355B}"/>
              </a:ext>
            </a:extLst>
          </p:cNvPr>
          <p:cNvPicPr>
            <a:picLocks noChangeAspect="1"/>
          </p:cNvPicPr>
          <p:nvPr/>
        </p:nvPicPr>
        <p:blipFill rotWithShape="1">
          <a:blip r:embed="rId3"/>
          <a:srcRect r="27206" b="5224"/>
          <a:stretch/>
        </p:blipFill>
        <p:spPr>
          <a:xfrm>
            <a:off x="6266574" y="3076934"/>
            <a:ext cx="5486401" cy="3692980"/>
          </a:xfrm>
          <a:prstGeom prst="rect">
            <a:avLst/>
          </a:prstGeom>
        </p:spPr>
      </p:pic>
    </p:spTree>
    <p:extLst>
      <p:ext uri="{BB962C8B-B14F-4D97-AF65-F5344CB8AC3E}">
        <p14:creationId xmlns:p14="http://schemas.microsoft.com/office/powerpoint/2010/main" val="82488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en-US" dirty="0" err="1"/>
              <a:t>Mapreduce</a:t>
            </a:r>
            <a:r>
              <a:rPr lang="en-US" dirty="0"/>
              <a:t>\yarn</a:t>
            </a:r>
            <a:endParaRPr lang="ru-RU" dirty="0"/>
          </a:p>
        </p:txBody>
      </p:sp>
      <p:sp>
        <p:nvSpPr>
          <p:cNvPr id="3" name="Объект 2">
            <a:extLst>
              <a:ext uri="{FF2B5EF4-FFF2-40B4-BE49-F238E27FC236}">
                <a16:creationId xmlns:a16="http://schemas.microsoft.com/office/drawing/2014/main" id="{75D2BFD7-E0EB-4123-AED5-EE8D24711F2A}"/>
              </a:ext>
            </a:extLst>
          </p:cNvPr>
          <p:cNvSpPr>
            <a:spLocks noGrp="1"/>
          </p:cNvSpPr>
          <p:nvPr>
            <p:ph idx="1"/>
          </p:nvPr>
        </p:nvSpPr>
        <p:spPr>
          <a:xfrm>
            <a:off x="2231136" y="2332140"/>
            <a:ext cx="7729728" cy="3407888"/>
          </a:xfrm>
        </p:spPr>
        <p:txBody>
          <a:bodyPr>
            <a:normAutofit/>
          </a:bodyPr>
          <a:lstStyle/>
          <a:p>
            <a:r>
              <a:rPr lang="en-US" sz="1600" dirty="0"/>
              <a:t>yarn jar ${YARN_EXAMPLES}/hadoop-mapreduce-examples-3.3.1.jar pi 16 10000</a:t>
            </a:r>
          </a:p>
          <a:p>
            <a:r>
              <a:rPr lang="en-US" sz="1600" dirty="0"/>
              <a:t>yarn jar ${YARN_EXAMPLES}/hadoop-mapreduce-examples-3.3.1.jar pi 16 100000</a:t>
            </a:r>
            <a:endParaRPr lang="ru-RU" sz="1600" dirty="0"/>
          </a:p>
        </p:txBody>
      </p:sp>
      <p:pic>
        <p:nvPicPr>
          <p:cNvPr id="6" name="Рисунок 5">
            <a:extLst>
              <a:ext uri="{FF2B5EF4-FFF2-40B4-BE49-F238E27FC236}">
                <a16:creationId xmlns:a16="http://schemas.microsoft.com/office/drawing/2014/main" id="{89105CF0-D74C-468E-89EF-CE4390951245}"/>
              </a:ext>
            </a:extLst>
          </p:cNvPr>
          <p:cNvPicPr>
            <a:picLocks noChangeAspect="1"/>
          </p:cNvPicPr>
          <p:nvPr/>
        </p:nvPicPr>
        <p:blipFill>
          <a:blip r:embed="rId2"/>
          <a:stretch>
            <a:fillRect/>
          </a:stretch>
        </p:blipFill>
        <p:spPr>
          <a:xfrm>
            <a:off x="406317" y="3883305"/>
            <a:ext cx="5372850" cy="2648320"/>
          </a:xfrm>
          <a:prstGeom prst="rect">
            <a:avLst/>
          </a:prstGeom>
        </p:spPr>
      </p:pic>
    </p:spTree>
    <p:extLst>
      <p:ext uri="{BB962C8B-B14F-4D97-AF65-F5344CB8AC3E}">
        <p14:creationId xmlns:p14="http://schemas.microsoft.com/office/powerpoint/2010/main" val="181375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231136" y="964692"/>
            <a:ext cx="7729728" cy="1188720"/>
          </a:xfrm>
        </p:spPr>
        <p:txBody>
          <a:bodyPr/>
          <a:lstStyle/>
          <a:p>
            <a:r>
              <a:rPr lang="ru-RU" dirty="0"/>
              <a:t>Что это</a:t>
            </a:r>
          </a:p>
        </p:txBody>
      </p:sp>
      <p:sp>
        <p:nvSpPr>
          <p:cNvPr id="4" name="Объект 3">
            <a:extLst>
              <a:ext uri="{FF2B5EF4-FFF2-40B4-BE49-F238E27FC236}">
                <a16:creationId xmlns:a16="http://schemas.microsoft.com/office/drawing/2014/main" id="{F8A5849B-45AA-41D5-B3D4-3F80E4B74595}"/>
              </a:ext>
            </a:extLst>
          </p:cNvPr>
          <p:cNvSpPr>
            <a:spLocks noGrp="1"/>
          </p:cNvSpPr>
          <p:nvPr>
            <p:ph idx="1"/>
          </p:nvPr>
        </p:nvSpPr>
        <p:spPr/>
        <p:txBody>
          <a:bodyPr/>
          <a:lstStyle/>
          <a:p>
            <a:r>
              <a:rPr lang="ru-RU" dirty="0"/>
              <a:t>Структурированное хранилище данных поверх неструктурированного </a:t>
            </a:r>
            <a:r>
              <a:rPr lang="en-US" dirty="0"/>
              <a:t>HDFS</a:t>
            </a:r>
          </a:p>
          <a:p>
            <a:endParaRPr lang="en-US" dirty="0"/>
          </a:p>
          <a:p>
            <a:r>
              <a:rPr lang="en-US" b="0" i="1" dirty="0">
                <a:solidFill>
                  <a:srgbClr val="333333"/>
                </a:solidFill>
                <a:effectLst/>
                <a:latin typeface="Helvetica" panose="020B0604020202020204" pitchFamily="34" charset="0"/>
              </a:rPr>
              <a:t>The Apache Hive ™ data warehouse software facilitates reading, writing, and managing large datasets residing in distributed storage using SQL. Structure can be projected onto data already in storage. A command line tool and JDBC driver are provided to connect users to Hive. </a:t>
            </a:r>
            <a:r>
              <a:rPr lang="en-US" dirty="0">
                <a:hlinkClick r:id="rId3"/>
              </a:rPr>
              <a:t>Apache Hive TM</a:t>
            </a:r>
            <a:endParaRPr lang="ru-RU" i="1" dirty="0"/>
          </a:p>
        </p:txBody>
      </p:sp>
      <p:pic>
        <p:nvPicPr>
          <p:cNvPr id="1026" name="Picture 2" descr="Apache Hive">
            <a:extLst>
              <a:ext uri="{FF2B5EF4-FFF2-40B4-BE49-F238E27FC236}">
                <a16:creationId xmlns:a16="http://schemas.microsoft.com/office/drawing/2014/main" id="{B0126FE3-0D05-4C74-992B-FB33BC738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5972" y="1058862"/>
            <a:ext cx="108585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18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dirty="0"/>
              <a:t>Архитектура</a:t>
            </a:r>
          </a:p>
        </p:txBody>
      </p:sp>
      <p:sp>
        <p:nvSpPr>
          <p:cNvPr id="8" name="Объект 2">
            <a:extLst>
              <a:ext uri="{FF2B5EF4-FFF2-40B4-BE49-F238E27FC236}">
                <a16:creationId xmlns:a16="http://schemas.microsoft.com/office/drawing/2014/main" id="{483020D3-9131-4491-91F9-4DC35D758D3F}"/>
              </a:ext>
            </a:extLst>
          </p:cNvPr>
          <p:cNvSpPr>
            <a:spLocks noGrp="1"/>
          </p:cNvSpPr>
          <p:nvPr>
            <p:ph idx="1"/>
          </p:nvPr>
        </p:nvSpPr>
        <p:spPr>
          <a:xfrm>
            <a:off x="2231136" y="2108886"/>
            <a:ext cx="7729728" cy="3631141"/>
          </a:xfrm>
        </p:spPr>
        <p:txBody>
          <a:bodyPr>
            <a:normAutofit/>
          </a:bodyPr>
          <a:lstStyle/>
          <a:p>
            <a:pPr marL="0" indent="0">
              <a:buNone/>
            </a:pPr>
            <a:endParaRPr lang="ru-RU" sz="3200" dirty="0"/>
          </a:p>
          <a:p>
            <a:endParaRPr lang="ru-RU" sz="3200" dirty="0"/>
          </a:p>
        </p:txBody>
      </p:sp>
      <p:pic>
        <p:nvPicPr>
          <p:cNvPr id="4" name="Рисунок 3">
            <a:extLst>
              <a:ext uri="{FF2B5EF4-FFF2-40B4-BE49-F238E27FC236}">
                <a16:creationId xmlns:a16="http://schemas.microsoft.com/office/drawing/2014/main" id="{88460234-7894-4909-B680-420065BE6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709" y="2108886"/>
            <a:ext cx="8180155" cy="4230274"/>
          </a:xfrm>
          <a:prstGeom prst="rect">
            <a:avLst/>
          </a:prstGeom>
        </p:spPr>
      </p:pic>
    </p:spTree>
    <p:extLst>
      <p:ext uri="{BB962C8B-B14F-4D97-AF65-F5344CB8AC3E}">
        <p14:creationId xmlns:p14="http://schemas.microsoft.com/office/powerpoint/2010/main" val="318083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en-US" b="1" dirty="0"/>
              <a:t>Hive Architecture</a:t>
            </a:r>
          </a:p>
        </p:txBody>
      </p:sp>
      <p:sp>
        <p:nvSpPr>
          <p:cNvPr id="3" name="Объект 2">
            <a:extLst>
              <a:ext uri="{FF2B5EF4-FFF2-40B4-BE49-F238E27FC236}">
                <a16:creationId xmlns:a16="http://schemas.microsoft.com/office/drawing/2014/main" id="{E7B5E2BB-246B-49A4-8F34-94C017375F82}"/>
              </a:ext>
            </a:extLst>
          </p:cNvPr>
          <p:cNvSpPr>
            <a:spLocks noGrp="1"/>
          </p:cNvSpPr>
          <p:nvPr>
            <p:ph idx="1"/>
          </p:nvPr>
        </p:nvSpPr>
        <p:spPr>
          <a:xfrm>
            <a:off x="2231135" y="2370338"/>
            <a:ext cx="8493089" cy="3835153"/>
          </a:xfrm>
        </p:spPr>
        <p:txBody>
          <a:bodyPr>
            <a:normAutofit fontScale="85000" lnSpcReduction="10000"/>
          </a:bodyPr>
          <a:lstStyle/>
          <a:p>
            <a:pPr>
              <a:buFont typeface="Arial" panose="020B0604020202020204" pitchFamily="34" charset="0"/>
              <a:buChar char="•"/>
            </a:pPr>
            <a:r>
              <a:rPr lang="en-US" dirty="0"/>
              <a:t>UI – The user interface for users to submit queries and other operations to the system. As of 2011 the system had a command line interface and a web based GUI was being developed.</a:t>
            </a:r>
          </a:p>
          <a:p>
            <a:pPr>
              <a:buFont typeface="Arial" panose="020B0604020202020204" pitchFamily="34" charset="0"/>
              <a:buChar char="•"/>
            </a:pPr>
            <a:r>
              <a:rPr lang="en-US" dirty="0"/>
              <a:t>Driver – The component which receives the queries. This component implements the notion of session handles and provides execute and fetch APIs modeled on JDBC/ODBC interfaces.</a:t>
            </a:r>
          </a:p>
          <a:p>
            <a:pPr>
              <a:buFont typeface="Arial" panose="020B0604020202020204" pitchFamily="34" charset="0"/>
              <a:buChar char="•"/>
            </a:pPr>
            <a:r>
              <a:rPr lang="en-US" dirty="0"/>
              <a:t>Compiler – The component that parses the query, does semantic analysis on the different query blocks and query expressions and eventually generates an execution plan with the help of the table and partition metadata looked up from the </a:t>
            </a:r>
            <a:r>
              <a:rPr lang="en-US" dirty="0" err="1"/>
              <a:t>metastore</a:t>
            </a:r>
            <a:r>
              <a:rPr lang="en-US" dirty="0"/>
              <a:t>.</a:t>
            </a:r>
          </a:p>
          <a:p>
            <a:pPr>
              <a:buFont typeface="Arial" panose="020B0604020202020204" pitchFamily="34" charset="0"/>
              <a:buChar char="•"/>
            </a:pPr>
            <a:r>
              <a:rPr lang="en-US" dirty="0" err="1"/>
              <a:t>Metastore</a:t>
            </a:r>
            <a:r>
              <a:rPr lang="en-US" dirty="0"/>
              <a:t> – The component that stores all the structure information of the various tables and partitions in the warehouse including column and column type information, the serializers and </a:t>
            </a:r>
            <a:r>
              <a:rPr lang="en-US" dirty="0" err="1"/>
              <a:t>deserializers</a:t>
            </a:r>
            <a:r>
              <a:rPr lang="en-US" dirty="0"/>
              <a:t> necessary to read and write data and the corresponding HDFS files where the data is stored.</a:t>
            </a:r>
          </a:p>
          <a:p>
            <a:pPr>
              <a:buFont typeface="Arial" panose="020B0604020202020204" pitchFamily="34" charset="0"/>
              <a:buChar char="•"/>
            </a:pPr>
            <a:r>
              <a:rPr lang="en-US" dirty="0"/>
              <a:t>Execution Engine – The component which executes the execution plan created by the compiler. The plan is a DAG of stages. The execution engine manages the dependencies between these different stages of the plan and executes these stages on the appropriate system components.</a:t>
            </a:r>
          </a:p>
          <a:p>
            <a:endParaRPr lang="ru-RU" dirty="0"/>
          </a:p>
        </p:txBody>
      </p:sp>
    </p:spTree>
    <p:extLst>
      <p:ext uri="{BB962C8B-B14F-4D97-AF65-F5344CB8AC3E}">
        <p14:creationId xmlns:p14="http://schemas.microsoft.com/office/powerpoint/2010/main" val="133918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ru-RU" dirty="0"/>
              <a:t>Установка</a:t>
            </a:r>
          </a:p>
        </p:txBody>
      </p:sp>
      <p:sp>
        <p:nvSpPr>
          <p:cNvPr id="3" name="Объект 2">
            <a:extLst>
              <a:ext uri="{FF2B5EF4-FFF2-40B4-BE49-F238E27FC236}">
                <a16:creationId xmlns:a16="http://schemas.microsoft.com/office/drawing/2014/main" id="{44490309-8091-4728-B9FB-916818559DCE}"/>
              </a:ext>
            </a:extLst>
          </p:cNvPr>
          <p:cNvSpPr>
            <a:spLocks noGrp="1"/>
          </p:cNvSpPr>
          <p:nvPr>
            <p:ph idx="1"/>
          </p:nvPr>
        </p:nvSpPr>
        <p:spPr/>
        <p:txBody>
          <a:bodyPr>
            <a:normAutofit/>
          </a:bodyPr>
          <a:lstStyle/>
          <a:p>
            <a:r>
              <a:rPr lang="ru-RU" dirty="0"/>
              <a:t>Настроить среду (</a:t>
            </a:r>
            <a:r>
              <a:rPr lang="en-US" dirty="0"/>
              <a:t>java, </a:t>
            </a:r>
            <a:r>
              <a:rPr lang="ru-RU" dirty="0"/>
              <a:t>пользователи и </a:t>
            </a:r>
            <a:r>
              <a:rPr lang="ru-RU" dirty="0" err="1"/>
              <a:t>т.д</a:t>
            </a:r>
            <a:r>
              <a:rPr lang="ru-RU" dirty="0"/>
              <a:t>)</a:t>
            </a:r>
          </a:p>
          <a:p>
            <a:r>
              <a:rPr lang="ru-RU" dirty="0"/>
              <a:t>Скачать </a:t>
            </a:r>
            <a:r>
              <a:rPr lang="ru-RU" dirty="0" err="1"/>
              <a:t>бинарники</a:t>
            </a:r>
            <a:r>
              <a:rPr lang="ru-RU" dirty="0"/>
              <a:t> (выбрать версию подходящую к версии </a:t>
            </a:r>
            <a:r>
              <a:rPr lang="en-US" dirty="0"/>
              <a:t>HADOOP</a:t>
            </a:r>
            <a:r>
              <a:rPr lang="ru-RU" dirty="0"/>
              <a:t>)</a:t>
            </a:r>
            <a:endParaRPr lang="en-US" dirty="0"/>
          </a:p>
          <a:p>
            <a:r>
              <a:rPr lang="ru-RU" dirty="0"/>
              <a:t>Создать хранилище в </a:t>
            </a:r>
            <a:r>
              <a:rPr lang="en-US" dirty="0"/>
              <a:t>HDFS</a:t>
            </a:r>
          </a:p>
          <a:p>
            <a:pPr lvl="1"/>
            <a:r>
              <a:rPr lang="en-US" dirty="0" err="1"/>
              <a:t>hdfs</a:t>
            </a:r>
            <a:r>
              <a:rPr lang="en-US" dirty="0"/>
              <a:t> </a:t>
            </a:r>
            <a:r>
              <a:rPr lang="en-US" dirty="0" err="1"/>
              <a:t>dfs</a:t>
            </a:r>
            <a:r>
              <a:rPr lang="en-US" dirty="0"/>
              <a:t> -</a:t>
            </a:r>
            <a:r>
              <a:rPr lang="en-US" dirty="0" err="1"/>
              <a:t>mkdir</a:t>
            </a:r>
            <a:r>
              <a:rPr lang="en-US" dirty="0"/>
              <a:t> /hive /hive/warehouse</a:t>
            </a:r>
          </a:p>
          <a:p>
            <a:r>
              <a:rPr lang="ru-RU" dirty="0"/>
              <a:t>Установить</a:t>
            </a:r>
            <a:r>
              <a:rPr lang="en-US" dirty="0"/>
              <a:t> </a:t>
            </a:r>
            <a:r>
              <a:rPr lang="en-US" dirty="0" err="1"/>
              <a:t>postgres</a:t>
            </a:r>
            <a:r>
              <a:rPr lang="en-US" dirty="0"/>
              <a:t> </a:t>
            </a:r>
            <a:r>
              <a:rPr lang="ru-RU" dirty="0"/>
              <a:t>для </a:t>
            </a:r>
            <a:r>
              <a:rPr lang="en-US" dirty="0" err="1"/>
              <a:t>metastore</a:t>
            </a:r>
            <a:endParaRPr lang="en-US" i="1" dirty="0"/>
          </a:p>
          <a:p>
            <a:pPr lvl="1"/>
            <a:r>
              <a:rPr lang="en-US" i="1" dirty="0" err="1"/>
              <a:t>sudo</a:t>
            </a:r>
            <a:r>
              <a:rPr lang="en-US" i="1" dirty="0"/>
              <a:t> -</a:t>
            </a:r>
            <a:r>
              <a:rPr lang="en-US" i="1" dirty="0" err="1"/>
              <a:t>i</a:t>
            </a:r>
            <a:r>
              <a:rPr lang="en-US" i="1" dirty="0"/>
              <a:t> -u </a:t>
            </a:r>
            <a:r>
              <a:rPr lang="en-US" i="1" dirty="0" err="1"/>
              <a:t>postgres</a:t>
            </a:r>
            <a:endParaRPr lang="en-US" i="1" dirty="0"/>
          </a:p>
          <a:p>
            <a:pPr lvl="1"/>
            <a:r>
              <a:rPr lang="en-US" i="1" dirty="0"/>
              <a:t>ALTER USER </a:t>
            </a:r>
            <a:r>
              <a:rPr lang="en-US" i="1" dirty="0" err="1"/>
              <a:t>postgres</a:t>
            </a:r>
            <a:r>
              <a:rPr lang="en-US" i="1" dirty="0"/>
              <a:t> WITH PASSWORD 'password’;</a:t>
            </a:r>
          </a:p>
          <a:p>
            <a:r>
              <a:rPr lang="ru-RU" i="1" dirty="0"/>
              <a:t>Настроить </a:t>
            </a:r>
            <a:r>
              <a:rPr lang="en-US" i="1" dirty="0"/>
              <a:t>environment</a:t>
            </a:r>
          </a:p>
          <a:p>
            <a:pPr lvl="1"/>
            <a:endParaRPr lang="ru-RU" dirty="0"/>
          </a:p>
        </p:txBody>
      </p:sp>
      <p:pic>
        <p:nvPicPr>
          <p:cNvPr id="7" name="Рисунок 6">
            <a:extLst>
              <a:ext uri="{FF2B5EF4-FFF2-40B4-BE49-F238E27FC236}">
                <a16:creationId xmlns:a16="http://schemas.microsoft.com/office/drawing/2014/main" id="{2CC70D2E-42EF-4D3B-AE76-FC8E7A146F0F}"/>
              </a:ext>
            </a:extLst>
          </p:cNvPr>
          <p:cNvPicPr>
            <a:picLocks noChangeAspect="1"/>
          </p:cNvPicPr>
          <p:nvPr/>
        </p:nvPicPr>
        <p:blipFill>
          <a:blip r:embed="rId3"/>
          <a:stretch>
            <a:fillRect/>
          </a:stretch>
        </p:blipFill>
        <p:spPr>
          <a:xfrm>
            <a:off x="3375253" y="5383016"/>
            <a:ext cx="7554379" cy="1276528"/>
          </a:xfrm>
          <a:prstGeom prst="rect">
            <a:avLst/>
          </a:prstGeom>
        </p:spPr>
      </p:pic>
    </p:spTree>
    <p:extLst>
      <p:ext uri="{BB962C8B-B14F-4D97-AF65-F5344CB8AC3E}">
        <p14:creationId xmlns:p14="http://schemas.microsoft.com/office/powerpoint/2010/main" val="400489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ru-RU" dirty="0"/>
              <a:t>Конфигурация</a:t>
            </a:r>
          </a:p>
        </p:txBody>
      </p:sp>
      <p:sp>
        <p:nvSpPr>
          <p:cNvPr id="3" name="Объект 2">
            <a:extLst>
              <a:ext uri="{FF2B5EF4-FFF2-40B4-BE49-F238E27FC236}">
                <a16:creationId xmlns:a16="http://schemas.microsoft.com/office/drawing/2014/main" id="{75D2BFD7-E0EB-4123-AED5-EE8D24711F2A}"/>
              </a:ext>
            </a:extLst>
          </p:cNvPr>
          <p:cNvSpPr>
            <a:spLocks noGrp="1"/>
          </p:cNvSpPr>
          <p:nvPr>
            <p:ph idx="1"/>
          </p:nvPr>
        </p:nvSpPr>
        <p:spPr/>
        <p:txBody>
          <a:bodyPr/>
          <a:lstStyle/>
          <a:p>
            <a:r>
              <a:rPr lang="ru-RU" dirty="0"/>
              <a:t>Пример лежит </a:t>
            </a:r>
            <a:r>
              <a:rPr lang="en-US" b="1" dirty="0"/>
              <a:t>hive-</a:t>
            </a:r>
            <a:r>
              <a:rPr lang="en-US" b="1" dirty="0" err="1"/>
              <a:t>default.xml.template</a:t>
            </a:r>
            <a:endParaRPr lang="ru-RU" b="1" dirty="0"/>
          </a:p>
          <a:p>
            <a:r>
              <a:rPr lang="ru-RU" dirty="0"/>
              <a:t>Будем использовать </a:t>
            </a:r>
            <a:r>
              <a:rPr lang="en-US" dirty="0" err="1"/>
              <a:t>postgres</a:t>
            </a:r>
            <a:endParaRPr lang="en-US" dirty="0"/>
          </a:p>
          <a:p>
            <a:r>
              <a:rPr lang="en-US" i="1" dirty="0"/>
              <a:t>vim ${HIVE_HOME}/conf/hive-site.xml</a:t>
            </a:r>
          </a:p>
          <a:p>
            <a:r>
              <a:rPr lang="en-US" i="1" dirty="0"/>
              <a:t>vim ${HIVE_HOME}/bin/hive-config.sh</a:t>
            </a:r>
          </a:p>
          <a:p>
            <a:r>
              <a:rPr lang="de-DE" i="1" dirty="0"/>
              <a:t>${HIVE_HOME}/bin/</a:t>
            </a:r>
            <a:r>
              <a:rPr lang="de-DE" i="1" dirty="0" err="1"/>
              <a:t>schematool</a:t>
            </a:r>
            <a:r>
              <a:rPr lang="de-DE" i="1" dirty="0"/>
              <a:t> -</a:t>
            </a:r>
            <a:r>
              <a:rPr lang="de-DE" i="1" dirty="0" err="1"/>
              <a:t>initSchema</a:t>
            </a:r>
            <a:r>
              <a:rPr lang="de-DE" i="1" dirty="0"/>
              <a:t> -</a:t>
            </a:r>
            <a:r>
              <a:rPr lang="de-DE" i="1" dirty="0" err="1"/>
              <a:t>dbType</a:t>
            </a:r>
            <a:r>
              <a:rPr lang="de-DE" i="1" dirty="0"/>
              <a:t> </a:t>
            </a:r>
            <a:r>
              <a:rPr lang="de-DE" i="1" dirty="0" err="1"/>
              <a:t>postgres</a:t>
            </a:r>
            <a:endParaRPr lang="en-US" i="1" dirty="0"/>
          </a:p>
          <a:p>
            <a:endParaRPr lang="ru-RU" dirty="0"/>
          </a:p>
        </p:txBody>
      </p:sp>
    </p:spTree>
    <p:extLst>
      <p:ext uri="{BB962C8B-B14F-4D97-AF65-F5344CB8AC3E}">
        <p14:creationId xmlns:p14="http://schemas.microsoft.com/office/powerpoint/2010/main" val="35272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ru-RU" b="1" i="0" dirty="0">
                <a:solidFill>
                  <a:srgbClr val="000000"/>
                </a:solidFill>
                <a:effectLst/>
                <a:latin typeface="arial" panose="020B0604020202020204" pitchFamily="34" charset="0"/>
              </a:rPr>
              <a:t>Журналирование</a:t>
            </a:r>
            <a:endParaRPr lang="ru-RU" dirty="0"/>
          </a:p>
        </p:txBody>
      </p:sp>
      <p:sp>
        <p:nvSpPr>
          <p:cNvPr id="3" name="Объект 2">
            <a:extLst>
              <a:ext uri="{FF2B5EF4-FFF2-40B4-BE49-F238E27FC236}">
                <a16:creationId xmlns:a16="http://schemas.microsoft.com/office/drawing/2014/main" id="{483285D0-1590-46E0-820E-930D1CDCD709}"/>
              </a:ext>
            </a:extLst>
          </p:cNvPr>
          <p:cNvSpPr>
            <a:spLocks noGrp="1"/>
          </p:cNvSpPr>
          <p:nvPr>
            <p:ph idx="1"/>
          </p:nvPr>
        </p:nvSpPr>
        <p:spPr/>
        <p:txBody>
          <a:bodyPr/>
          <a:lstStyle/>
          <a:p>
            <a:r>
              <a:rPr lang="en-US" dirty="0" err="1"/>
              <a:t>mkdir</a:t>
            </a:r>
            <a:r>
              <a:rPr lang="en-US" dirty="0"/>
              <a:t> ~/hiveserver2log</a:t>
            </a:r>
            <a:endParaRPr lang="ru-RU" dirty="0"/>
          </a:p>
          <a:p>
            <a:r>
              <a:rPr lang="nl-NL" dirty="0"/>
              <a:t>ls -al /tmp/ | grep hive</a:t>
            </a:r>
            <a:endParaRPr lang="en-US" dirty="0"/>
          </a:p>
          <a:p>
            <a:endParaRPr lang="en-US" dirty="0"/>
          </a:p>
          <a:p>
            <a:endParaRPr lang="ru-RU" dirty="0"/>
          </a:p>
        </p:txBody>
      </p:sp>
      <p:pic>
        <p:nvPicPr>
          <p:cNvPr id="5" name="Рисунок 4">
            <a:extLst>
              <a:ext uri="{FF2B5EF4-FFF2-40B4-BE49-F238E27FC236}">
                <a16:creationId xmlns:a16="http://schemas.microsoft.com/office/drawing/2014/main" id="{FBEEF7D6-3FF2-472B-8801-98F070B4CA25}"/>
              </a:ext>
            </a:extLst>
          </p:cNvPr>
          <p:cNvPicPr>
            <a:picLocks noChangeAspect="1"/>
          </p:cNvPicPr>
          <p:nvPr/>
        </p:nvPicPr>
        <p:blipFill>
          <a:blip r:embed="rId2"/>
          <a:stretch>
            <a:fillRect/>
          </a:stretch>
        </p:blipFill>
        <p:spPr>
          <a:xfrm>
            <a:off x="989849" y="4854470"/>
            <a:ext cx="9431066" cy="128605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Рукописный ввод 3">
                <a:extLst>
                  <a:ext uri="{FF2B5EF4-FFF2-40B4-BE49-F238E27FC236}">
                    <a16:creationId xmlns:a16="http://schemas.microsoft.com/office/drawing/2014/main" id="{C9DA8F08-FCED-40A5-8CF2-4BF7A9994C25}"/>
                  </a:ext>
                </a:extLst>
              </p14:cNvPr>
              <p14:cNvContentPartPr/>
              <p14:nvPr/>
            </p14:nvContentPartPr>
            <p14:xfrm>
              <a:off x="5626080" y="2133720"/>
              <a:ext cx="6140880" cy="2883240"/>
            </p14:xfrm>
          </p:contentPart>
        </mc:Choice>
        <mc:Fallback>
          <p:pic>
            <p:nvPicPr>
              <p:cNvPr id="4" name="Рукописный ввод 3">
                <a:extLst>
                  <a:ext uri="{FF2B5EF4-FFF2-40B4-BE49-F238E27FC236}">
                    <a16:creationId xmlns:a16="http://schemas.microsoft.com/office/drawing/2014/main" id="{C9DA8F08-FCED-40A5-8CF2-4BF7A9994C25}"/>
                  </a:ext>
                </a:extLst>
              </p:cNvPr>
              <p:cNvPicPr/>
              <p:nvPr/>
            </p:nvPicPr>
            <p:blipFill>
              <a:blip r:embed="rId4"/>
              <a:stretch>
                <a:fillRect/>
              </a:stretch>
            </p:blipFill>
            <p:spPr>
              <a:xfrm>
                <a:off x="5616720" y="2124360"/>
                <a:ext cx="6159600" cy="2901960"/>
              </a:xfrm>
              <a:prstGeom prst="rect">
                <a:avLst/>
              </a:prstGeom>
            </p:spPr>
          </p:pic>
        </mc:Fallback>
      </mc:AlternateContent>
    </p:spTree>
    <p:extLst>
      <p:ext uri="{BB962C8B-B14F-4D97-AF65-F5344CB8AC3E}">
        <p14:creationId xmlns:p14="http://schemas.microsoft.com/office/powerpoint/2010/main" val="295199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ru-RU" b="1" i="0" dirty="0">
                <a:solidFill>
                  <a:srgbClr val="000000"/>
                </a:solidFill>
                <a:effectLst/>
                <a:latin typeface="arial" panose="020B0604020202020204" pitchFamily="34" charset="0"/>
              </a:rPr>
              <a:t>Журналирование</a:t>
            </a:r>
            <a:endParaRPr lang="ru-RU" dirty="0"/>
          </a:p>
        </p:txBody>
      </p:sp>
      <p:pic>
        <p:nvPicPr>
          <p:cNvPr id="8" name="Рисунок 7">
            <a:extLst>
              <a:ext uri="{FF2B5EF4-FFF2-40B4-BE49-F238E27FC236}">
                <a16:creationId xmlns:a16="http://schemas.microsoft.com/office/drawing/2014/main" id="{5CCED664-D3F7-415F-83F5-7ECC2733D915}"/>
              </a:ext>
            </a:extLst>
          </p:cNvPr>
          <p:cNvPicPr>
            <a:picLocks noChangeAspect="1"/>
          </p:cNvPicPr>
          <p:nvPr/>
        </p:nvPicPr>
        <p:blipFill>
          <a:blip r:embed="rId2"/>
          <a:stretch>
            <a:fillRect/>
          </a:stretch>
        </p:blipFill>
        <p:spPr>
          <a:xfrm>
            <a:off x="2601156" y="2421602"/>
            <a:ext cx="6028803" cy="4365375"/>
          </a:xfrm>
          <a:prstGeom prst="rect">
            <a:avLst/>
          </a:prstGeom>
        </p:spPr>
      </p:pic>
    </p:spTree>
    <p:extLst>
      <p:ext uri="{BB962C8B-B14F-4D97-AF65-F5344CB8AC3E}">
        <p14:creationId xmlns:p14="http://schemas.microsoft.com/office/powerpoint/2010/main" val="273541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ru-RU" b="1" i="0" dirty="0">
                <a:solidFill>
                  <a:srgbClr val="000000"/>
                </a:solidFill>
                <a:effectLst/>
                <a:latin typeface="arial" panose="020B0604020202020204" pitchFamily="34" charset="0"/>
              </a:rPr>
              <a:t>запуск</a:t>
            </a:r>
            <a:endParaRPr lang="ru-RU" dirty="0"/>
          </a:p>
        </p:txBody>
      </p:sp>
      <p:sp>
        <p:nvSpPr>
          <p:cNvPr id="3" name="Объект 2">
            <a:extLst>
              <a:ext uri="{FF2B5EF4-FFF2-40B4-BE49-F238E27FC236}">
                <a16:creationId xmlns:a16="http://schemas.microsoft.com/office/drawing/2014/main" id="{483285D0-1590-46E0-820E-930D1CDCD709}"/>
              </a:ext>
            </a:extLst>
          </p:cNvPr>
          <p:cNvSpPr>
            <a:spLocks noGrp="1"/>
          </p:cNvSpPr>
          <p:nvPr>
            <p:ph idx="1"/>
          </p:nvPr>
        </p:nvSpPr>
        <p:spPr/>
        <p:txBody>
          <a:bodyPr/>
          <a:lstStyle/>
          <a:p>
            <a:endParaRPr lang="en-US" dirty="0"/>
          </a:p>
          <a:p>
            <a:endParaRPr lang="ru-RU" dirty="0"/>
          </a:p>
        </p:txBody>
      </p:sp>
      <p:sp>
        <p:nvSpPr>
          <p:cNvPr id="6" name="Объект 2">
            <a:extLst>
              <a:ext uri="{FF2B5EF4-FFF2-40B4-BE49-F238E27FC236}">
                <a16:creationId xmlns:a16="http://schemas.microsoft.com/office/drawing/2014/main" id="{7FDB9F0D-CA49-41F9-9985-3B4B308E6567}"/>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i="1" dirty="0"/>
              <a:t>$hive</a:t>
            </a:r>
          </a:p>
          <a:p>
            <a:endParaRPr lang="ru-RU" dirty="0"/>
          </a:p>
        </p:txBody>
      </p:sp>
      <p:pic>
        <p:nvPicPr>
          <p:cNvPr id="7" name="Рисунок 6">
            <a:extLst>
              <a:ext uri="{FF2B5EF4-FFF2-40B4-BE49-F238E27FC236}">
                <a16:creationId xmlns:a16="http://schemas.microsoft.com/office/drawing/2014/main" id="{32D4B9A6-C1E2-4630-87BA-A46B3EF8FE31}"/>
              </a:ext>
            </a:extLst>
          </p:cNvPr>
          <p:cNvPicPr>
            <a:picLocks noChangeAspect="1"/>
          </p:cNvPicPr>
          <p:nvPr/>
        </p:nvPicPr>
        <p:blipFill>
          <a:blip r:embed="rId2"/>
          <a:stretch>
            <a:fillRect/>
          </a:stretch>
        </p:blipFill>
        <p:spPr>
          <a:xfrm>
            <a:off x="4840007" y="2441798"/>
            <a:ext cx="5120857" cy="4148180"/>
          </a:xfrm>
          <a:prstGeom prst="rect">
            <a:avLst/>
          </a:prstGeom>
        </p:spPr>
      </p:pic>
    </p:spTree>
    <p:extLst>
      <p:ext uri="{BB962C8B-B14F-4D97-AF65-F5344CB8AC3E}">
        <p14:creationId xmlns:p14="http://schemas.microsoft.com/office/powerpoint/2010/main" val="755989054"/>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Посылка</Template>
  <TotalTime>5925</TotalTime>
  <Words>591</Words>
  <Application>Microsoft Office PowerPoint</Application>
  <PresentationFormat>Широкоэкранный</PresentationFormat>
  <Paragraphs>56</Paragraphs>
  <Slides>17</Slides>
  <Notes>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Arial</vt:lpstr>
      <vt:lpstr>Calibri</vt:lpstr>
      <vt:lpstr>Corbel</vt:lpstr>
      <vt:lpstr>Gill Sans MT</vt:lpstr>
      <vt:lpstr>Helvetica</vt:lpstr>
      <vt:lpstr>Посылка</vt:lpstr>
      <vt:lpstr>Лекция  Введение в HADoOP Знакомство с HIVE</vt:lpstr>
      <vt:lpstr>Что это</vt:lpstr>
      <vt:lpstr>Архитектура</vt:lpstr>
      <vt:lpstr>Hive Architecture</vt:lpstr>
      <vt:lpstr>Установка</vt:lpstr>
      <vt:lpstr>Конфигурация</vt:lpstr>
      <vt:lpstr>Журналирование</vt:lpstr>
      <vt:lpstr>Журналирование</vt:lpstr>
      <vt:lpstr>запуск</vt:lpstr>
      <vt:lpstr>Как это “легло” в HDFS</vt:lpstr>
      <vt:lpstr>Как это “легло” в HDFS</vt:lpstr>
      <vt:lpstr>Как это “легло” в HDFS</vt:lpstr>
      <vt:lpstr>Как это “легло” в HDFS</vt:lpstr>
      <vt:lpstr>Как это “легло” в HDFS</vt:lpstr>
      <vt:lpstr>Выберем</vt:lpstr>
      <vt:lpstr>Mapreduce\yarn</vt:lpstr>
      <vt:lpstr>Mapreduce\yarn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 Введение в полнотекстовый поиск</dc:title>
  <dc:creator>Sergey Mirvoda</dc:creator>
  <cp:lastModifiedBy>Sergey Mirvoda</cp:lastModifiedBy>
  <cp:revision>47</cp:revision>
  <dcterms:created xsi:type="dcterms:W3CDTF">2019-03-14T08:08:50Z</dcterms:created>
  <dcterms:modified xsi:type="dcterms:W3CDTF">2021-11-24T09:38:21Z</dcterms:modified>
</cp:coreProperties>
</file>