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70" r:id="rId4"/>
    <p:sldId id="289" r:id="rId5"/>
    <p:sldId id="302" r:id="rId6"/>
    <p:sldId id="303" r:id="rId7"/>
    <p:sldId id="304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1" r:id="rId19"/>
    <p:sldId id="300" r:id="rId20"/>
    <p:sldId id="27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70"/>
            <p14:sldId id="289"/>
            <p14:sldId id="302"/>
            <p14:sldId id="303"/>
            <p14:sldId id="304"/>
            <p14:sldId id="290"/>
            <p14:sldId id="291"/>
            <p14:sldId id="292"/>
            <p14:sldId id="293"/>
          </p14:sldIdLst>
        </p14:section>
        <p14:section name="Пример" id="{19FC092E-606A-496C-9871-B773310D4226}">
          <p14:sldIdLst>
            <p14:sldId id="294"/>
            <p14:sldId id="295"/>
            <p14:sldId id="296"/>
            <p14:sldId id="297"/>
            <p14:sldId id="298"/>
            <p14:sldId id="299"/>
            <p14:sldId id="301"/>
            <p14:sldId id="30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50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Tidyverse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48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442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282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220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9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23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83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reference/select.html" TargetMode="External"/><Relationship Id="rId2" Type="http://schemas.openxmlformats.org/officeDocument/2006/relationships/hyperlink" Target="https://dplyr.tidyverse.org/reference/mutat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plyr.tidyverse.org/reference/arrange.html" TargetMode="External"/><Relationship Id="rId5" Type="http://schemas.openxmlformats.org/officeDocument/2006/relationships/hyperlink" Target="https://dplyr.tidyverse.org/reference/summarise.html" TargetMode="External"/><Relationship Id="rId4" Type="http://schemas.openxmlformats.org/officeDocument/2006/relationships/hyperlink" Target="https://dplyr.tidyverse.org/reference/filter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reference/select.html" TargetMode="External"/><Relationship Id="rId2" Type="http://schemas.openxmlformats.org/officeDocument/2006/relationships/hyperlink" Target="https://dplyr.tidyverse.org/reference/mutat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plyr.tidyverse.org/reference/arrange.html" TargetMode="External"/><Relationship Id="rId5" Type="http://schemas.openxmlformats.org/officeDocument/2006/relationships/hyperlink" Target="https://dplyr.tidyverse.org/reference/summarise.html" TargetMode="External"/><Relationship Id="rId4" Type="http://schemas.openxmlformats.org/officeDocument/2006/relationships/hyperlink" Target="https://dplyr.tidyverse.org/reference/filter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Преобразование данных. </a:t>
            </a:r>
            <a:r>
              <a:rPr lang="en-US" dirty="0" err="1"/>
              <a:t>Tidyverse</a:t>
            </a:r>
            <a:r>
              <a:rPr lang="en-US" dirty="0"/>
              <a:t>/</a:t>
            </a:r>
            <a:r>
              <a:rPr lang="en-US" dirty="0" err="1"/>
              <a:t>dplyr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Среда выполнения. Что функция видит?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r>
              <a:rPr lang="ru-RU" dirty="0"/>
              <a:t>Имена аргументов переписывают значения, которые определены снаружи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Изменения, произошедшие внутри не поднимаются наружу.</a:t>
            </a:r>
          </a:p>
          <a:p>
            <a:r>
              <a:rPr lang="ru-RU" dirty="0"/>
              <a:t>Не переданные имена аргументов ищутся в среде выполнения.</a:t>
            </a:r>
          </a:p>
          <a:p>
            <a:r>
              <a:rPr lang="en-US" i="1" dirty="0"/>
              <a:t>R</a:t>
            </a:r>
            <a:r>
              <a:rPr lang="ru-RU" i="1" dirty="0"/>
              <a:t> использует значения при вызове функций, а не при определении.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970" y="2155825"/>
            <a:ext cx="4276725" cy="1885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520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Уважайте интерфейс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r>
              <a:rPr lang="ru-RU" dirty="0"/>
              <a:t>При определении функции старайтесь передать аргументами всё необходимую информацию для её выполнения.</a:t>
            </a:r>
          </a:p>
          <a:p>
            <a:pPr lvl="1"/>
            <a:r>
              <a:rPr lang="ru-RU" dirty="0"/>
              <a:t>Меру нужно знать и не передавать, например, число </a:t>
            </a:r>
            <a:r>
              <a:rPr lang="el-GR" dirty="0"/>
              <a:t>π</a:t>
            </a:r>
            <a:r>
              <a:rPr lang="ru-RU" dirty="0"/>
              <a:t>.</a:t>
            </a:r>
          </a:p>
          <a:p>
            <a:r>
              <a:rPr lang="ru-RU" dirty="0"/>
              <a:t>Симметрично, результат нужно возвращать, а не стараться передать через среду выполнения.</a:t>
            </a:r>
          </a:p>
          <a:p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79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Пример</a:t>
            </a:r>
            <a:r>
              <a:rPr lang="en-US" sz="5400" dirty="0"/>
              <a:t>:</a:t>
            </a:r>
            <a:r>
              <a:rPr lang="ru-RU" dirty="0"/>
              <a:t>Большие города</a:t>
            </a:r>
            <a:r>
              <a:rPr lang="en-US" dirty="0"/>
              <a:t>,</a:t>
            </a:r>
            <a:r>
              <a:rPr lang="ru-RU" dirty="0"/>
              <a:t> как правило</a:t>
            </a:r>
            <a:r>
              <a:rPr lang="en-US" dirty="0"/>
              <a:t>,</a:t>
            </a:r>
            <a:r>
              <a:rPr lang="ru-RU" dirty="0"/>
              <a:t> производят больший </a:t>
            </a:r>
            <a:r>
              <a:rPr lang="ru-RU" dirty="0" err="1"/>
              <a:t>подушевой</a:t>
            </a:r>
            <a:r>
              <a:rPr lang="ru-RU" dirty="0"/>
              <a:t> доход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573"/>
          <a:stretch/>
        </p:blipFill>
        <p:spPr>
          <a:xfrm>
            <a:off x="488270" y="1722964"/>
            <a:ext cx="7888057" cy="245745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88270" y="4212690"/>
            <a:ext cx="40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https://arxiv.org/pdf/1102.4101.pdf</a:t>
            </a:r>
            <a:endParaRPr lang="ru-RU" u="sng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r="18434"/>
          <a:stretch/>
        </p:blipFill>
        <p:spPr>
          <a:xfrm>
            <a:off x="4905375" y="1934624"/>
            <a:ext cx="7163139" cy="2419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7286625" y="4964394"/>
            <a:ext cx="4067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– “</a:t>
            </a:r>
            <a:r>
              <a:rPr lang="ru-RU" dirty="0"/>
              <a:t>валовый городской продукт</a:t>
            </a:r>
            <a:r>
              <a:rPr lang="en-US" dirty="0"/>
              <a:t>” </a:t>
            </a:r>
            <a:r>
              <a:rPr lang="ru-RU" dirty="0"/>
              <a:t>искомого города</a:t>
            </a:r>
          </a:p>
          <a:p>
            <a:r>
              <a:rPr lang="en-US" dirty="0"/>
              <a:t>N – </a:t>
            </a:r>
            <a:r>
              <a:rPr lang="ru-RU" dirty="0"/>
              <a:t>население</a:t>
            </a:r>
          </a:p>
          <a:p>
            <a:r>
              <a:rPr lang="en-US" dirty="0"/>
              <a:t>Y</a:t>
            </a:r>
            <a:r>
              <a:rPr lang="en-US" baseline="-25000" dirty="0"/>
              <a:t>0</a:t>
            </a:r>
            <a:r>
              <a:rPr lang="en-US" dirty="0"/>
              <a:t>, a – </a:t>
            </a:r>
            <a:r>
              <a:rPr lang="ru-RU" dirty="0"/>
              <a:t>параметры</a:t>
            </a:r>
          </a:p>
          <a:p>
            <a:r>
              <a:rPr lang="en-US" dirty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8270" y="4964394"/>
                <a:ext cx="6124197" cy="92333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0" dirty="0"/>
                  <a:t>Y </a:t>
                </a:r>
                <a14:m>
                  <m:oMath xmlns:m="http://schemas.openxmlformats.org/officeDocument/2006/math">
                    <m:r>
                      <a:rPr lang="en-US" sz="6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𝑛𝑜𝑖𝑠𝑒</m:t>
                    </m:r>
                  </m:oMath>
                </a14:m>
                <a:endParaRPr lang="ru-RU" sz="6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70" y="4964394"/>
                <a:ext cx="6124197" cy="923330"/>
              </a:xfrm>
              <a:prstGeom prst="rect">
                <a:avLst/>
              </a:prstGeom>
              <a:blipFill>
                <a:blip r:embed="rId4"/>
                <a:stretch>
                  <a:fillRect l="-7235" t="-23077" b="-4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56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/>
          </a:bodyPr>
          <a:lstStyle/>
          <a:p>
            <a:r>
              <a:rPr lang="ru-RU" sz="5400" dirty="0"/>
              <a:t>Данные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466" y="2142745"/>
            <a:ext cx="7682295" cy="43386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1210727"/>
            <a:ext cx="70059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read.table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"gmp.dat"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pcgmp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pcgmp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xlab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Население"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xy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ylab</a:t>
            </a:r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"Доход на душу населения ($/человеко-год)"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Метрополии США, 2006"</a:t>
            </a:r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7534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/>
          </a:bodyPr>
          <a:lstStyle/>
          <a:p>
            <a:r>
              <a:rPr lang="ru-RU" sz="5400" dirty="0"/>
              <a:t>Подгонка модели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44800" y="1262265"/>
                <a:ext cx="6124197" cy="147732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ru-RU" sz="6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60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3600" dirty="0"/>
                  <a:t> = 6611</a:t>
                </a:r>
                <a:r>
                  <a:rPr lang="en-US" sz="3600" dirty="0"/>
                  <a:t> </a:t>
                </a:r>
                <a:endParaRPr lang="ru-RU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00" y="1262265"/>
                <a:ext cx="6124197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4200" y="2962374"/>
                <a:ext cx="4199468" cy="1008225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2962374"/>
                <a:ext cx="4199468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4200" y="4132872"/>
                <a:ext cx="5080000" cy="716735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𝑀𝑆𝐸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𝑀𝑆𝐸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4132872"/>
                <a:ext cx="5080000" cy="716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8200" y="5047176"/>
                <a:ext cx="5080000" cy="36933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∝−</m:t>
                    </m:r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𝑀𝑆𝐸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47176"/>
                <a:ext cx="5080000" cy="369332"/>
              </a:xfrm>
              <a:prstGeom prst="rect">
                <a:avLst/>
              </a:prstGeom>
              <a:blipFill>
                <a:blip r:embed="rId6"/>
                <a:stretch>
                  <a:fillRect l="-1193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7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315" y="1690686"/>
            <a:ext cx="4630955" cy="393171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/>
          </a:bodyPr>
          <a:lstStyle/>
          <a:p>
            <a:r>
              <a:rPr lang="ru-RU" sz="4800" dirty="0"/>
              <a:t>Подгонка модели</a:t>
            </a:r>
            <a:r>
              <a:rPr lang="en-US" sz="4800" dirty="0"/>
              <a:t>. </a:t>
            </a:r>
            <a:r>
              <a:rPr lang="el-GR" sz="4800" dirty="0"/>
              <a:t>α</a:t>
            </a:r>
            <a:r>
              <a:rPr lang="ru-RU" sz="4800" dirty="0"/>
              <a:t> версия реализации</a:t>
            </a:r>
            <a:endParaRPr lang="ru-RU" sz="36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10727"/>
            <a:ext cx="6970060" cy="5428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maximum.iterations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deriv.step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step.scale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stopping.deriv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0.15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maximum.iterations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stopping.deriv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iteration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iteration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mse.1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pcgmp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6611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)^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mse.2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pcgmp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6611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deriv.step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))^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mse.2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mse.1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deriv.step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step.scale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a,iterations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iteration,converged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maximum.iterations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6611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)^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"red"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564" y="4326997"/>
            <a:ext cx="1838325" cy="1295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588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/>
          </a:bodyPr>
          <a:lstStyle/>
          <a:p>
            <a:r>
              <a:rPr lang="el-GR" sz="5400" dirty="0"/>
              <a:t>α</a:t>
            </a:r>
            <a:r>
              <a:rPr lang="ru-RU" sz="5400" dirty="0"/>
              <a:t> версия – </a:t>
            </a:r>
            <a:r>
              <a:rPr lang="en-US" sz="5400" dirty="0"/>
              <a:t>code review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10727"/>
            <a:ext cx="6970060" cy="246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Инкапсуляция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внутри алгоритма, любое изменение аргументов только копированием-вставкой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Гибкость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изменить начальное значение, требуется редактировать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перезапускать, снова редактировать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Устойчивость к изменениям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наименование датафрейма повсюду, во время редактирования можно что-то забыть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Трудно исправлять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в коде ошибка, если у нас есть много копий, то вносить изменения нужно во все копии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1635" y="3411109"/>
            <a:ext cx="10968318" cy="272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0.15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maximum.iterations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stopping.deriv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iteration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iteration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mse.1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pcgmp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6611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)^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mse.2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pcgmp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6611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deriv.step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))^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mse.2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mse.1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deriv.step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step.scale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35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/>
          </a:bodyPr>
          <a:lstStyle/>
          <a:p>
            <a:r>
              <a:rPr lang="ru-RU" sz="5400" dirty="0"/>
              <a:t>Исправление недостатков. План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90599" y="1210727"/>
            <a:ext cx="109683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Исправим ошибку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Магические значения преобразуем в аргументы по умолчанию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СКО вынесем в функцию т.к. он используется 2 раза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Будем передавать данные аргументами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Преобразуем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endParaRPr lang="ru-RU" sz="28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27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/>
          </a:bodyPr>
          <a:lstStyle/>
          <a:p>
            <a:r>
              <a:rPr lang="ru-RU" sz="5400" dirty="0"/>
              <a:t>Исправление недостатков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90599" y="1210727"/>
            <a:ext cx="109683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estimate.scaling.exponent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ru-R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a, y0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6611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response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pcgmp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predictor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maximum.iterations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deriv.step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step.scale 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it-IT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stopping.deriv 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it-IT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mean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predictor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^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)^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iteration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maximum.iterations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deriv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deriv.step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))/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deriv.step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 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step.scale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it-IT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deriv</a:t>
            </a:r>
            <a:endParaRPr lang="it-IT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deriv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stopping.deriv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ru-R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fit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a,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iterations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iteration,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converged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iteration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maximum.iterations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#Пример вызова с начальным значением a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estimate.scaling.exponent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0.15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02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/>
          </a:bodyPr>
          <a:lstStyle/>
          <a:p>
            <a:r>
              <a:rPr lang="ru-RU" sz="5400" dirty="0"/>
              <a:t>Итоги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18881" y="1514948"/>
            <a:ext cx="109683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ru-RU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Функции объединяют команды в единое целое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ru-RU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управляет тем, что функция видит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ru-RU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Самодельные функции работают точно так же, как встроенные 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39562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Определения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D0D08E-98ED-3E55-72D4-F03F2E6A8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3978" y="1690688"/>
            <a:ext cx="7017128" cy="4351337"/>
          </a:xfrm>
        </p:spPr>
      </p:pic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Classwork4</a:t>
            </a:r>
          </a:p>
          <a:p>
            <a:r>
              <a:rPr lang="en-US" dirty="0"/>
              <a:t>Lab-4</a:t>
            </a:r>
          </a:p>
          <a:p>
            <a:r>
              <a:rPr lang="en-US"/>
              <a:t>HW-03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9409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303F4D"/>
                </a:solidFill>
                <a:latin typeface="Source Sans Pro" panose="020B0503030403020204" pitchFamily="34" charset="0"/>
              </a:rPr>
              <a:t>d</a:t>
            </a:r>
            <a:r>
              <a:rPr lang="en-US" sz="2400" b="0" i="0" dirty="0" err="1">
                <a:solidFill>
                  <a:srgbClr val="303F4D"/>
                </a:solidFill>
                <a:effectLst/>
                <a:latin typeface="Source Sans Pro" panose="020B0503030403020204" pitchFamily="34" charset="0"/>
              </a:rPr>
              <a:t>plyr</a:t>
            </a:r>
            <a:r>
              <a:rPr lang="en-US" sz="2400" b="0" i="0" dirty="0">
                <a:solidFill>
                  <a:srgbClr val="303F4D"/>
                </a:solidFill>
                <a:effectLst/>
                <a:latin typeface="Source Sans Pro" panose="020B0503030403020204" pitchFamily="34" charset="0"/>
              </a:rPr>
              <a:t> – </a:t>
            </a:r>
            <a:r>
              <a:rPr lang="ru-RU" sz="2400" b="0" i="0" dirty="0">
                <a:solidFill>
                  <a:srgbClr val="303F4D"/>
                </a:solidFill>
                <a:effectLst/>
                <a:latin typeface="Source Sans Pro" panose="020B0503030403020204" pitchFamily="34" charset="0"/>
              </a:rPr>
              <a:t>грамматика манипулирования данными. Представляет набор функций и операторов для осуществления различных преобразований данных</a:t>
            </a:r>
          </a:p>
          <a:p>
            <a:r>
              <a:rPr lang="en-US" sz="2400" dirty="0">
                <a:solidFill>
                  <a:srgbClr val="303F4D"/>
                </a:solidFill>
                <a:latin typeface="Source Sans Pro" panose="020B0503030403020204" pitchFamily="34" charset="0"/>
              </a:rPr>
              <a:t>ggplot2</a:t>
            </a:r>
            <a:r>
              <a:rPr lang="ru-RU" sz="2400" dirty="0">
                <a:solidFill>
                  <a:srgbClr val="303F4D"/>
                </a:solidFill>
                <a:latin typeface="Source Sans Pro" panose="020B0503030403020204" pitchFamily="34" charset="0"/>
              </a:rPr>
              <a:t> – система декларативного определения графики.</a:t>
            </a:r>
            <a:endParaRPr lang="en-US" sz="2400" dirty="0">
              <a:solidFill>
                <a:srgbClr val="303F4D"/>
              </a:solidFill>
              <a:latin typeface="Source Sans Pro" panose="020B0503030403020204" pitchFamily="34" charset="0"/>
            </a:endParaRPr>
          </a:p>
          <a:p>
            <a:r>
              <a:rPr lang="en-US" sz="2400" dirty="0" err="1">
                <a:solidFill>
                  <a:srgbClr val="303F4D"/>
                </a:solidFill>
                <a:latin typeface="Source Sans Pro" panose="020B0503030403020204" pitchFamily="34" charset="0"/>
              </a:rPr>
              <a:t>forcats</a:t>
            </a:r>
            <a:r>
              <a:rPr lang="en-US" sz="2400" dirty="0">
                <a:solidFill>
                  <a:srgbClr val="303F4D"/>
                </a:solidFill>
                <a:latin typeface="Source Sans Pro" panose="020B0503030403020204" pitchFamily="34" charset="0"/>
              </a:rPr>
              <a:t> – </a:t>
            </a:r>
            <a:r>
              <a:rPr lang="ru-RU" sz="2400" dirty="0">
                <a:solidFill>
                  <a:srgbClr val="303F4D"/>
                </a:solidFill>
                <a:latin typeface="Source Sans Pro" panose="020B0503030403020204" pitchFamily="34" charset="0"/>
              </a:rPr>
              <a:t>расширения для работы с факторами</a:t>
            </a:r>
          </a:p>
          <a:p>
            <a:r>
              <a:rPr lang="en-US" sz="2400" dirty="0" err="1">
                <a:solidFill>
                  <a:srgbClr val="303F4D"/>
                </a:solidFill>
                <a:latin typeface="Source Sans Pro" panose="020B0503030403020204" pitchFamily="34" charset="0"/>
              </a:rPr>
              <a:t>tibble</a:t>
            </a:r>
            <a:r>
              <a:rPr lang="en-US" sz="2400" dirty="0">
                <a:solidFill>
                  <a:srgbClr val="303F4D"/>
                </a:solidFill>
                <a:latin typeface="Source Sans Pro" panose="020B0503030403020204" pitchFamily="34" charset="0"/>
              </a:rPr>
              <a:t> – </a:t>
            </a:r>
            <a:r>
              <a:rPr lang="ru-RU" sz="2400" dirty="0">
                <a:solidFill>
                  <a:srgbClr val="303F4D"/>
                </a:solidFill>
                <a:latin typeface="Source Sans Pro" panose="020B0503030403020204" pitchFamily="34" charset="0"/>
              </a:rPr>
              <a:t>альтернативная версия </a:t>
            </a:r>
            <a:r>
              <a:rPr lang="en-US" sz="2400" dirty="0" err="1">
                <a:solidFill>
                  <a:srgbClr val="303F4D"/>
                </a:solidFill>
                <a:latin typeface="Source Sans Pro" panose="020B0503030403020204" pitchFamily="34" charset="0"/>
              </a:rPr>
              <a:t>dataframe</a:t>
            </a:r>
            <a:endParaRPr lang="en-US" sz="2400" dirty="0">
              <a:solidFill>
                <a:srgbClr val="303F4D"/>
              </a:solidFill>
              <a:latin typeface="Source Sans Pro" panose="020B0503030403020204" pitchFamily="34" charset="0"/>
            </a:endParaRPr>
          </a:p>
          <a:p>
            <a:r>
              <a:rPr lang="en-US" sz="2400" dirty="0" err="1">
                <a:solidFill>
                  <a:srgbClr val="303F4D"/>
                </a:solidFill>
                <a:latin typeface="Source Sans Pro" panose="020B0503030403020204" pitchFamily="34" charset="0"/>
              </a:rPr>
              <a:t>readr</a:t>
            </a:r>
            <a:r>
              <a:rPr lang="en-US" sz="2400" dirty="0">
                <a:solidFill>
                  <a:srgbClr val="303F4D"/>
                </a:solidFill>
                <a:latin typeface="Source Sans Pro" panose="020B0503030403020204" pitchFamily="34" charset="0"/>
              </a:rPr>
              <a:t> – </a:t>
            </a:r>
            <a:r>
              <a:rPr lang="ru-RU" sz="2400" dirty="0">
                <a:solidFill>
                  <a:srgbClr val="303F4D"/>
                </a:solidFill>
                <a:latin typeface="Source Sans Pro" panose="020B0503030403020204" pitchFamily="34" charset="0"/>
              </a:rPr>
              <a:t>библиотека загрузки данных формата </a:t>
            </a:r>
            <a:r>
              <a:rPr lang="en-US" sz="2400" dirty="0">
                <a:solidFill>
                  <a:srgbClr val="303F4D"/>
                </a:solidFill>
                <a:latin typeface="Source Sans Pro" panose="020B0503030403020204" pitchFamily="34" charset="0"/>
              </a:rPr>
              <a:t>CSV</a:t>
            </a:r>
          </a:p>
          <a:p>
            <a:r>
              <a:rPr lang="en-US" sz="2400" dirty="0" err="1">
                <a:solidFill>
                  <a:srgbClr val="303F4D"/>
                </a:solidFill>
                <a:latin typeface="Source Sans Pro" panose="020B0503030403020204" pitchFamily="34" charset="0"/>
              </a:rPr>
              <a:t>stringr</a:t>
            </a:r>
            <a:r>
              <a:rPr lang="en-US" sz="2400" dirty="0">
                <a:solidFill>
                  <a:srgbClr val="303F4D"/>
                </a:solidFill>
                <a:latin typeface="Source Sans Pro" panose="020B0503030403020204" pitchFamily="34" charset="0"/>
              </a:rPr>
              <a:t> – </a:t>
            </a:r>
            <a:r>
              <a:rPr lang="ru-RU" sz="2400" dirty="0">
                <a:solidFill>
                  <a:srgbClr val="303F4D"/>
                </a:solidFill>
                <a:latin typeface="Source Sans Pro" panose="020B0503030403020204" pitchFamily="34" charset="0"/>
              </a:rPr>
              <a:t>библиотека строковых функций</a:t>
            </a:r>
            <a:endParaRPr lang="en-US" sz="2400" dirty="0">
              <a:solidFill>
                <a:srgbClr val="303F4D"/>
              </a:solidFill>
              <a:latin typeface="Source Sans Pro" panose="020B0503030403020204" pitchFamily="34" charset="0"/>
            </a:endParaRPr>
          </a:p>
          <a:p>
            <a:endParaRPr lang="en-US" sz="2400" dirty="0">
              <a:solidFill>
                <a:srgbClr val="303F4D"/>
              </a:solidFill>
              <a:latin typeface="Source Sans Pro" panose="020B0503030403020204" pitchFamily="34" charset="0"/>
            </a:endParaRPr>
          </a:p>
          <a:p>
            <a:endParaRPr lang="en-US" sz="1600" b="0" i="0" dirty="0">
              <a:solidFill>
                <a:srgbClr val="303F4D"/>
              </a:solidFill>
              <a:effectLst/>
              <a:latin typeface="Source Sans Pro" panose="020B0503030403020204" pitchFamily="34" charset="0"/>
            </a:endParaRPr>
          </a:p>
          <a:p>
            <a:endParaRPr lang="en-US" sz="2400" dirty="0">
              <a:solidFill>
                <a:srgbClr val="303F4D"/>
              </a:solidFill>
              <a:latin typeface="Source Sans Pro" panose="020B0503030403020204" pitchFamily="34" charset="0"/>
            </a:endParaRPr>
          </a:p>
          <a:p>
            <a:endParaRPr lang="en-US" sz="2400" dirty="0">
              <a:solidFill>
                <a:srgbClr val="303F4D"/>
              </a:solidFill>
              <a:latin typeface="Source Sans Pro" panose="020B0503030403020204" pitchFamily="34" charset="0"/>
            </a:endParaRPr>
          </a:p>
          <a:p>
            <a:endParaRPr lang="en-US" sz="2400" dirty="0">
              <a:solidFill>
                <a:srgbClr val="303F4D"/>
              </a:solidFill>
              <a:latin typeface="Source Sans Pro" panose="020B0503030403020204" pitchFamily="34" charset="0"/>
            </a:endParaRPr>
          </a:p>
          <a:p>
            <a:endParaRPr lang="ru-RU" sz="2400" dirty="0">
              <a:solidFill>
                <a:srgbClr val="303F4D"/>
              </a:solidFill>
              <a:latin typeface="Source Sans Pro" panose="020B0503030403020204" pitchFamily="34" charset="0"/>
            </a:endParaRPr>
          </a:p>
          <a:p>
            <a:endParaRPr lang="en-US" sz="2400" b="0" i="0" dirty="0">
              <a:solidFill>
                <a:srgbClr val="303F4D"/>
              </a:solidFill>
              <a:effectLst/>
              <a:latin typeface="Source Sans Pro" panose="020B0503030403020204" pitchFamily="34" charset="0"/>
            </a:endParaRPr>
          </a:p>
          <a:p>
            <a:endParaRPr lang="ru-RU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8169F5-508F-CF51-AAD8-7E1C96F8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677" y="365125"/>
            <a:ext cx="956187" cy="110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EF98E87-DEF9-CC6A-B097-F355E0199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1141"/>
            <a:ext cx="956187" cy="110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A08E25-3C40-9882-28D8-6D7DC0B23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299" y="4019084"/>
            <a:ext cx="3874701" cy="20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0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dataframe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0333"/>
            <a:ext cx="10515600" cy="4449764"/>
          </a:xfrm>
        </p:spPr>
        <p:txBody>
          <a:bodyPr>
            <a:normAutofit/>
          </a:bodyPr>
          <a:lstStyle/>
          <a:p>
            <a:r>
              <a:rPr lang="ru-RU" sz="3600" dirty="0"/>
              <a:t>Множество способов создать</a:t>
            </a:r>
          </a:p>
          <a:p>
            <a:pPr lvl="1"/>
            <a:r>
              <a:rPr lang="ru-RU" sz="3200" dirty="0"/>
              <a:t>Из векторов</a:t>
            </a:r>
          </a:p>
          <a:p>
            <a:pPr lvl="1"/>
            <a:r>
              <a:rPr lang="ru-RU" sz="3200" dirty="0"/>
              <a:t>Из списка</a:t>
            </a:r>
            <a:r>
              <a:rPr lang="en-US" sz="3200" dirty="0"/>
              <a:t>  </a:t>
            </a:r>
            <a:r>
              <a:rPr lang="en-US" sz="3200" i="1" dirty="0" err="1"/>
              <a:t>data.frame</a:t>
            </a:r>
            <a:r>
              <a:rPr lang="en-US" sz="3200" i="1" dirty="0"/>
              <a:t>(list(1,2,3,4,5))</a:t>
            </a:r>
            <a:endParaRPr lang="ru-RU" sz="3200" i="1" dirty="0"/>
          </a:p>
          <a:p>
            <a:pPr lvl="1"/>
            <a:r>
              <a:rPr lang="ru-RU" sz="3200" dirty="0"/>
              <a:t>С помощью вызова функции </a:t>
            </a:r>
            <a:r>
              <a:rPr lang="en-US" sz="3200" i="1" dirty="0" err="1"/>
              <a:t>as.data.frame</a:t>
            </a:r>
            <a:endParaRPr lang="en-US" sz="3200" i="1" dirty="0"/>
          </a:p>
          <a:p>
            <a:pPr lvl="1"/>
            <a:r>
              <a:rPr lang="en-US" sz="3200" dirty="0"/>
              <a:t>use Google, Luke</a:t>
            </a:r>
            <a:endParaRPr lang="ru-RU" sz="32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3551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Данные есть ,что дальше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0333"/>
            <a:ext cx="10515600" cy="4449764"/>
          </a:xfrm>
        </p:spPr>
        <p:txBody>
          <a:bodyPr>
            <a:normAutofit/>
          </a:bodyPr>
          <a:lstStyle/>
          <a:p>
            <a:r>
              <a:rPr lang="ru-RU" sz="3200" dirty="0"/>
              <a:t>Фильтрация</a:t>
            </a:r>
          </a:p>
          <a:p>
            <a:r>
              <a:rPr lang="ru-RU" sz="3200" dirty="0"/>
              <a:t>Сортировка</a:t>
            </a:r>
          </a:p>
          <a:p>
            <a:r>
              <a:rPr lang="ru-RU" sz="3200" dirty="0"/>
              <a:t>Поиск</a:t>
            </a:r>
          </a:p>
          <a:p>
            <a:r>
              <a:rPr lang="ru-RU" sz="3200" dirty="0"/>
              <a:t>Группировка</a:t>
            </a:r>
          </a:p>
          <a:p>
            <a:r>
              <a:rPr lang="ru-RU" sz="3200" dirty="0"/>
              <a:t>Подсчёт агрегатов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6978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Данные есть ,что дальше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0333"/>
            <a:ext cx="10515600" cy="4449764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Source Code Pro" panose="020B0509030403020204" pitchFamily="49" charset="0"/>
                <a:hlinkClick r:id="rId2"/>
              </a:rPr>
              <a:t>mutate()</a:t>
            </a:r>
            <a:endParaRPr lang="ru-RU" sz="3200" dirty="0"/>
          </a:p>
          <a:p>
            <a:r>
              <a:rPr lang="en-US" sz="2000" b="0" i="0" dirty="0">
                <a:effectLst/>
                <a:latin typeface="Source Code Pro" panose="020B0509030403020204" pitchFamily="49" charset="0"/>
                <a:hlinkClick r:id="rId3"/>
              </a:rPr>
              <a:t>select()</a:t>
            </a:r>
            <a:endParaRPr lang="en-US" sz="2000" b="0" i="0" dirty="0">
              <a:effectLst/>
              <a:latin typeface="Source Code Pro" panose="020B0509030403020204" pitchFamily="49" charset="0"/>
            </a:endParaRPr>
          </a:p>
          <a:p>
            <a:r>
              <a:rPr lang="en-US" sz="2000" b="0" i="0" dirty="0">
                <a:effectLst/>
                <a:latin typeface="Source Code Pro" panose="020B0509030403020204" pitchFamily="49" charset="0"/>
                <a:hlinkClick r:id="rId4"/>
              </a:rPr>
              <a:t>filter()</a:t>
            </a:r>
            <a:endParaRPr lang="en-US" sz="2000" b="0" i="0" dirty="0">
              <a:effectLst/>
              <a:latin typeface="Source Code Pro" panose="020B0509030403020204" pitchFamily="49" charset="0"/>
            </a:endParaRPr>
          </a:p>
          <a:p>
            <a:r>
              <a:rPr lang="en-US" sz="2000" b="0" i="0" dirty="0" err="1">
                <a:effectLst/>
                <a:latin typeface="Source Code Pro" panose="020B0509030403020204" pitchFamily="49" charset="0"/>
                <a:hlinkClick r:id="rId5"/>
              </a:rPr>
              <a:t>summarise</a:t>
            </a:r>
            <a:r>
              <a:rPr lang="en-US" sz="2000" b="0" i="0" dirty="0">
                <a:effectLst/>
                <a:latin typeface="Source Code Pro" panose="020B0509030403020204" pitchFamily="49" charset="0"/>
                <a:hlinkClick r:id="rId5"/>
              </a:rPr>
              <a:t>()</a:t>
            </a:r>
            <a:endParaRPr lang="en-US" sz="2000" b="0" i="0" dirty="0">
              <a:effectLst/>
              <a:latin typeface="Source Code Pro" panose="020B0509030403020204" pitchFamily="49" charset="0"/>
            </a:endParaRPr>
          </a:p>
          <a:p>
            <a:r>
              <a:rPr lang="en-US" sz="2000" b="0" i="0" dirty="0">
                <a:effectLst/>
                <a:latin typeface="Source Code Pro" panose="020B0509030403020204" pitchFamily="49" charset="0"/>
                <a:hlinkClick r:id="rId6"/>
              </a:rPr>
              <a:t>arrange()</a:t>
            </a:r>
            <a:endParaRPr lang="ru-RU" sz="32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365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Данные есть ,что дальше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0333"/>
            <a:ext cx="10515600" cy="4449764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Source Code Pro" panose="020B0509030403020204" pitchFamily="49" charset="0"/>
                <a:hlinkClick r:id="rId2"/>
              </a:rPr>
              <a:t>mutate()</a:t>
            </a:r>
            <a:endParaRPr lang="ru-RU" sz="3200" dirty="0"/>
          </a:p>
          <a:p>
            <a:r>
              <a:rPr lang="en-US" sz="2000" b="0" i="0" dirty="0">
                <a:effectLst/>
                <a:latin typeface="Source Code Pro" panose="020B0509030403020204" pitchFamily="49" charset="0"/>
                <a:hlinkClick r:id="rId3"/>
              </a:rPr>
              <a:t>select()</a:t>
            </a:r>
            <a:endParaRPr lang="en-US" sz="2000" b="0" i="0" dirty="0">
              <a:effectLst/>
              <a:latin typeface="Source Code Pro" panose="020B0509030403020204" pitchFamily="49" charset="0"/>
            </a:endParaRPr>
          </a:p>
          <a:p>
            <a:r>
              <a:rPr lang="en-US" sz="2000" b="0" i="0" dirty="0">
                <a:effectLst/>
                <a:latin typeface="Source Code Pro" panose="020B0509030403020204" pitchFamily="49" charset="0"/>
                <a:hlinkClick r:id="rId4"/>
              </a:rPr>
              <a:t>filter()</a:t>
            </a:r>
            <a:endParaRPr lang="en-US" sz="2000" b="0" i="0" dirty="0">
              <a:effectLst/>
              <a:latin typeface="Source Code Pro" panose="020B0509030403020204" pitchFamily="49" charset="0"/>
            </a:endParaRPr>
          </a:p>
          <a:p>
            <a:r>
              <a:rPr lang="en-US" sz="2000" b="0" i="0" dirty="0" err="1">
                <a:effectLst/>
                <a:latin typeface="Source Code Pro" panose="020B0509030403020204" pitchFamily="49" charset="0"/>
                <a:hlinkClick r:id="rId5"/>
              </a:rPr>
              <a:t>summarise</a:t>
            </a:r>
            <a:r>
              <a:rPr lang="en-US" sz="2000" b="0" i="0" dirty="0">
                <a:effectLst/>
                <a:latin typeface="Source Code Pro" panose="020B0509030403020204" pitchFamily="49" charset="0"/>
                <a:hlinkClick r:id="rId5"/>
              </a:rPr>
              <a:t>()</a:t>
            </a:r>
            <a:endParaRPr lang="en-US" sz="2000" b="0" i="0" dirty="0">
              <a:effectLst/>
              <a:latin typeface="Source Code Pro" panose="020B0509030403020204" pitchFamily="49" charset="0"/>
            </a:endParaRPr>
          </a:p>
          <a:p>
            <a:r>
              <a:rPr lang="en-US" sz="2000" b="0" i="0" dirty="0">
                <a:effectLst/>
                <a:latin typeface="Source Code Pro" panose="020B0509030403020204" pitchFamily="49" charset="0"/>
                <a:hlinkClick r:id="rId6"/>
              </a:rPr>
              <a:t>arrange()</a:t>
            </a:r>
            <a:endParaRPr lang="ru-RU" sz="32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968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Именованные аргументы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3645165"/>
            <a:ext cx="6440118" cy="19259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1820333"/>
            <a:ext cx="7166724" cy="1397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147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Проверка аргументов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r>
              <a:rPr lang="ru-RU" dirty="0"/>
              <a:t>Проблема</a:t>
            </a:r>
            <a:r>
              <a:rPr lang="en-US" dirty="0"/>
              <a:t>: </a:t>
            </a:r>
            <a:r>
              <a:rPr lang="ru-RU" dirty="0"/>
              <a:t>неожиданное поведение со значениями, которых не ожидали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Решение</a:t>
            </a:r>
            <a:r>
              <a:rPr lang="en-US" dirty="0"/>
              <a:t>: </a:t>
            </a:r>
            <a:r>
              <a:rPr lang="ru-RU" dirty="0"/>
              <a:t>Защитные практики программирования (</a:t>
            </a:r>
            <a:r>
              <a:rPr lang="en-US" dirty="0"/>
              <a:t>sanity check</a:t>
            </a:r>
            <a:r>
              <a:rPr lang="ru-RU" dirty="0"/>
              <a:t>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Аргументы функции </a:t>
            </a:r>
            <a:r>
              <a:rPr lang="en-US" i="1" dirty="0" err="1"/>
              <a:t>stopifnot</a:t>
            </a:r>
            <a:r>
              <a:rPr lang="en-US" i="1" dirty="0"/>
              <a:t> – </a:t>
            </a:r>
            <a:r>
              <a:rPr lang="ru-RU" i="1" dirty="0"/>
              <a:t>набор логических выражений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4" y="2395537"/>
            <a:ext cx="4303317" cy="12197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229" y="4399623"/>
            <a:ext cx="3190875" cy="1000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4346442"/>
            <a:ext cx="5791200" cy="1343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07039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6624</TotalTime>
  <Words>960</Words>
  <Application>Microsoft Office PowerPoint</Application>
  <PresentationFormat>Широкоэкранный</PresentationFormat>
  <Paragraphs>165</Paragraphs>
  <Slides>20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Source Code Pro</vt:lpstr>
      <vt:lpstr>Source Sans Pro</vt:lpstr>
      <vt:lpstr>Wingdings</vt:lpstr>
      <vt:lpstr>Тема Office</vt:lpstr>
      <vt:lpstr>Введение в анализ данных</vt:lpstr>
      <vt:lpstr>Определения</vt:lpstr>
      <vt:lpstr>Библиотеки</vt:lpstr>
      <vt:lpstr>dataframe</vt:lpstr>
      <vt:lpstr>Данные есть ,что дальше</vt:lpstr>
      <vt:lpstr>Данные есть ,что дальше</vt:lpstr>
      <vt:lpstr>Данные есть ,что дальше</vt:lpstr>
      <vt:lpstr>Именованные аргументы</vt:lpstr>
      <vt:lpstr>Проверка аргументов</vt:lpstr>
      <vt:lpstr>Среда выполнения. Что функция видит?</vt:lpstr>
      <vt:lpstr>Уважайте интерфейс</vt:lpstr>
      <vt:lpstr>Пример:Большие города, как правило, производят больший подушевой доход.</vt:lpstr>
      <vt:lpstr>Данные</vt:lpstr>
      <vt:lpstr>Подгонка модели</vt:lpstr>
      <vt:lpstr>Подгонка модели. α версия реализации</vt:lpstr>
      <vt:lpstr>α версия – code review</vt:lpstr>
      <vt:lpstr>Исправление недостатков. План</vt:lpstr>
      <vt:lpstr>Исправление недостатков</vt:lpstr>
      <vt:lpstr>Итоги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90</cp:revision>
  <dcterms:created xsi:type="dcterms:W3CDTF">2016-09-15T06:03:05Z</dcterms:created>
  <dcterms:modified xsi:type="dcterms:W3CDTF">2022-10-23T11:59:32Z</dcterms:modified>
</cp:coreProperties>
</file>