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80" r:id="rId9"/>
    <p:sldId id="279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80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  <a:r>
              <a:rPr lang="en-US" dirty="0"/>
              <a:t>.</a:t>
            </a:r>
            <a:r>
              <a:rPr lang="ru-RU" dirty="0"/>
              <a:t> Циклы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?switch</a:t>
            </a:r>
          </a:p>
          <a:p>
            <a:pPr lvl="1"/>
            <a:r>
              <a:rPr lang="ru-RU" dirty="0"/>
              <a:t>Выбор из списка по строке</a:t>
            </a:r>
          </a:p>
          <a:p>
            <a:pPr lvl="1"/>
            <a:r>
              <a:rPr lang="ru-RU" dirty="0"/>
              <a:t>Выбор из списка по номеру</a:t>
            </a:r>
          </a:p>
          <a:p>
            <a:pPr lvl="1"/>
            <a:r>
              <a:rPr lang="ru-RU" dirty="0"/>
              <a:t>Выбор </a:t>
            </a:r>
            <a:r>
              <a:rPr lang="ru-RU"/>
              <a:t>значения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Операторы ветвления</a:t>
            </a:r>
            <a:r>
              <a:rPr lang="en-US" sz="5400" dirty="0"/>
              <a:t>: if, 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if – </a:t>
            </a:r>
            <a:r>
              <a:rPr lang="ru-RU" sz="3600" dirty="0"/>
              <a:t>простейший оператор ветвления</a:t>
            </a:r>
            <a:endParaRPr lang="en-US" sz="3600" dirty="0"/>
          </a:p>
          <a:p>
            <a:r>
              <a:rPr lang="ru-RU" sz="3600" dirty="0"/>
              <a:t>Написание в одну строчку не требует фигурных скобок</a:t>
            </a:r>
          </a:p>
          <a:p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51" y="3530600"/>
            <a:ext cx="2989216" cy="2179637"/>
          </a:xfrm>
          <a:prstGeom prst="rect">
            <a:avLst/>
          </a:prstGeom>
        </p:spPr>
      </p:pic>
      <p:sp>
        <p:nvSpPr>
          <p:cNvPr id="9" name="Облачко с текстом: прямоугольное 8"/>
          <p:cNvSpPr/>
          <p:nvPr/>
        </p:nvSpPr>
        <p:spPr>
          <a:xfrm>
            <a:off x="7890934" y="3530600"/>
            <a:ext cx="2760134" cy="893764"/>
          </a:xfrm>
          <a:prstGeom prst="wedgeRectCallout">
            <a:avLst>
              <a:gd name="adj1" fmla="val -39238"/>
              <a:gd name="adj2" fmla="val 76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else </a:t>
            </a:r>
            <a:r>
              <a:rPr lang="ru-RU" sz="2400" dirty="0"/>
              <a:t>не обязателен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73592"/>
            <a:ext cx="10786533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Вложенные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Глубина не ограничена</a:t>
            </a:r>
            <a:endParaRPr lang="en-US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019799" y="2103966"/>
            <a:ext cx="5604933" cy="893764"/>
          </a:xfrm>
          <a:prstGeom prst="wedgeRectCallout">
            <a:avLst>
              <a:gd name="adj1" fmla="val -16603"/>
              <a:gd name="adj2" fmla="val 73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Arrowhead antipattern</a:t>
            </a:r>
          </a:p>
          <a:p>
            <a:r>
              <a:rPr lang="en-US" sz="2400" dirty="0"/>
              <a:t>http://wiki.c2.com/?ArrowAntiPattern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02541"/>
            <a:ext cx="5048250" cy="2781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692133"/>
            <a:ext cx="1838325" cy="1762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Комбинирование логических выражений </a:t>
            </a:r>
            <a:r>
              <a:rPr lang="en-US" b="1" dirty="0"/>
              <a:t>&amp;&amp; ||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Работает так же, как и +, -, * поэлементно</a:t>
            </a:r>
          </a:p>
          <a:p>
            <a:r>
              <a:rPr lang="en-US" sz="3600" dirty="0"/>
              <a:t>&amp;&amp; </a:t>
            </a:r>
            <a:r>
              <a:rPr lang="ru-RU" sz="3600" dirty="0"/>
              <a:t>и </a:t>
            </a:r>
            <a:r>
              <a:rPr lang="en-US" sz="3600" dirty="0"/>
              <a:t>|| </a:t>
            </a:r>
            <a:r>
              <a:rPr lang="ru-RU" sz="3600" dirty="0"/>
              <a:t>вычисляет по требованию</a:t>
            </a:r>
            <a:endParaRPr lang="en-US" sz="3600" dirty="0"/>
          </a:p>
          <a:p>
            <a:endParaRPr lang="ru-RU" sz="3600" dirty="0"/>
          </a:p>
          <a:p>
            <a:endParaRPr lang="ru-RU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034868" y="5659968"/>
            <a:ext cx="3725332" cy="838200"/>
          </a:xfrm>
          <a:prstGeom prst="wedgeRectCallout">
            <a:avLst>
              <a:gd name="adj1" fmla="val -35833"/>
              <a:gd name="adj2" fmla="val -78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&amp;&amp;</a:t>
            </a:r>
            <a:r>
              <a:rPr lang="ru-RU" sz="2400" dirty="0"/>
              <a:t> для управления</a:t>
            </a:r>
          </a:p>
          <a:p>
            <a:r>
              <a:rPr lang="en-US" sz="2400" dirty="0"/>
              <a:t>&amp; </a:t>
            </a:r>
            <a:r>
              <a:rPr lang="ru-RU" sz="2400" dirty="0"/>
              <a:t>для установки значений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139017"/>
            <a:ext cx="4048125" cy="125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Итерация</a:t>
            </a:r>
            <a:r>
              <a:rPr lang="en-US" dirty="0"/>
              <a:t>: for, repeat, while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Повторение действия несколько раз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Практически никогда в </a:t>
            </a:r>
            <a:r>
              <a:rPr lang="en-US" dirty="0"/>
              <a:t>R </a:t>
            </a:r>
            <a:r>
              <a:rPr lang="ru-RU" dirty="0"/>
              <a:t>не надо делать так!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3" y="2430397"/>
            <a:ext cx="73533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Циклы. Простые правила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5642"/>
          </a:xfrm>
        </p:spPr>
        <p:txBody>
          <a:bodyPr>
            <a:normAutofit/>
          </a:bodyPr>
          <a:lstStyle/>
          <a:p>
            <a:r>
              <a:rPr lang="ru-RU" dirty="0"/>
              <a:t>Лучше использовать </a:t>
            </a:r>
            <a:r>
              <a:rPr lang="en-US" dirty="0"/>
              <a:t>for(), </a:t>
            </a:r>
            <a:r>
              <a:rPr lang="ru-RU" dirty="0"/>
              <a:t>кода счётчик легко управляем</a:t>
            </a:r>
          </a:p>
          <a:p>
            <a:r>
              <a:rPr lang="ru-RU" dirty="0"/>
              <a:t>Лучше использовать </a:t>
            </a:r>
            <a:r>
              <a:rPr lang="en-US" dirty="0"/>
              <a:t>while(), </a:t>
            </a:r>
            <a:r>
              <a:rPr lang="ru-RU" dirty="0"/>
              <a:t>когда условие выхода является событием</a:t>
            </a:r>
            <a:endParaRPr lang="en-US" dirty="0"/>
          </a:p>
          <a:p>
            <a:r>
              <a:rPr lang="ru-RU" dirty="0"/>
              <a:t>Любой цикл </a:t>
            </a:r>
            <a:r>
              <a:rPr lang="en-US" dirty="0"/>
              <a:t>for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может быть заменён на цикл </a:t>
            </a:r>
            <a:r>
              <a:rPr lang="en-US" dirty="0"/>
              <a:t>while</a:t>
            </a:r>
            <a:r>
              <a:rPr lang="ru-RU" dirty="0"/>
              <a:t>()</a:t>
            </a: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repeat() </a:t>
            </a:r>
            <a:r>
              <a:rPr lang="ru-RU" dirty="0"/>
              <a:t>является циклом с ручным управлением</a:t>
            </a:r>
            <a:r>
              <a:rPr lang="en-US" dirty="0"/>
              <a:t>:</a:t>
            </a:r>
            <a:r>
              <a:rPr lang="ru-RU" dirty="0"/>
              <a:t> см. </a:t>
            </a:r>
            <a:r>
              <a:rPr lang="en-US" dirty="0"/>
              <a:t>?break, ?next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Старайтесь не использовать циклы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</a:t>
            </a:r>
            <a:r>
              <a:rPr lang="ru-RU" dirty="0"/>
              <a:t>построен вокруг идеи векторной арифметики взамен циклам.</a:t>
            </a:r>
          </a:p>
          <a:p>
            <a:r>
              <a:rPr lang="ru-RU" dirty="0"/>
              <a:t>Это концептуально красивее</a:t>
            </a:r>
          </a:p>
          <a:p>
            <a:r>
              <a:rPr lang="ru-RU" dirty="0"/>
              <a:t>Делает код проще и нагляднее</a:t>
            </a:r>
          </a:p>
          <a:p>
            <a:r>
              <a:rPr lang="ru-RU" dirty="0"/>
              <a:t>Работает с той же, или с существенно большей скоростью</a:t>
            </a:r>
          </a:p>
        </p:txBody>
      </p:sp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Векторизованная арифметика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440326"/>
            <a:ext cx="3038475" cy="1552575"/>
          </a:xfrm>
          <a:prstGeom prst="rect">
            <a:avLst/>
          </a:prstGeom>
        </p:spPr>
      </p:pic>
      <p:sp>
        <p:nvSpPr>
          <p:cNvPr id="9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8242"/>
          </a:xfrm>
        </p:spPr>
        <p:txBody>
          <a:bodyPr>
            <a:normAutofit/>
          </a:bodyPr>
          <a:lstStyle/>
          <a:p>
            <a:r>
              <a:rPr lang="ru-RU" dirty="0"/>
              <a:t>Чёткость</a:t>
            </a:r>
            <a:r>
              <a:rPr lang="en-US" dirty="0"/>
              <a:t>: </a:t>
            </a:r>
            <a:r>
              <a:rPr lang="ru-RU" dirty="0"/>
              <a:t>пишем именно то, что хотим </a:t>
            </a:r>
            <a:br>
              <a:rPr lang="ru-RU" dirty="0"/>
            </a:br>
            <a:r>
              <a:rPr lang="ru-RU" dirty="0"/>
              <a:t>получить.</a:t>
            </a:r>
          </a:p>
          <a:p>
            <a:r>
              <a:rPr lang="ru-RU" dirty="0"/>
              <a:t>Краткость</a:t>
            </a:r>
            <a:r>
              <a:rPr lang="en-US" dirty="0"/>
              <a:t>: </a:t>
            </a:r>
            <a:r>
              <a:rPr lang="ru-RU" dirty="0"/>
              <a:t>существенно меньше букв!</a:t>
            </a:r>
          </a:p>
          <a:p>
            <a:r>
              <a:rPr lang="ru-RU" dirty="0"/>
              <a:t>Абстракция</a:t>
            </a:r>
            <a:r>
              <a:rPr lang="en-US" dirty="0"/>
              <a:t>:</a:t>
            </a:r>
            <a:r>
              <a:rPr lang="ru-RU" dirty="0"/>
              <a:t> синтаксис прячет алгоритм.</a:t>
            </a:r>
          </a:p>
          <a:p>
            <a:r>
              <a:rPr lang="ru-RU" dirty="0"/>
              <a:t>Обобщение</a:t>
            </a:r>
            <a:r>
              <a:rPr lang="en-US" dirty="0"/>
              <a:t>: </a:t>
            </a:r>
            <a:r>
              <a:rPr lang="ru-RU" dirty="0"/>
              <a:t>общий синтаксис работает</a:t>
            </a:r>
            <a:br>
              <a:rPr lang="ru-RU" dirty="0"/>
            </a:br>
            <a:r>
              <a:rPr lang="ru-RU"/>
              <a:t>для чисел, векторов</a:t>
            </a:r>
            <a:r>
              <a:rPr lang="ru-RU" dirty="0"/>
              <a:t>, матриц.</a:t>
            </a:r>
          </a:p>
          <a:p>
            <a:r>
              <a:rPr lang="ru-RU" i="1" dirty="0"/>
              <a:t>Скорость</a:t>
            </a:r>
            <a:endParaRPr lang="en-US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721600" y="3167724"/>
            <a:ext cx="3996265" cy="1246319"/>
          </a:xfrm>
          <a:prstGeom prst="wedgeRectCallout">
            <a:avLst>
              <a:gd name="adj1" fmla="val -28043"/>
              <a:gd name="adj2" fmla="val -6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Для умножения матриц, вместо оператора </a:t>
            </a:r>
            <a:r>
              <a:rPr lang="en-US" dirty="0"/>
              <a:t>%*%</a:t>
            </a:r>
            <a:br>
              <a:rPr lang="en-US" dirty="0"/>
            </a:br>
            <a:r>
              <a:rPr lang="ru-RU" dirty="0"/>
              <a:t>пришлось бы писать тройной цикл </a:t>
            </a:r>
            <a:r>
              <a:rPr lang="en-US" dirty="0"/>
              <a:t>for()</a:t>
            </a:r>
          </a:p>
        </p:txBody>
      </p:sp>
      <p:sp>
        <p:nvSpPr>
          <p:cNvPr id="10" name="Облачко с текстом: прямоугольное 9"/>
          <p:cNvSpPr/>
          <p:nvPr/>
        </p:nvSpPr>
        <p:spPr>
          <a:xfrm>
            <a:off x="939801" y="5288690"/>
            <a:ext cx="4343399" cy="1018977"/>
          </a:xfrm>
          <a:prstGeom prst="wedgeRectCallout">
            <a:avLst>
              <a:gd name="adj1" fmla="val -24230"/>
              <a:gd name="adj2" fmla="val -6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Многие функции по умолчанию работают с векторами.</a:t>
            </a:r>
            <a:br>
              <a:rPr lang="ru-RU" dirty="0"/>
            </a:br>
            <a:r>
              <a:rPr lang="ru-RU" dirty="0"/>
              <a:t>Для тех,</a:t>
            </a:r>
            <a:r>
              <a:rPr lang="en-US" dirty="0"/>
              <a:t> </a:t>
            </a:r>
            <a:r>
              <a:rPr lang="ru-RU" dirty="0"/>
              <a:t>кто не умеет есть функция </a:t>
            </a:r>
            <a:r>
              <a:rPr lang="en-US" dirty="0"/>
              <a:t>apply/</a:t>
            </a:r>
          </a:p>
        </p:txBody>
      </p:sp>
      <p:sp>
        <p:nvSpPr>
          <p:cNvPr id="11" name="Облачко с текстом: прямоугольное 10"/>
          <p:cNvSpPr/>
          <p:nvPr/>
        </p:nvSpPr>
        <p:spPr>
          <a:xfrm>
            <a:off x="6763810" y="5288690"/>
            <a:ext cx="3996265" cy="1018977"/>
          </a:xfrm>
          <a:prstGeom prst="wedgeRectCallout">
            <a:avLst>
              <a:gd name="adj1" fmla="val -33552"/>
              <a:gd name="adj2" fmla="val -6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Векторизованное ветвление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br>
              <a:rPr lang="ru-RU" dirty="0"/>
            </a:br>
            <a:r>
              <a:rPr lang="nb-NO" i="1" dirty="0"/>
              <a:t>ifelse(x^2 &gt; 1, 2*abs(x)-1, x^2)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856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Ветвление</a:t>
            </a:r>
            <a:r>
              <a:rPr lang="en-US" dirty="0"/>
              <a:t>: if, switch</a:t>
            </a:r>
          </a:p>
          <a:p>
            <a:pPr lvl="1"/>
            <a:r>
              <a:rPr lang="ru-RU" dirty="0"/>
              <a:t>0 – </a:t>
            </a:r>
            <a:r>
              <a:rPr lang="en-US" dirty="0"/>
              <a:t>FALSE. </a:t>
            </a:r>
            <a:r>
              <a:rPr lang="ru-RU" dirty="0"/>
              <a:t>Любые другие числа это </a:t>
            </a:r>
            <a:r>
              <a:rPr lang="en-US" dirty="0"/>
              <a:t>TRUE</a:t>
            </a:r>
          </a:p>
          <a:p>
            <a:pPr lvl="1"/>
            <a:r>
              <a:rPr lang="ru-RU" dirty="0"/>
              <a:t>И наоборот. При сложении </a:t>
            </a:r>
            <a:r>
              <a:rPr lang="en-US" dirty="0"/>
              <a:t>FALSE = 0, TRUE = 1</a:t>
            </a:r>
          </a:p>
          <a:p>
            <a:r>
              <a:rPr lang="ru-RU" dirty="0"/>
              <a:t>Итерация</a:t>
            </a:r>
            <a:r>
              <a:rPr lang="en-US" dirty="0"/>
              <a:t>: for, while, repeat</a:t>
            </a:r>
          </a:p>
          <a:p>
            <a:r>
              <a:rPr lang="ru-RU" dirty="0"/>
              <a:t>Нужно проникнуться концепцией векторизованной арифметики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257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Введение в анализ данных</vt:lpstr>
      <vt:lpstr>Операторы ветвления: if, switch</vt:lpstr>
      <vt:lpstr>Вложенные условия</vt:lpstr>
      <vt:lpstr>Комбинирование логических выражений &amp;&amp; || </vt:lpstr>
      <vt:lpstr>Итерация: for, repeat, while</vt:lpstr>
      <vt:lpstr>Циклы. Простые правила</vt:lpstr>
      <vt:lpstr>Старайтесь не использовать циклы</vt:lpstr>
      <vt:lpstr>Векторизованная арифметика</vt:lpstr>
      <vt:lpstr>Заключение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52</cp:revision>
  <dcterms:created xsi:type="dcterms:W3CDTF">2016-09-15T06:03:05Z</dcterms:created>
  <dcterms:modified xsi:type="dcterms:W3CDTF">2017-10-16T08:11:45Z</dcterms:modified>
</cp:coreProperties>
</file>