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C13E2-D96B-5035-724C-09502C5E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A6ADEE-F8AF-8471-77BC-999F4D056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2B87B-0E71-2C74-0327-9CAEEEF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6490B-FC06-9456-DF48-8633B504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4B6E4A-64BB-3160-BCC4-CA5F7ABB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6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2C7AB-97BA-5072-6962-4EB01651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7976BB-BB67-DCE6-FEF6-1362C97FA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8E2EA-FB53-4516-1F74-28B1B0DB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DEEAE-3F9D-2F52-D115-B825398C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066E2-9E5D-CBB4-F773-7F6683B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0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CDEC81-56AD-A378-0576-38EB40D5C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5E9171-9485-93FC-ED00-C83439CB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0E079-C1CB-293E-1F6B-0E689557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0F8CC6-57C5-5CC7-1A4C-9745BB91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A2054-BD13-6F1E-863B-7CEC07A1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78328-5CF4-13A3-98F7-DC35CAE3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345C5-516A-20C3-9272-5270C6DE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1A7764-1666-D5E4-7771-DF453A89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220E3-29C8-21AA-29BE-FEC460E4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E78D79-D3E1-2347-F7E4-D103D284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FC16-E43F-B828-ABF6-259B87DF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FB3C57-3447-30ED-345C-52D37B68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CABF46-FCB3-5693-1594-AA9AA06C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57ABB0-16B1-44CC-07E6-E9E45958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D4239A-F19B-F0F2-F606-93334A1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5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1C189-D511-E657-1B34-2559F398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5EA64-0B5B-25B2-3C49-941FF51E2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145635-B617-7787-A641-8FD8A4EF0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FF878-2C42-3918-C70A-C8B1DF48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4480A4-B4C1-8D4C-04A8-6D02495C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123819-2C69-EB01-5A8B-4713FB8E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0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FAFBD-7482-527A-BC98-9272B3C4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05B9E3-FAA7-59A4-D1CC-AEF2CD85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5F6A4F-5771-AE6B-0C64-E3F7887B2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9A4E1F-53E3-15F4-0B6F-345FBD646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A888E4-ACED-2870-71DF-99FD91D5F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4E14BC-858F-C7E3-2534-48E67878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7DCE26-115F-F952-C3D5-116381CA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7A3711-19F0-E019-6DBF-87266694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439D7-9763-6059-8C4A-5AA0D790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F096BC-9872-3657-42C3-E25975E3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AA6A13-82A2-094E-3DDA-B628DDB4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7F6EF1-E2FE-3CF6-7A07-93DAB2B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6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3CC4C3-5752-0D95-B618-5B4AB1DA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50A8D3-2DED-D900-0287-17258686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AF2BC9-F1CC-970A-1F18-C0598C90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74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3B58E-0BB7-BE04-6339-14989680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941EC-1B5E-543F-A8E4-0BACDAA83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216E6D-53F1-B55F-6344-5435CF93D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150D30-D1A9-AFBC-54E0-4AC3B348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1D2DAB-34E8-229B-BB89-D4FF837B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EB9486-C26A-61EB-36D3-A0E2BC40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3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68579-6A9C-B8DB-76F5-798BAC3C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790AB4-CC11-219C-4ECA-EC5CA5A23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CDC886-51F7-EC79-D939-E6097382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41C5A7-82C0-A395-E4D2-BF9674B1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9E537D-C142-8E35-C51A-A9B9E2CC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6DE940-F80B-02B7-16BF-C89F4243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93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EAC26-A2CF-35BE-E3DB-F6A8B861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3854F9-58E7-7792-392D-A1509D11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17F183-77C8-087B-1BCD-09E530C91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53E8-642F-47A2-AF07-F4C572F943A8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155349-B1BF-7BD1-A82C-35CD1304C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A3E5D-4101-C58C-E346-9FB59B371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6D57-AD5B-4710-9398-60415AE6FF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39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E1F36-D1CE-D4F8-0976-1F729D506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5B1ED3-0451-0385-5D4B-53ACEAEA4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Введение. Демо 2</a:t>
            </a:r>
          </a:p>
          <a:p>
            <a:r>
              <a:rPr lang="ru-RU" dirty="0"/>
              <a:t>Карты </a:t>
            </a:r>
            <a:r>
              <a:rPr lang="ru-RU" dirty="0" err="1"/>
              <a:t>Шухарта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66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6246-4AF2-F1CD-FC98-7C8FABC3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6807E-7949-B129-0EE1-4B7A5A62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1924 г. американский инженер и математик Уолтер </a:t>
            </a:r>
            <a:r>
              <a:rPr lang="ru-RU" dirty="0" err="1"/>
              <a:t>Шухарт</a:t>
            </a:r>
            <a:r>
              <a:rPr lang="ru-RU" dirty="0"/>
              <a:t>, впоследствии известный консультант и специалист в области управления качеством, предложил идею управления технологическими процессами с целью предупреждения появления несоответствий. </a:t>
            </a:r>
          </a:p>
          <a:p>
            <a:r>
              <a:rPr lang="ru-RU" dirty="0"/>
              <a:t>Разработан простой инструмент, основанный на методах теории вероятностей и математической статистики, позволявший поддерживать процесс в статистически устойчивом состоянии и тем самым предупреждать появление несоответствий. </a:t>
            </a:r>
          </a:p>
          <a:p>
            <a:r>
              <a:rPr lang="ru-RU" dirty="0"/>
              <a:t>Такой инструмент, получивший название контрольных карт </a:t>
            </a:r>
            <a:r>
              <a:rPr lang="ru-RU" dirty="0" err="1"/>
              <a:t>Шухарта</a:t>
            </a:r>
            <a:r>
              <a:rPr lang="ru-RU" dirty="0"/>
              <a:t>, встраивал качество в ход технологического процесса, повышал производительность труда и сокращал производственные издержки</a:t>
            </a:r>
          </a:p>
        </p:txBody>
      </p:sp>
    </p:spTree>
    <p:extLst>
      <p:ext uri="{BB962C8B-B14F-4D97-AF65-F5344CB8AC3E}">
        <p14:creationId xmlns:p14="http://schemas.microsoft.com/office/powerpoint/2010/main" val="389375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6246-4AF2-F1CD-FC98-7C8FABC3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Аналитическая процедура </a:t>
            </a:r>
            <a:r>
              <a:rPr lang="en-US" dirty="0"/>
              <a:t>PDCA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6807E-7949-B129-0EE1-4B7A5A62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Plan – Do – Check – Act</a:t>
            </a:r>
          </a:p>
          <a:p>
            <a:endParaRPr lang="en-US" sz="4800" dirty="0"/>
          </a:p>
          <a:p>
            <a:r>
              <a:rPr lang="ru-RU" sz="4800" dirty="0"/>
              <a:t>Планирование – Исполнение – Проверка – Воздействие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16720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6246-4AF2-F1CD-FC98-7C8FABC3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Контрольная карта (</a:t>
            </a:r>
            <a:r>
              <a:rPr lang="en-US" dirty="0"/>
              <a:t>control chart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6807E-7949-B129-0EE1-4B7A5A62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Это график (диаграмма), на который последовательно в порядке отбора выборок наносят значения статистического показателя, вычисляемого по выборочным данным</a:t>
            </a:r>
          </a:p>
          <a:p>
            <a:r>
              <a:rPr lang="ru-RU" sz="3600" dirty="0"/>
              <a:t>График используют для анализа и управления процессом с целью оценки и снижения изменчивости изучаемого статистического показателя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12235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6246-4AF2-F1CD-FC98-7C8FABC3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Контрольная карта (</a:t>
            </a:r>
            <a:r>
              <a:rPr lang="en-US" dirty="0"/>
              <a:t>control chart</a:t>
            </a:r>
            <a:r>
              <a:rPr lang="ru-RU" dirty="0"/>
              <a:t>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414C03-53C7-2E9F-093D-83D8E6C66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2" y="1438946"/>
            <a:ext cx="7627780" cy="45310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F70F62-594B-FE5F-D7E4-DC3006614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708" y="1298476"/>
            <a:ext cx="3640679" cy="18967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39ADB5-C6C9-B12D-3A28-330ABFCF4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55" y="3335740"/>
            <a:ext cx="3447983" cy="18031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8FA4C8-698B-788C-CBE9-44C39DA95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055" y="5107652"/>
            <a:ext cx="3447983" cy="17015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ADB8F1-1E83-8755-26B6-BB3305027935}"/>
              </a:ext>
            </a:extLst>
          </p:cNvPr>
          <p:cNvSpPr txBox="1"/>
          <p:nvPr/>
        </p:nvSpPr>
        <p:spPr>
          <a:xfrm>
            <a:off x="404448" y="5958430"/>
            <a:ext cx="436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 – </a:t>
            </a:r>
            <a:r>
              <a:rPr lang="ru-RU" dirty="0"/>
              <a:t>центральная линия (средняя), </a:t>
            </a:r>
            <a:br>
              <a:rPr lang="ru-RU" dirty="0"/>
            </a:br>
            <a:r>
              <a:rPr lang="en-US" dirty="0"/>
              <a:t>U</a:t>
            </a:r>
            <a:r>
              <a:rPr lang="ru-RU" dirty="0"/>
              <a:t>С</a:t>
            </a:r>
            <a:r>
              <a:rPr lang="en-US" dirty="0"/>
              <a:t>L – </a:t>
            </a:r>
            <a:r>
              <a:rPr lang="ru-RU" dirty="0"/>
              <a:t>верхняя линия, </a:t>
            </a:r>
            <a:r>
              <a:rPr lang="en-US" dirty="0"/>
              <a:t>LCL – </a:t>
            </a:r>
            <a:r>
              <a:rPr lang="ru-RU" dirty="0"/>
              <a:t>нижняя линия </a:t>
            </a:r>
          </a:p>
        </p:txBody>
      </p:sp>
    </p:spTree>
    <p:extLst>
      <p:ext uri="{BB962C8B-B14F-4D97-AF65-F5344CB8AC3E}">
        <p14:creationId xmlns:p14="http://schemas.microsoft.com/office/powerpoint/2010/main" val="168565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6246-4AF2-F1CD-FC98-7C8FABC3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Контрольная карта - границы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6807E-7949-B129-0EE1-4B7A5A62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Две симметрично расположенные относительно центральной линии границы</a:t>
            </a:r>
          </a:p>
          <a:p>
            <a:r>
              <a:rPr lang="ru-RU" sz="2400" dirty="0" err="1"/>
              <a:t>Верхня</a:t>
            </a:r>
            <a:r>
              <a:rPr lang="ru-RU" sz="2400" dirty="0"/>
              <a:t> контрольная граница (UCL)</a:t>
            </a:r>
          </a:p>
          <a:p>
            <a:r>
              <a:rPr lang="ru-RU" sz="2400" dirty="0"/>
              <a:t>Нижняя контрольной граница (LCL)</a:t>
            </a:r>
          </a:p>
          <a:p>
            <a:r>
              <a:rPr lang="ru-RU" sz="2400" dirty="0"/>
              <a:t>Контрольные границы находятся на расстоянии 3σ вверх и вниз от центральной линии (± 3σ)</a:t>
            </a:r>
          </a:p>
          <a:p>
            <a:r>
              <a:rPr lang="ru-RU" sz="2400" dirty="0"/>
              <a:t>σ – стандартное отклонение случайных вариаций используемой статистической характеристики (статистики) в генеральной совокупности</a:t>
            </a:r>
          </a:p>
          <a:p>
            <a:pPr marL="0" indent="0">
              <a:buNone/>
            </a:pPr>
            <a:r>
              <a:rPr lang="ru-RU" sz="2400" i="1" dirty="0"/>
              <a:t> Изменчивость внутри выборок (подгрупп) является мерой именно таких случайных вариаций и не включает величину межгрупповых вариаций</a:t>
            </a:r>
            <a:endParaRPr lang="ru-RU" sz="4800" i="1" dirty="0"/>
          </a:p>
        </p:txBody>
      </p:sp>
    </p:spTree>
    <p:extLst>
      <p:ext uri="{BB962C8B-B14F-4D97-AF65-F5344CB8AC3E}">
        <p14:creationId xmlns:p14="http://schemas.microsoft.com/office/powerpoint/2010/main" val="276922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6246-4AF2-F1CD-FC98-7C8FABC3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вероятностей для чайников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6807E-7949-B129-0EE1-4B7A5A62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2"/>
            <a:ext cx="10515600" cy="4567971"/>
          </a:xfrm>
        </p:spPr>
        <p:txBody>
          <a:bodyPr>
            <a:normAutofit fontScale="92500"/>
          </a:bodyPr>
          <a:lstStyle/>
          <a:p>
            <a:r>
              <a:rPr lang="ru-RU" sz="3600" dirty="0"/>
              <a:t>В случае нормального распределения границы ± 3σ указывают на то, что около 99,7 % значений попадут в эти пределы при условии, что </a:t>
            </a:r>
            <a:r>
              <a:rPr lang="ru-RU" sz="3600" b="1" dirty="0"/>
              <a:t>процесс находится в статистически управляемом состоянии</a:t>
            </a:r>
            <a:r>
              <a:rPr lang="ru-RU" sz="3600" dirty="0"/>
              <a:t>.</a:t>
            </a:r>
          </a:p>
          <a:p>
            <a:r>
              <a:rPr lang="ru-RU" sz="3600" dirty="0"/>
              <a:t>Нахождение всех точек контрольной карты между контрольными границами, т.е. в интервале ± 3σ по отношению к центральной линии, следует рассматривать как свидетельство нахождения процесса в статистически управляемом состоянии</a:t>
            </a:r>
            <a:endParaRPr lang="ru-RU" sz="4800" i="1" dirty="0"/>
          </a:p>
        </p:txBody>
      </p:sp>
    </p:spTree>
    <p:extLst>
      <p:ext uri="{BB962C8B-B14F-4D97-AF65-F5344CB8AC3E}">
        <p14:creationId xmlns:p14="http://schemas.microsoft.com/office/powerpoint/2010/main" val="30465430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316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Анализ данных</vt:lpstr>
      <vt:lpstr>История</vt:lpstr>
      <vt:lpstr>Аналитическая процедура PDCA</vt:lpstr>
      <vt:lpstr>Контрольная карта (control chart)</vt:lpstr>
      <vt:lpstr>Контрольная карта (control chart)</vt:lpstr>
      <vt:lpstr>Контрольная карта - границы</vt:lpstr>
      <vt:lpstr>Теория вероятностей для чайников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</dc:title>
  <dc:creator>Sergey Mirvoda</dc:creator>
  <cp:lastModifiedBy>Sergey Mirvoda</cp:lastModifiedBy>
  <cp:revision>2</cp:revision>
  <dcterms:created xsi:type="dcterms:W3CDTF">2022-09-26T09:30:35Z</dcterms:created>
  <dcterms:modified xsi:type="dcterms:W3CDTF">2022-09-26T10:24:32Z</dcterms:modified>
</cp:coreProperties>
</file>