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6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0C13E2-D96B-5035-724C-09502C5EE8FC}"/>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BA6ADEE-F8AF-8471-77BC-999F4D056C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2AA2B87B-0E71-2C74-0327-9CAEEEFE6026}"/>
              </a:ext>
            </a:extLst>
          </p:cNvPr>
          <p:cNvSpPr>
            <a:spLocks noGrp="1"/>
          </p:cNvSpPr>
          <p:nvPr>
            <p:ph type="dt" sz="half" idx="10"/>
          </p:nvPr>
        </p:nvSpPr>
        <p:spPr/>
        <p:txBody>
          <a:bodyPr/>
          <a:lstStyle/>
          <a:p>
            <a:fld id="{32CB53E8-642F-47A2-AF07-F4C572F943A8}" type="datetimeFigureOut">
              <a:rPr lang="ru-RU" smtClean="0"/>
              <a:t>02.10.2022</a:t>
            </a:fld>
            <a:endParaRPr lang="ru-RU"/>
          </a:p>
        </p:txBody>
      </p:sp>
      <p:sp>
        <p:nvSpPr>
          <p:cNvPr id="5" name="Нижний колонтитул 4">
            <a:extLst>
              <a:ext uri="{FF2B5EF4-FFF2-40B4-BE49-F238E27FC236}">
                <a16:creationId xmlns:a16="http://schemas.microsoft.com/office/drawing/2014/main" id="{4C96490B-FC06-9456-DF48-8633B504ED3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F4B6E4A-64BB-3160-BCC4-CA5F7ABB3C95}"/>
              </a:ext>
            </a:extLst>
          </p:cNvPr>
          <p:cNvSpPr>
            <a:spLocks noGrp="1"/>
          </p:cNvSpPr>
          <p:nvPr>
            <p:ph type="sldNum" sz="quarter" idx="12"/>
          </p:nvPr>
        </p:nvSpPr>
        <p:spPr/>
        <p:txBody>
          <a:bodyPr/>
          <a:lstStyle/>
          <a:p>
            <a:fld id="{62F16D57-AD5B-4710-9398-60415AE6FF1F}" type="slidenum">
              <a:rPr lang="ru-RU" smtClean="0"/>
              <a:t>‹#›</a:t>
            </a:fld>
            <a:endParaRPr lang="ru-RU"/>
          </a:p>
        </p:txBody>
      </p:sp>
    </p:spTree>
    <p:extLst>
      <p:ext uri="{BB962C8B-B14F-4D97-AF65-F5344CB8AC3E}">
        <p14:creationId xmlns:p14="http://schemas.microsoft.com/office/powerpoint/2010/main" val="4272967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32C7AB-97BA-5072-6962-4EB01651C8D6}"/>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FB7976BB-BB67-DCE6-FEF6-1362C97FA82D}"/>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E98E2EA-FB53-4516-1F74-28B1B0DB752B}"/>
              </a:ext>
            </a:extLst>
          </p:cNvPr>
          <p:cNvSpPr>
            <a:spLocks noGrp="1"/>
          </p:cNvSpPr>
          <p:nvPr>
            <p:ph type="dt" sz="half" idx="10"/>
          </p:nvPr>
        </p:nvSpPr>
        <p:spPr/>
        <p:txBody>
          <a:bodyPr/>
          <a:lstStyle/>
          <a:p>
            <a:fld id="{32CB53E8-642F-47A2-AF07-F4C572F943A8}" type="datetimeFigureOut">
              <a:rPr lang="ru-RU" smtClean="0"/>
              <a:t>02.10.2022</a:t>
            </a:fld>
            <a:endParaRPr lang="ru-RU"/>
          </a:p>
        </p:txBody>
      </p:sp>
      <p:sp>
        <p:nvSpPr>
          <p:cNvPr id="5" name="Нижний колонтитул 4">
            <a:extLst>
              <a:ext uri="{FF2B5EF4-FFF2-40B4-BE49-F238E27FC236}">
                <a16:creationId xmlns:a16="http://schemas.microsoft.com/office/drawing/2014/main" id="{B24DEEAE-3F9D-2F52-D115-B825398CA52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3C066E2-9E5D-CBB4-F773-7F6683B68D68}"/>
              </a:ext>
            </a:extLst>
          </p:cNvPr>
          <p:cNvSpPr>
            <a:spLocks noGrp="1"/>
          </p:cNvSpPr>
          <p:nvPr>
            <p:ph type="sldNum" sz="quarter" idx="12"/>
          </p:nvPr>
        </p:nvSpPr>
        <p:spPr/>
        <p:txBody>
          <a:bodyPr/>
          <a:lstStyle/>
          <a:p>
            <a:fld id="{62F16D57-AD5B-4710-9398-60415AE6FF1F}" type="slidenum">
              <a:rPr lang="ru-RU" smtClean="0"/>
              <a:t>‹#›</a:t>
            </a:fld>
            <a:endParaRPr lang="ru-RU"/>
          </a:p>
        </p:txBody>
      </p:sp>
    </p:spTree>
    <p:extLst>
      <p:ext uri="{BB962C8B-B14F-4D97-AF65-F5344CB8AC3E}">
        <p14:creationId xmlns:p14="http://schemas.microsoft.com/office/powerpoint/2010/main" val="2917608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89CDEC81-56AD-A378-0576-38EB40D5C42D}"/>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5C5E9171-9485-93FC-ED00-C83439CBFEA7}"/>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E70E079-C1CB-293E-1F6B-0E6895579902}"/>
              </a:ext>
            </a:extLst>
          </p:cNvPr>
          <p:cNvSpPr>
            <a:spLocks noGrp="1"/>
          </p:cNvSpPr>
          <p:nvPr>
            <p:ph type="dt" sz="half" idx="10"/>
          </p:nvPr>
        </p:nvSpPr>
        <p:spPr/>
        <p:txBody>
          <a:bodyPr/>
          <a:lstStyle/>
          <a:p>
            <a:fld id="{32CB53E8-642F-47A2-AF07-F4C572F943A8}" type="datetimeFigureOut">
              <a:rPr lang="ru-RU" smtClean="0"/>
              <a:t>02.10.2022</a:t>
            </a:fld>
            <a:endParaRPr lang="ru-RU"/>
          </a:p>
        </p:txBody>
      </p:sp>
      <p:sp>
        <p:nvSpPr>
          <p:cNvPr id="5" name="Нижний колонтитул 4">
            <a:extLst>
              <a:ext uri="{FF2B5EF4-FFF2-40B4-BE49-F238E27FC236}">
                <a16:creationId xmlns:a16="http://schemas.microsoft.com/office/drawing/2014/main" id="{1A0F8CC6-57C5-5CC7-1A4C-9745BB9129E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15A2054-BD13-6F1E-863B-7CEC07A137B5}"/>
              </a:ext>
            </a:extLst>
          </p:cNvPr>
          <p:cNvSpPr>
            <a:spLocks noGrp="1"/>
          </p:cNvSpPr>
          <p:nvPr>
            <p:ph type="sldNum" sz="quarter" idx="12"/>
          </p:nvPr>
        </p:nvSpPr>
        <p:spPr/>
        <p:txBody>
          <a:bodyPr/>
          <a:lstStyle/>
          <a:p>
            <a:fld id="{62F16D57-AD5B-4710-9398-60415AE6FF1F}" type="slidenum">
              <a:rPr lang="ru-RU" smtClean="0"/>
              <a:t>‹#›</a:t>
            </a:fld>
            <a:endParaRPr lang="ru-RU"/>
          </a:p>
        </p:txBody>
      </p:sp>
    </p:spTree>
    <p:extLst>
      <p:ext uri="{BB962C8B-B14F-4D97-AF65-F5344CB8AC3E}">
        <p14:creationId xmlns:p14="http://schemas.microsoft.com/office/powerpoint/2010/main" val="1076735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678328-5CF4-13A3-98F7-DC35CAE33CF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AD345C5-516A-20C3-9272-5270C6DE324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C1A7764-1666-D5E4-7771-DF453A895254}"/>
              </a:ext>
            </a:extLst>
          </p:cNvPr>
          <p:cNvSpPr>
            <a:spLocks noGrp="1"/>
          </p:cNvSpPr>
          <p:nvPr>
            <p:ph type="dt" sz="half" idx="10"/>
          </p:nvPr>
        </p:nvSpPr>
        <p:spPr/>
        <p:txBody>
          <a:bodyPr/>
          <a:lstStyle/>
          <a:p>
            <a:fld id="{32CB53E8-642F-47A2-AF07-F4C572F943A8}" type="datetimeFigureOut">
              <a:rPr lang="ru-RU" smtClean="0"/>
              <a:t>02.10.2022</a:t>
            </a:fld>
            <a:endParaRPr lang="ru-RU"/>
          </a:p>
        </p:txBody>
      </p:sp>
      <p:sp>
        <p:nvSpPr>
          <p:cNvPr id="5" name="Нижний колонтитул 4">
            <a:extLst>
              <a:ext uri="{FF2B5EF4-FFF2-40B4-BE49-F238E27FC236}">
                <a16:creationId xmlns:a16="http://schemas.microsoft.com/office/drawing/2014/main" id="{911220E3-29C8-21AA-29BE-FEC460E4D7D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BE78D79-D3E1-2347-F7E4-D103D284E976}"/>
              </a:ext>
            </a:extLst>
          </p:cNvPr>
          <p:cNvSpPr>
            <a:spLocks noGrp="1"/>
          </p:cNvSpPr>
          <p:nvPr>
            <p:ph type="sldNum" sz="quarter" idx="12"/>
          </p:nvPr>
        </p:nvSpPr>
        <p:spPr/>
        <p:txBody>
          <a:bodyPr/>
          <a:lstStyle/>
          <a:p>
            <a:fld id="{62F16D57-AD5B-4710-9398-60415AE6FF1F}" type="slidenum">
              <a:rPr lang="ru-RU" smtClean="0"/>
              <a:t>‹#›</a:t>
            </a:fld>
            <a:endParaRPr lang="ru-RU"/>
          </a:p>
        </p:txBody>
      </p:sp>
    </p:spTree>
    <p:extLst>
      <p:ext uri="{BB962C8B-B14F-4D97-AF65-F5344CB8AC3E}">
        <p14:creationId xmlns:p14="http://schemas.microsoft.com/office/powerpoint/2010/main" val="1873168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29FC16-E43F-B828-ABF6-259B87DF7D64}"/>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FFB3C57-3447-30ED-345C-52D37B68C7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50CABF46-FCB3-5693-1594-AA9AA06CE8CF}"/>
              </a:ext>
            </a:extLst>
          </p:cNvPr>
          <p:cNvSpPr>
            <a:spLocks noGrp="1"/>
          </p:cNvSpPr>
          <p:nvPr>
            <p:ph type="dt" sz="half" idx="10"/>
          </p:nvPr>
        </p:nvSpPr>
        <p:spPr/>
        <p:txBody>
          <a:bodyPr/>
          <a:lstStyle/>
          <a:p>
            <a:fld id="{32CB53E8-642F-47A2-AF07-F4C572F943A8}" type="datetimeFigureOut">
              <a:rPr lang="ru-RU" smtClean="0"/>
              <a:t>02.10.2022</a:t>
            </a:fld>
            <a:endParaRPr lang="ru-RU"/>
          </a:p>
        </p:txBody>
      </p:sp>
      <p:sp>
        <p:nvSpPr>
          <p:cNvPr id="5" name="Нижний колонтитул 4">
            <a:extLst>
              <a:ext uri="{FF2B5EF4-FFF2-40B4-BE49-F238E27FC236}">
                <a16:creationId xmlns:a16="http://schemas.microsoft.com/office/drawing/2014/main" id="{4157ABB0-16B1-44CC-07E6-E9E4595849E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FD4239A-F19B-F0F2-F606-93334A149987}"/>
              </a:ext>
            </a:extLst>
          </p:cNvPr>
          <p:cNvSpPr>
            <a:spLocks noGrp="1"/>
          </p:cNvSpPr>
          <p:nvPr>
            <p:ph type="sldNum" sz="quarter" idx="12"/>
          </p:nvPr>
        </p:nvSpPr>
        <p:spPr/>
        <p:txBody>
          <a:bodyPr/>
          <a:lstStyle/>
          <a:p>
            <a:fld id="{62F16D57-AD5B-4710-9398-60415AE6FF1F}" type="slidenum">
              <a:rPr lang="ru-RU" smtClean="0"/>
              <a:t>‹#›</a:t>
            </a:fld>
            <a:endParaRPr lang="ru-RU"/>
          </a:p>
        </p:txBody>
      </p:sp>
    </p:spTree>
    <p:extLst>
      <p:ext uri="{BB962C8B-B14F-4D97-AF65-F5344CB8AC3E}">
        <p14:creationId xmlns:p14="http://schemas.microsoft.com/office/powerpoint/2010/main" val="2729952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D1C189-D511-E657-1B34-2559F39856DC}"/>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FC5EA64-0B5B-25B2-3C49-941FF51E2E2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8145635-B617-7787-A641-8FD8A4EF0034}"/>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141FF878-2C42-3918-C70A-C8B1DF482EEB}"/>
              </a:ext>
            </a:extLst>
          </p:cNvPr>
          <p:cNvSpPr>
            <a:spLocks noGrp="1"/>
          </p:cNvSpPr>
          <p:nvPr>
            <p:ph type="dt" sz="half" idx="10"/>
          </p:nvPr>
        </p:nvSpPr>
        <p:spPr/>
        <p:txBody>
          <a:bodyPr/>
          <a:lstStyle/>
          <a:p>
            <a:fld id="{32CB53E8-642F-47A2-AF07-F4C572F943A8}" type="datetimeFigureOut">
              <a:rPr lang="ru-RU" smtClean="0"/>
              <a:t>02.10.2022</a:t>
            </a:fld>
            <a:endParaRPr lang="ru-RU"/>
          </a:p>
        </p:txBody>
      </p:sp>
      <p:sp>
        <p:nvSpPr>
          <p:cNvPr id="6" name="Нижний колонтитул 5">
            <a:extLst>
              <a:ext uri="{FF2B5EF4-FFF2-40B4-BE49-F238E27FC236}">
                <a16:creationId xmlns:a16="http://schemas.microsoft.com/office/drawing/2014/main" id="{464480A4-B4C1-8D4C-04A8-6D02495C53C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E123819-2C69-EB01-5A8B-4713FB8E48CE}"/>
              </a:ext>
            </a:extLst>
          </p:cNvPr>
          <p:cNvSpPr>
            <a:spLocks noGrp="1"/>
          </p:cNvSpPr>
          <p:nvPr>
            <p:ph type="sldNum" sz="quarter" idx="12"/>
          </p:nvPr>
        </p:nvSpPr>
        <p:spPr/>
        <p:txBody>
          <a:bodyPr/>
          <a:lstStyle/>
          <a:p>
            <a:fld id="{62F16D57-AD5B-4710-9398-60415AE6FF1F}" type="slidenum">
              <a:rPr lang="ru-RU" smtClean="0"/>
              <a:t>‹#›</a:t>
            </a:fld>
            <a:endParaRPr lang="ru-RU"/>
          </a:p>
        </p:txBody>
      </p:sp>
    </p:spTree>
    <p:extLst>
      <p:ext uri="{BB962C8B-B14F-4D97-AF65-F5344CB8AC3E}">
        <p14:creationId xmlns:p14="http://schemas.microsoft.com/office/powerpoint/2010/main" val="1975063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FFAFBD-7482-527A-BC98-9272B3C49221}"/>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A705B9E3-FAA7-59A4-D1CC-AEF2CD85A9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865F6A4F-5771-AE6B-0C64-E3F7887B279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B99A4E1F-53E3-15F4-0B6F-345FBD6468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2A888E4-ACED-2870-71DF-99FD91D5F6F4}"/>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114E14BC-858F-C7E3-2534-48E678781FA2}"/>
              </a:ext>
            </a:extLst>
          </p:cNvPr>
          <p:cNvSpPr>
            <a:spLocks noGrp="1"/>
          </p:cNvSpPr>
          <p:nvPr>
            <p:ph type="dt" sz="half" idx="10"/>
          </p:nvPr>
        </p:nvSpPr>
        <p:spPr/>
        <p:txBody>
          <a:bodyPr/>
          <a:lstStyle/>
          <a:p>
            <a:fld id="{32CB53E8-642F-47A2-AF07-F4C572F943A8}" type="datetimeFigureOut">
              <a:rPr lang="ru-RU" smtClean="0"/>
              <a:t>02.10.2022</a:t>
            </a:fld>
            <a:endParaRPr lang="ru-RU"/>
          </a:p>
        </p:txBody>
      </p:sp>
      <p:sp>
        <p:nvSpPr>
          <p:cNvPr id="8" name="Нижний колонтитул 7">
            <a:extLst>
              <a:ext uri="{FF2B5EF4-FFF2-40B4-BE49-F238E27FC236}">
                <a16:creationId xmlns:a16="http://schemas.microsoft.com/office/drawing/2014/main" id="{E57DCE26-115F-F952-C3D5-116381CA4DE3}"/>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277A3711-19F0-E019-6DBF-8726669456A9}"/>
              </a:ext>
            </a:extLst>
          </p:cNvPr>
          <p:cNvSpPr>
            <a:spLocks noGrp="1"/>
          </p:cNvSpPr>
          <p:nvPr>
            <p:ph type="sldNum" sz="quarter" idx="12"/>
          </p:nvPr>
        </p:nvSpPr>
        <p:spPr/>
        <p:txBody>
          <a:bodyPr/>
          <a:lstStyle/>
          <a:p>
            <a:fld id="{62F16D57-AD5B-4710-9398-60415AE6FF1F}" type="slidenum">
              <a:rPr lang="ru-RU" smtClean="0"/>
              <a:t>‹#›</a:t>
            </a:fld>
            <a:endParaRPr lang="ru-RU"/>
          </a:p>
        </p:txBody>
      </p:sp>
    </p:spTree>
    <p:extLst>
      <p:ext uri="{BB962C8B-B14F-4D97-AF65-F5344CB8AC3E}">
        <p14:creationId xmlns:p14="http://schemas.microsoft.com/office/powerpoint/2010/main" val="1582396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2439D7-9763-6059-8C4A-5AA0D7904D4B}"/>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48F096BC-9872-3657-42C3-E25975E3C38C}"/>
              </a:ext>
            </a:extLst>
          </p:cNvPr>
          <p:cNvSpPr>
            <a:spLocks noGrp="1"/>
          </p:cNvSpPr>
          <p:nvPr>
            <p:ph type="dt" sz="half" idx="10"/>
          </p:nvPr>
        </p:nvSpPr>
        <p:spPr/>
        <p:txBody>
          <a:bodyPr/>
          <a:lstStyle/>
          <a:p>
            <a:fld id="{32CB53E8-642F-47A2-AF07-F4C572F943A8}" type="datetimeFigureOut">
              <a:rPr lang="ru-RU" smtClean="0"/>
              <a:t>02.10.2022</a:t>
            </a:fld>
            <a:endParaRPr lang="ru-RU"/>
          </a:p>
        </p:txBody>
      </p:sp>
      <p:sp>
        <p:nvSpPr>
          <p:cNvPr id="4" name="Нижний колонтитул 3">
            <a:extLst>
              <a:ext uri="{FF2B5EF4-FFF2-40B4-BE49-F238E27FC236}">
                <a16:creationId xmlns:a16="http://schemas.microsoft.com/office/drawing/2014/main" id="{B7AA6A13-82A2-094E-3DDA-B628DDB47299}"/>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197F6EF1-E2FE-3CF6-7A07-93DAB2BD8DC8}"/>
              </a:ext>
            </a:extLst>
          </p:cNvPr>
          <p:cNvSpPr>
            <a:spLocks noGrp="1"/>
          </p:cNvSpPr>
          <p:nvPr>
            <p:ph type="sldNum" sz="quarter" idx="12"/>
          </p:nvPr>
        </p:nvSpPr>
        <p:spPr/>
        <p:txBody>
          <a:bodyPr/>
          <a:lstStyle/>
          <a:p>
            <a:fld id="{62F16D57-AD5B-4710-9398-60415AE6FF1F}" type="slidenum">
              <a:rPr lang="ru-RU" smtClean="0"/>
              <a:t>‹#›</a:t>
            </a:fld>
            <a:endParaRPr lang="ru-RU"/>
          </a:p>
        </p:txBody>
      </p:sp>
    </p:spTree>
    <p:extLst>
      <p:ext uri="{BB962C8B-B14F-4D97-AF65-F5344CB8AC3E}">
        <p14:creationId xmlns:p14="http://schemas.microsoft.com/office/powerpoint/2010/main" val="1237868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453CC4C3-5752-0D95-B618-5B4AB1DAFA20}"/>
              </a:ext>
            </a:extLst>
          </p:cNvPr>
          <p:cNvSpPr>
            <a:spLocks noGrp="1"/>
          </p:cNvSpPr>
          <p:nvPr>
            <p:ph type="dt" sz="half" idx="10"/>
          </p:nvPr>
        </p:nvSpPr>
        <p:spPr/>
        <p:txBody>
          <a:bodyPr/>
          <a:lstStyle/>
          <a:p>
            <a:fld id="{32CB53E8-642F-47A2-AF07-F4C572F943A8}" type="datetimeFigureOut">
              <a:rPr lang="ru-RU" smtClean="0"/>
              <a:t>02.10.2022</a:t>
            </a:fld>
            <a:endParaRPr lang="ru-RU"/>
          </a:p>
        </p:txBody>
      </p:sp>
      <p:sp>
        <p:nvSpPr>
          <p:cNvPr id="3" name="Нижний колонтитул 2">
            <a:extLst>
              <a:ext uri="{FF2B5EF4-FFF2-40B4-BE49-F238E27FC236}">
                <a16:creationId xmlns:a16="http://schemas.microsoft.com/office/drawing/2014/main" id="{AA50A8D3-2DED-D900-0287-1725868605F5}"/>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FDAF2BC9-F1CC-970A-1F18-C0598C9015EE}"/>
              </a:ext>
            </a:extLst>
          </p:cNvPr>
          <p:cNvSpPr>
            <a:spLocks noGrp="1"/>
          </p:cNvSpPr>
          <p:nvPr>
            <p:ph type="sldNum" sz="quarter" idx="12"/>
          </p:nvPr>
        </p:nvSpPr>
        <p:spPr/>
        <p:txBody>
          <a:bodyPr/>
          <a:lstStyle/>
          <a:p>
            <a:fld id="{62F16D57-AD5B-4710-9398-60415AE6FF1F}" type="slidenum">
              <a:rPr lang="ru-RU" smtClean="0"/>
              <a:t>‹#›</a:t>
            </a:fld>
            <a:endParaRPr lang="ru-RU"/>
          </a:p>
        </p:txBody>
      </p:sp>
    </p:spTree>
    <p:extLst>
      <p:ext uri="{BB962C8B-B14F-4D97-AF65-F5344CB8AC3E}">
        <p14:creationId xmlns:p14="http://schemas.microsoft.com/office/powerpoint/2010/main" val="4155744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D3B58E-0BB7-BE04-6339-149896808BCB}"/>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3B3941EC-1B5E-543F-A8E4-0BACDAA83D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7C216E6D-53F1-B55F-6344-5435CF93D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E150D30-D1A9-AFBC-54E0-4AC3B34870CB}"/>
              </a:ext>
            </a:extLst>
          </p:cNvPr>
          <p:cNvSpPr>
            <a:spLocks noGrp="1"/>
          </p:cNvSpPr>
          <p:nvPr>
            <p:ph type="dt" sz="half" idx="10"/>
          </p:nvPr>
        </p:nvSpPr>
        <p:spPr/>
        <p:txBody>
          <a:bodyPr/>
          <a:lstStyle/>
          <a:p>
            <a:fld id="{32CB53E8-642F-47A2-AF07-F4C572F943A8}" type="datetimeFigureOut">
              <a:rPr lang="ru-RU" smtClean="0"/>
              <a:t>02.10.2022</a:t>
            </a:fld>
            <a:endParaRPr lang="ru-RU"/>
          </a:p>
        </p:txBody>
      </p:sp>
      <p:sp>
        <p:nvSpPr>
          <p:cNvPr id="6" name="Нижний колонтитул 5">
            <a:extLst>
              <a:ext uri="{FF2B5EF4-FFF2-40B4-BE49-F238E27FC236}">
                <a16:creationId xmlns:a16="http://schemas.microsoft.com/office/drawing/2014/main" id="{921D2DAB-34E8-229B-BB89-D4FF837B2B0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BEB9486-C26A-61EB-36D3-A0E2BC40FE7F}"/>
              </a:ext>
            </a:extLst>
          </p:cNvPr>
          <p:cNvSpPr>
            <a:spLocks noGrp="1"/>
          </p:cNvSpPr>
          <p:nvPr>
            <p:ph type="sldNum" sz="quarter" idx="12"/>
          </p:nvPr>
        </p:nvSpPr>
        <p:spPr/>
        <p:txBody>
          <a:bodyPr/>
          <a:lstStyle/>
          <a:p>
            <a:fld id="{62F16D57-AD5B-4710-9398-60415AE6FF1F}" type="slidenum">
              <a:rPr lang="ru-RU" smtClean="0"/>
              <a:t>‹#›</a:t>
            </a:fld>
            <a:endParaRPr lang="ru-RU"/>
          </a:p>
        </p:txBody>
      </p:sp>
    </p:spTree>
    <p:extLst>
      <p:ext uri="{BB962C8B-B14F-4D97-AF65-F5344CB8AC3E}">
        <p14:creationId xmlns:p14="http://schemas.microsoft.com/office/powerpoint/2010/main" val="3913310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C68579-6A9C-B8DB-76F5-798BAC3C668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6790AB4-CC11-219C-4ECA-EC5CA5A235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2FCDC886-51F7-EC79-D939-E60973821C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041C5A7-82C0-A395-E4D2-BF9674B1E407}"/>
              </a:ext>
            </a:extLst>
          </p:cNvPr>
          <p:cNvSpPr>
            <a:spLocks noGrp="1"/>
          </p:cNvSpPr>
          <p:nvPr>
            <p:ph type="dt" sz="half" idx="10"/>
          </p:nvPr>
        </p:nvSpPr>
        <p:spPr/>
        <p:txBody>
          <a:bodyPr/>
          <a:lstStyle/>
          <a:p>
            <a:fld id="{32CB53E8-642F-47A2-AF07-F4C572F943A8}" type="datetimeFigureOut">
              <a:rPr lang="ru-RU" smtClean="0"/>
              <a:t>02.10.2022</a:t>
            </a:fld>
            <a:endParaRPr lang="ru-RU"/>
          </a:p>
        </p:txBody>
      </p:sp>
      <p:sp>
        <p:nvSpPr>
          <p:cNvPr id="6" name="Нижний колонтитул 5">
            <a:extLst>
              <a:ext uri="{FF2B5EF4-FFF2-40B4-BE49-F238E27FC236}">
                <a16:creationId xmlns:a16="http://schemas.microsoft.com/office/drawing/2014/main" id="{D09E537D-C142-8E35-C51A-A9B9E2CC67E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46DE940-F80B-02B7-16BF-C89F4243C36E}"/>
              </a:ext>
            </a:extLst>
          </p:cNvPr>
          <p:cNvSpPr>
            <a:spLocks noGrp="1"/>
          </p:cNvSpPr>
          <p:nvPr>
            <p:ph type="sldNum" sz="quarter" idx="12"/>
          </p:nvPr>
        </p:nvSpPr>
        <p:spPr/>
        <p:txBody>
          <a:bodyPr/>
          <a:lstStyle/>
          <a:p>
            <a:fld id="{62F16D57-AD5B-4710-9398-60415AE6FF1F}" type="slidenum">
              <a:rPr lang="ru-RU" smtClean="0"/>
              <a:t>‹#›</a:t>
            </a:fld>
            <a:endParaRPr lang="ru-RU"/>
          </a:p>
        </p:txBody>
      </p:sp>
    </p:spTree>
    <p:extLst>
      <p:ext uri="{BB962C8B-B14F-4D97-AF65-F5344CB8AC3E}">
        <p14:creationId xmlns:p14="http://schemas.microsoft.com/office/powerpoint/2010/main" val="2983930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5EAC26-A2CF-35BE-E3DB-F6A8B861DE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E73854F9-58E7-7792-392D-A1509D1162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E17F183-77C8-087B-1BCD-09E530C910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CB53E8-642F-47A2-AF07-F4C572F943A8}" type="datetimeFigureOut">
              <a:rPr lang="ru-RU" smtClean="0"/>
              <a:t>02.10.2022</a:t>
            </a:fld>
            <a:endParaRPr lang="ru-RU"/>
          </a:p>
        </p:txBody>
      </p:sp>
      <p:sp>
        <p:nvSpPr>
          <p:cNvPr id="5" name="Нижний колонтитул 4">
            <a:extLst>
              <a:ext uri="{FF2B5EF4-FFF2-40B4-BE49-F238E27FC236}">
                <a16:creationId xmlns:a16="http://schemas.microsoft.com/office/drawing/2014/main" id="{6B155349-B1BF-7BD1-A82C-35CD1304CA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A5CA3E5D-4101-C58C-E346-9FB59B3712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16D57-AD5B-4710-9398-60415AE6FF1F}" type="slidenum">
              <a:rPr lang="ru-RU" smtClean="0"/>
              <a:t>‹#›</a:t>
            </a:fld>
            <a:endParaRPr lang="ru-RU"/>
          </a:p>
        </p:txBody>
      </p:sp>
    </p:spTree>
    <p:extLst>
      <p:ext uri="{BB962C8B-B14F-4D97-AF65-F5344CB8AC3E}">
        <p14:creationId xmlns:p14="http://schemas.microsoft.com/office/powerpoint/2010/main" val="1541399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datapine.com/articles/bi-dashboard-best-practic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8E1F36-D1CE-D4F8-0976-1F729D506604}"/>
              </a:ext>
            </a:extLst>
          </p:cNvPr>
          <p:cNvSpPr>
            <a:spLocks noGrp="1"/>
          </p:cNvSpPr>
          <p:nvPr>
            <p:ph type="ctrTitle"/>
          </p:nvPr>
        </p:nvSpPr>
        <p:spPr/>
        <p:txBody>
          <a:bodyPr/>
          <a:lstStyle/>
          <a:p>
            <a:r>
              <a:rPr lang="ru-RU" dirty="0"/>
              <a:t>Анализ данных</a:t>
            </a:r>
          </a:p>
        </p:txBody>
      </p:sp>
      <p:sp>
        <p:nvSpPr>
          <p:cNvPr id="3" name="Подзаголовок 2">
            <a:extLst>
              <a:ext uri="{FF2B5EF4-FFF2-40B4-BE49-F238E27FC236}">
                <a16:creationId xmlns:a16="http://schemas.microsoft.com/office/drawing/2014/main" id="{225B1ED3-0451-0385-5D4B-53ACEAEA4C15}"/>
              </a:ext>
            </a:extLst>
          </p:cNvPr>
          <p:cNvSpPr>
            <a:spLocks noGrp="1"/>
          </p:cNvSpPr>
          <p:nvPr>
            <p:ph type="subTitle" idx="1"/>
          </p:nvPr>
        </p:nvSpPr>
        <p:spPr/>
        <p:txBody>
          <a:bodyPr/>
          <a:lstStyle/>
          <a:p>
            <a:r>
              <a:rPr lang="ru-RU" dirty="0"/>
              <a:t>Введение. </a:t>
            </a:r>
            <a:r>
              <a:rPr lang="ru-RU"/>
              <a:t>Демо 3</a:t>
            </a:r>
            <a:endParaRPr lang="ru-RU" dirty="0"/>
          </a:p>
          <a:p>
            <a:r>
              <a:rPr lang="en-US" dirty="0"/>
              <a:t>BI</a:t>
            </a:r>
            <a:endParaRPr lang="ru-RU" dirty="0"/>
          </a:p>
        </p:txBody>
      </p:sp>
    </p:spTree>
    <p:extLst>
      <p:ext uri="{BB962C8B-B14F-4D97-AF65-F5344CB8AC3E}">
        <p14:creationId xmlns:p14="http://schemas.microsoft.com/office/powerpoint/2010/main" val="1073669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FDB02FAA-6685-AA78-52E9-A89291666A36}"/>
              </a:ext>
            </a:extLst>
          </p:cNvPr>
          <p:cNvPicPr>
            <a:picLocks noChangeAspect="1"/>
          </p:cNvPicPr>
          <p:nvPr/>
        </p:nvPicPr>
        <p:blipFill>
          <a:blip r:embed="rId2"/>
          <a:stretch>
            <a:fillRect/>
          </a:stretch>
        </p:blipFill>
        <p:spPr>
          <a:xfrm>
            <a:off x="7074063" y="430823"/>
            <a:ext cx="4696421" cy="3467847"/>
          </a:xfrm>
          <a:prstGeom prst="rect">
            <a:avLst/>
          </a:prstGeom>
        </p:spPr>
      </p:pic>
      <p:sp>
        <p:nvSpPr>
          <p:cNvPr id="2" name="Заголовок 1">
            <a:extLst>
              <a:ext uri="{FF2B5EF4-FFF2-40B4-BE49-F238E27FC236}">
                <a16:creationId xmlns:a16="http://schemas.microsoft.com/office/drawing/2014/main" id="{CA3B6246-4AF2-F1CD-FC98-7C8FABC3C121}"/>
              </a:ext>
            </a:extLst>
          </p:cNvPr>
          <p:cNvSpPr>
            <a:spLocks noGrp="1"/>
          </p:cNvSpPr>
          <p:nvPr>
            <p:ph type="title"/>
          </p:nvPr>
        </p:nvSpPr>
        <p:spPr/>
        <p:txBody>
          <a:bodyPr/>
          <a:lstStyle/>
          <a:p>
            <a:r>
              <a:rPr lang="ru-RU" dirty="0"/>
              <a:t>Термины и определения</a:t>
            </a:r>
          </a:p>
        </p:txBody>
      </p:sp>
      <p:sp>
        <p:nvSpPr>
          <p:cNvPr id="3" name="Объект 2">
            <a:extLst>
              <a:ext uri="{FF2B5EF4-FFF2-40B4-BE49-F238E27FC236}">
                <a16:creationId xmlns:a16="http://schemas.microsoft.com/office/drawing/2014/main" id="{8446807E-7949-B129-0EE1-4B7A5A62379B}"/>
              </a:ext>
            </a:extLst>
          </p:cNvPr>
          <p:cNvSpPr>
            <a:spLocks noGrp="1"/>
          </p:cNvSpPr>
          <p:nvPr>
            <p:ph idx="1"/>
          </p:nvPr>
        </p:nvSpPr>
        <p:spPr/>
        <p:txBody>
          <a:bodyPr>
            <a:normAutofit/>
          </a:bodyPr>
          <a:lstStyle/>
          <a:p>
            <a:r>
              <a:rPr lang="en-US" dirty="0"/>
              <a:t>Business Intelligence (BI)</a:t>
            </a:r>
            <a:r>
              <a:rPr lang="ru-RU" dirty="0"/>
              <a:t> – деловая разведка?</a:t>
            </a:r>
            <a:endParaRPr lang="en-US" dirty="0"/>
          </a:p>
          <a:p>
            <a:r>
              <a:rPr lang="en-US" dirty="0"/>
              <a:t>Analytics</a:t>
            </a:r>
          </a:p>
          <a:p>
            <a:r>
              <a:rPr lang="ru-RU" dirty="0"/>
              <a:t>Бизнес-анализ</a:t>
            </a:r>
          </a:p>
          <a:p>
            <a:endParaRPr lang="ru-RU" dirty="0"/>
          </a:p>
          <a:p>
            <a:r>
              <a:rPr lang="ru-RU" i="1" dirty="0"/>
              <a:t>Разницу не могут чётко сформулировать даже эксперты. Усугубляет проблемы </a:t>
            </a:r>
            <a:r>
              <a:rPr lang="en-US" i="1" dirty="0"/>
              <a:t>“</a:t>
            </a:r>
            <a:r>
              <a:rPr lang="ru-RU" i="1" dirty="0"/>
              <a:t>удачный</a:t>
            </a:r>
            <a:r>
              <a:rPr lang="en-US" i="1" dirty="0"/>
              <a:t>”</a:t>
            </a:r>
            <a:r>
              <a:rPr lang="ru-RU" i="1" dirty="0"/>
              <a:t> перевод</a:t>
            </a:r>
          </a:p>
          <a:p>
            <a:endParaRPr lang="ru-RU" dirty="0"/>
          </a:p>
        </p:txBody>
      </p:sp>
    </p:spTree>
    <p:extLst>
      <p:ext uri="{BB962C8B-B14F-4D97-AF65-F5344CB8AC3E}">
        <p14:creationId xmlns:p14="http://schemas.microsoft.com/office/powerpoint/2010/main" val="3893759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3B6246-4AF2-F1CD-FC98-7C8FABC3C121}"/>
              </a:ext>
            </a:extLst>
          </p:cNvPr>
          <p:cNvSpPr>
            <a:spLocks noGrp="1"/>
          </p:cNvSpPr>
          <p:nvPr>
            <p:ph type="title"/>
          </p:nvPr>
        </p:nvSpPr>
        <p:spPr/>
        <p:txBody>
          <a:bodyPr>
            <a:normAutofit fontScale="90000"/>
          </a:bodyPr>
          <a:lstStyle/>
          <a:p>
            <a:r>
              <a:rPr lang="ru-RU" sz="4800" dirty="0"/>
              <a:t>Если нет чёткого определения попробуем найти разницу в поведении</a:t>
            </a:r>
          </a:p>
        </p:txBody>
      </p:sp>
      <p:sp>
        <p:nvSpPr>
          <p:cNvPr id="3" name="Объект 2">
            <a:extLst>
              <a:ext uri="{FF2B5EF4-FFF2-40B4-BE49-F238E27FC236}">
                <a16:creationId xmlns:a16="http://schemas.microsoft.com/office/drawing/2014/main" id="{8446807E-7949-B129-0EE1-4B7A5A62379B}"/>
              </a:ext>
            </a:extLst>
          </p:cNvPr>
          <p:cNvSpPr>
            <a:spLocks noGrp="1"/>
          </p:cNvSpPr>
          <p:nvPr>
            <p:ph idx="1"/>
          </p:nvPr>
        </p:nvSpPr>
        <p:spPr/>
        <p:txBody>
          <a:bodyPr>
            <a:normAutofit/>
          </a:bodyPr>
          <a:lstStyle/>
          <a:p>
            <a:r>
              <a:rPr lang="en-US" sz="2400" b="0" i="0" dirty="0">
                <a:solidFill>
                  <a:srgbClr val="555555"/>
                </a:solidFill>
                <a:effectLst/>
                <a:latin typeface="Proxima Nova"/>
              </a:rPr>
              <a:t>BI is needed to run the business while Business Analytics are needed to change the business.</a:t>
            </a:r>
            <a:r>
              <a:rPr lang="en-US" sz="2400" b="0" i="1" dirty="0">
                <a:solidFill>
                  <a:srgbClr val="555555"/>
                </a:solidFill>
                <a:effectLst/>
                <a:latin typeface="Proxima Nova"/>
              </a:rPr>
              <a:t> – Pat Roche, Vice President of Engineering at Magnitude Software</a:t>
            </a:r>
          </a:p>
          <a:p>
            <a:endParaRPr lang="ru-RU" sz="2400" b="0" i="1" dirty="0">
              <a:solidFill>
                <a:srgbClr val="555555"/>
              </a:solidFill>
              <a:effectLst/>
              <a:latin typeface="Proxima Nova"/>
            </a:endParaRPr>
          </a:p>
          <a:p>
            <a:r>
              <a:rPr lang="en-US" sz="2400" b="0" i="0" dirty="0">
                <a:solidFill>
                  <a:srgbClr val="555555"/>
                </a:solidFill>
                <a:effectLst/>
                <a:latin typeface="Proxima Nova"/>
              </a:rPr>
              <a:t>BI is looking in the rearview mirror and using historical data. BA is looking in front of you to see what is going to happen. </a:t>
            </a:r>
            <a:r>
              <a:rPr lang="en-US" sz="2400" b="0" i="1" dirty="0">
                <a:solidFill>
                  <a:srgbClr val="555555"/>
                </a:solidFill>
                <a:effectLst/>
                <a:latin typeface="Proxima Nova"/>
              </a:rPr>
              <a:t>– Mark van </a:t>
            </a:r>
            <a:r>
              <a:rPr lang="en-US" sz="2400" b="0" i="1" dirty="0" err="1">
                <a:solidFill>
                  <a:srgbClr val="555555"/>
                </a:solidFill>
                <a:effectLst/>
                <a:latin typeface="Proxima Nova"/>
              </a:rPr>
              <a:t>Rijmenam</a:t>
            </a:r>
            <a:r>
              <a:rPr lang="en-US" sz="2400" b="0" i="1" dirty="0">
                <a:solidFill>
                  <a:srgbClr val="555555"/>
                </a:solidFill>
                <a:effectLst/>
                <a:latin typeface="Proxima Nova"/>
              </a:rPr>
              <a:t>, CEO / Founder at </a:t>
            </a:r>
            <a:r>
              <a:rPr lang="en-US" sz="2400" b="0" i="1" dirty="0" err="1">
                <a:solidFill>
                  <a:srgbClr val="555555"/>
                </a:solidFill>
                <a:effectLst/>
                <a:latin typeface="Proxima Nova"/>
              </a:rPr>
              <a:t>BigData</a:t>
            </a:r>
            <a:r>
              <a:rPr lang="en-US" sz="2400" b="0" i="1" dirty="0">
                <a:solidFill>
                  <a:srgbClr val="555555"/>
                </a:solidFill>
                <a:effectLst/>
                <a:latin typeface="Proxima Nova"/>
              </a:rPr>
              <a:t>-Startups</a:t>
            </a:r>
          </a:p>
          <a:p>
            <a:endParaRPr lang="ru-RU" sz="2400" b="0" i="1" dirty="0">
              <a:solidFill>
                <a:srgbClr val="555555"/>
              </a:solidFill>
              <a:effectLst/>
              <a:latin typeface="Proxima Nova"/>
            </a:endParaRPr>
          </a:p>
          <a:p>
            <a:r>
              <a:rPr lang="en-US" sz="2400" dirty="0">
                <a:solidFill>
                  <a:srgbClr val="555555"/>
                </a:solidFill>
                <a:latin typeface="Proxima Nova"/>
              </a:rPr>
              <a:t>W</a:t>
            </a:r>
            <a:r>
              <a:rPr lang="en-US" sz="2400" b="0" i="0" dirty="0">
                <a:solidFill>
                  <a:srgbClr val="555555"/>
                </a:solidFill>
                <a:effectLst/>
                <a:latin typeface="Proxima Nova"/>
              </a:rPr>
              <a:t>hat’s the difference between Business Analytics and Business Intelligence? The correct answer is: everybody has an opinion, but nobody knows, and you shouldn’t care.”</a:t>
            </a:r>
            <a:r>
              <a:rPr lang="en-US" sz="2400" b="0" i="1" dirty="0">
                <a:solidFill>
                  <a:srgbClr val="555555"/>
                </a:solidFill>
                <a:effectLst/>
                <a:latin typeface="Proxima Nova"/>
              </a:rPr>
              <a:t> </a:t>
            </a:r>
            <a:r>
              <a:rPr lang="en-US" sz="2400" b="0" i="0" dirty="0">
                <a:solidFill>
                  <a:srgbClr val="555555"/>
                </a:solidFill>
                <a:effectLst/>
                <a:latin typeface="Proxima Nova"/>
              </a:rPr>
              <a:t>–</a:t>
            </a:r>
            <a:r>
              <a:rPr lang="en-US" sz="2400" b="0" i="1" dirty="0">
                <a:solidFill>
                  <a:srgbClr val="555555"/>
                </a:solidFill>
                <a:effectLst/>
                <a:latin typeface="Proxima Nova"/>
              </a:rPr>
              <a:t> Timo Elliot, Innovation Evangelist at SAP</a:t>
            </a:r>
            <a:endParaRPr lang="ru-RU" sz="3600" dirty="0"/>
          </a:p>
        </p:txBody>
      </p:sp>
    </p:spTree>
    <p:extLst>
      <p:ext uri="{BB962C8B-B14F-4D97-AF65-F5344CB8AC3E}">
        <p14:creationId xmlns:p14="http://schemas.microsoft.com/office/powerpoint/2010/main" val="167208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3B6246-4AF2-F1CD-FC98-7C8FABC3C121}"/>
              </a:ext>
            </a:extLst>
          </p:cNvPr>
          <p:cNvSpPr>
            <a:spLocks noGrp="1"/>
          </p:cNvSpPr>
          <p:nvPr>
            <p:ph type="title"/>
          </p:nvPr>
        </p:nvSpPr>
        <p:spPr/>
        <p:txBody>
          <a:bodyPr/>
          <a:lstStyle/>
          <a:p>
            <a:r>
              <a:rPr lang="ru-RU" dirty="0"/>
              <a:t>Попробуем отделить</a:t>
            </a:r>
          </a:p>
        </p:txBody>
      </p:sp>
      <p:sp>
        <p:nvSpPr>
          <p:cNvPr id="3" name="Объект 2">
            <a:extLst>
              <a:ext uri="{FF2B5EF4-FFF2-40B4-BE49-F238E27FC236}">
                <a16:creationId xmlns:a16="http://schemas.microsoft.com/office/drawing/2014/main" id="{8446807E-7949-B129-0EE1-4B7A5A62379B}"/>
              </a:ext>
            </a:extLst>
          </p:cNvPr>
          <p:cNvSpPr>
            <a:spLocks noGrp="1"/>
          </p:cNvSpPr>
          <p:nvPr>
            <p:ph idx="1"/>
          </p:nvPr>
        </p:nvSpPr>
        <p:spPr/>
        <p:txBody>
          <a:bodyPr>
            <a:normAutofit fontScale="92500"/>
          </a:bodyPr>
          <a:lstStyle/>
          <a:p>
            <a:pPr>
              <a:lnSpc>
                <a:spcPct val="110000"/>
              </a:lnSpc>
            </a:pPr>
            <a:r>
              <a:rPr lang="en-US" sz="3000" b="1" dirty="0"/>
              <a:t>Business intelligence </a:t>
            </a:r>
            <a:r>
              <a:rPr lang="en-US" sz="3000" dirty="0"/>
              <a:t>(BI) – Deals with what happened in the past and how it happened leading up to the present moment. It identifies big trends and patterns without digging too much into the why’s or predicting what will happen next.</a:t>
            </a:r>
            <a:endParaRPr lang="ru-RU" sz="3000" dirty="0"/>
          </a:p>
          <a:p>
            <a:pPr>
              <a:lnSpc>
                <a:spcPct val="110000"/>
              </a:lnSpc>
            </a:pPr>
            <a:endParaRPr lang="en-US" sz="3000" dirty="0"/>
          </a:p>
          <a:p>
            <a:pPr>
              <a:lnSpc>
                <a:spcPct val="110000"/>
              </a:lnSpc>
            </a:pPr>
            <a:r>
              <a:rPr lang="en-US" sz="3000" b="1" dirty="0"/>
              <a:t>Business analytics </a:t>
            </a:r>
            <a:r>
              <a:rPr lang="en-US" sz="3000" dirty="0"/>
              <a:t>(BA) – Deals with the why’s of what happened in the past. It breaks down contributing factors and causality. It also uses these why’s to make predictions of what will happen in the future</a:t>
            </a:r>
          </a:p>
          <a:p>
            <a:endParaRPr lang="ru-RU" sz="4800" dirty="0"/>
          </a:p>
        </p:txBody>
      </p:sp>
    </p:spTree>
    <p:extLst>
      <p:ext uri="{BB962C8B-B14F-4D97-AF65-F5344CB8AC3E}">
        <p14:creationId xmlns:p14="http://schemas.microsoft.com/office/powerpoint/2010/main" val="1122355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3B6246-4AF2-F1CD-FC98-7C8FABC3C121}"/>
              </a:ext>
            </a:extLst>
          </p:cNvPr>
          <p:cNvSpPr>
            <a:spLocks noGrp="1"/>
          </p:cNvSpPr>
          <p:nvPr>
            <p:ph type="title"/>
          </p:nvPr>
        </p:nvSpPr>
        <p:spPr/>
        <p:txBody>
          <a:bodyPr/>
          <a:lstStyle/>
          <a:p>
            <a:r>
              <a:rPr lang="ru-RU" dirty="0"/>
              <a:t>Как это видят специалисты</a:t>
            </a:r>
          </a:p>
        </p:txBody>
      </p:sp>
      <p:pic>
        <p:nvPicPr>
          <p:cNvPr id="3" name="Рисунок 2">
            <a:extLst>
              <a:ext uri="{FF2B5EF4-FFF2-40B4-BE49-F238E27FC236}">
                <a16:creationId xmlns:a16="http://schemas.microsoft.com/office/drawing/2014/main" id="{A8F4436A-AEED-E873-2D29-7889652320BC}"/>
              </a:ext>
            </a:extLst>
          </p:cNvPr>
          <p:cNvPicPr>
            <a:picLocks noChangeAspect="1"/>
          </p:cNvPicPr>
          <p:nvPr/>
        </p:nvPicPr>
        <p:blipFill>
          <a:blip r:embed="rId2"/>
          <a:stretch>
            <a:fillRect/>
          </a:stretch>
        </p:blipFill>
        <p:spPr>
          <a:xfrm>
            <a:off x="1339362" y="1612289"/>
            <a:ext cx="8763000" cy="4600575"/>
          </a:xfrm>
          <a:prstGeom prst="rect">
            <a:avLst/>
          </a:prstGeom>
        </p:spPr>
      </p:pic>
    </p:spTree>
    <p:extLst>
      <p:ext uri="{BB962C8B-B14F-4D97-AF65-F5344CB8AC3E}">
        <p14:creationId xmlns:p14="http://schemas.microsoft.com/office/powerpoint/2010/main" val="1685653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3B6246-4AF2-F1CD-FC98-7C8FABC3C121}"/>
              </a:ext>
            </a:extLst>
          </p:cNvPr>
          <p:cNvSpPr>
            <a:spLocks noGrp="1"/>
          </p:cNvSpPr>
          <p:nvPr>
            <p:ph type="title"/>
          </p:nvPr>
        </p:nvSpPr>
        <p:spPr/>
        <p:txBody>
          <a:bodyPr/>
          <a:lstStyle/>
          <a:p>
            <a:r>
              <a:rPr lang="ru-RU" dirty="0"/>
              <a:t>Приложения</a:t>
            </a:r>
          </a:p>
        </p:txBody>
      </p:sp>
      <p:sp>
        <p:nvSpPr>
          <p:cNvPr id="3" name="Объект 2">
            <a:extLst>
              <a:ext uri="{FF2B5EF4-FFF2-40B4-BE49-F238E27FC236}">
                <a16:creationId xmlns:a16="http://schemas.microsoft.com/office/drawing/2014/main" id="{8446807E-7949-B129-0EE1-4B7A5A62379B}"/>
              </a:ext>
            </a:extLst>
          </p:cNvPr>
          <p:cNvSpPr>
            <a:spLocks noGrp="1"/>
          </p:cNvSpPr>
          <p:nvPr>
            <p:ph idx="1"/>
          </p:nvPr>
        </p:nvSpPr>
        <p:spPr>
          <a:xfrm>
            <a:off x="838200" y="1274884"/>
            <a:ext cx="10515600" cy="5477607"/>
          </a:xfrm>
        </p:spPr>
        <p:txBody>
          <a:bodyPr>
            <a:normAutofit lnSpcReduction="10000"/>
          </a:bodyPr>
          <a:lstStyle/>
          <a:p>
            <a:pPr>
              <a:lnSpc>
                <a:spcPct val="130000"/>
              </a:lnSpc>
            </a:pPr>
            <a:r>
              <a:rPr lang="en-US" sz="2000" dirty="0"/>
              <a:t>BI applications:</a:t>
            </a:r>
          </a:p>
          <a:p>
            <a:pPr lvl="1">
              <a:lnSpc>
                <a:spcPct val="130000"/>
              </a:lnSpc>
            </a:pPr>
            <a:r>
              <a:rPr lang="en-US" sz="1600" dirty="0"/>
              <a:t>Performance management: BI tools collect information on customer behaviors, conversion rates, sales, and more. It tracks performance based on general goals, allowing organizations to spot improvement opportunities to grow. </a:t>
            </a:r>
          </a:p>
          <a:p>
            <a:pPr lvl="1">
              <a:lnSpc>
                <a:spcPct val="130000"/>
              </a:lnSpc>
            </a:pPr>
            <a:r>
              <a:rPr lang="en-US" sz="1600" dirty="0"/>
              <a:t>Visual insights: Thanks to modern data visualizations, organizations can monitor productivity and spot trends in an interactive way. </a:t>
            </a:r>
            <a:r>
              <a:rPr lang="en-US" sz="1600" dirty="0">
                <a:hlinkClick r:id="rId2">
                  <a:extLst>
                    <a:ext uri="{A12FA001-AC4F-418D-AE19-62706E023703}">
                      <ahyp:hlinkClr xmlns:ahyp="http://schemas.microsoft.com/office/drawing/2018/hyperlinkcolor" val="tx"/>
                    </a:ext>
                  </a:extLst>
                </a:hlinkClick>
              </a:rPr>
              <a:t>BI dashboards</a:t>
            </a:r>
            <a:r>
              <a:rPr lang="en-US" sz="1600" dirty="0"/>
              <a:t>, offer the possibility to filter the data all in one screen to extract deeper conclusions. </a:t>
            </a:r>
          </a:p>
          <a:p>
            <a:pPr lvl="1">
              <a:lnSpc>
                <a:spcPct val="130000"/>
              </a:lnSpc>
            </a:pPr>
            <a:r>
              <a:rPr lang="en-US" sz="1600" dirty="0"/>
              <a:t>Flexible reporting: BI also offers the possibility to gather large amounts of data from various sources into one single location. These reports can be shared in various formats, enhancing communication between different stakeholders.  </a:t>
            </a:r>
          </a:p>
          <a:p>
            <a:pPr>
              <a:lnSpc>
                <a:spcPct val="130000"/>
              </a:lnSpc>
            </a:pPr>
            <a:r>
              <a:rPr lang="en-US" sz="2000" dirty="0"/>
              <a:t>BA applications: </a:t>
            </a:r>
          </a:p>
          <a:p>
            <a:pPr lvl="1">
              <a:lnSpc>
                <a:spcPct val="130000"/>
              </a:lnSpc>
            </a:pPr>
            <a:r>
              <a:rPr lang="en-US" sz="1600" dirty="0"/>
              <a:t>Statistical analysis: By using different statistical methods such as linear regressions, classification, and clustering to make forecasts, analysts can further understand buying behaviors and plan successful strategies. </a:t>
            </a:r>
          </a:p>
          <a:p>
            <a:pPr lvl="1">
              <a:lnSpc>
                <a:spcPct val="130000"/>
              </a:lnSpc>
            </a:pPr>
            <a:r>
              <a:rPr lang="en-US" sz="1600" dirty="0"/>
              <a:t>Data modeling: Marketers or analysts can use data modeling to assess the success of marketing campaigns and find improvement opportunities. For example, by analyzing behavioral data, you can predict lead’s likelihood of moving down the funnel from awareness to purchase. </a:t>
            </a:r>
          </a:p>
          <a:p>
            <a:pPr lvl="1">
              <a:lnSpc>
                <a:spcPct val="130000"/>
              </a:lnSpc>
            </a:pPr>
            <a:r>
              <a:rPr lang="en-US" sz="1600" dirty="0"/>
              <a:t>Financial forecasting: By using predictive analytics to analyze previous financial statements, BA allows you to project sales, revenue, and expenses to ensure healthy finances</a:t>
            </a:r>
          </a:p>
        </p:txBody>
      </p:sp>
    </p:spTree>
    <p:extLst>
      <p:ext uri="{BB962C8B-B14F-4D97-AF65-F5344CB8AC3E}">
        <p14:creationId xmlns:p14="http://schemas.microsoft.com/office/powerpoint/2010/main" val="2769227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3B6246-4AF2-F1CD-FC98-7C8FABC3C121}"/>
              </a:ext>
            </a:extLst>
          </p:cNvPr>
          <p:cNvSpPr>
            <a:spLocks noGrp="1"/>
          </p:cNvSpPr>
          <p:nvPr>
            <p:ph type="title"/>
          </p:nvPr>
        </p:nvSpPr>
        <p:spPr/>
        <p:txBody>
          <a:bodyPr/>
          <a:lstStyle/>
          <a:p>
            <a:r>
              <a:rPr lang="ru-RU" dirty="0"/>
              <a:t>Процесс </a:t>
            </a:r>
            <a:r>
              <a:rPr lang="en-US" dirty="0"/>
              <a:t>BI</a:t>
            </a:r>
            <a:endParaRPr lang="ru-RU" dirty="0"/>
          </a:p>
        </p:txBody>
      </p:sp>
      <p:pic>
        <p:nvPicPr>
          <p:cNvPr id="2050" name="Picture 2">
            <a:extLst>
              <a:ext uri="{FF2B5EF4-FFF2-40B4-BE49-F238E27FC236}">
                <a16:creationId xmlns:a16="http://schemas.microsoft.com/office/drawing/2014/main" id="{1E07DF15-9B56-8877-8B59-CF393C219C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6301" y="1609725"/>
            <a:ext cx="10499397" cy="4567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543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3B6246-4AF2-F1CD-FC98-7C8FABC3C121}"/>
              </a:ext>
            </a:extLst>
          </p:cNvPr>
          <p:cNvSpPr>
            <a:spLocks noGrp="1"/>
          </p:cNvSpPr>
          <p:nvPr>
            <p:ph type="title"/>
          </p:nvPr>
        </p:nvSpPr>
        <p:spPr/>
        <p:txBody>
          <a:bodyPr/>
          <a:lstStyle/>
          <a:p>
            <a:r>
              <a:rPr lang="ru-RU" dirty="0"/>
              <a:t>Специализации </a:t>
            </a:r>
            <a:r>
              <a:rPr lang="en-US" dirty="0"/>
              <a:t>BI</a:t>
            </a:r>
            <a:endParaRPr lang="ru-RU" dirty="0"/>
          </a:p>
        </p:txBody>
      </p:sp>
      <p:sp>
        <p:nvSpPr>
          <p:cNvPr id="3" name="Объект 2">
            <a:extLst>
              <a:ext uri="{FF2B5EF4-FFF2-40B4-BE49-F238E27FC236}">
                <a16:creationId xmlns:a16="http://schemas.microsoft.com/office/drawing/2014/main" id="{6BB7E0E8-07AE-B90C-A834-E42F4BF7A614}"/>
              </a:ext>
            </a:extLst>
          </p:cNvPr>
          <p:cNvSpPr>
            <a:spLocks noGrp="1"/>
          </p:cNvSpPr>
          <p:nvPr>
            <p:ph idx="1"/>
          </p:nvPr>
        </p:nvSpPr>
        <p:spPr/>
        <p:txBody>
          <a:bodyPr>
            <a:normAutofit fontScale="92500" lnSpcReduction="10000"/>
          </a:bodyPr>
          <a:lstStyle/>
          <a:p>
            <a:r>
              <a:rPr lang="en-US" sz="4400" dirty="0">
                <a:latin typeface="+mj-lt"/>
                <a:ea typeface="+mj-ea"/>
                <a:cs typeface="+mj-cs"/>
              </a:rPr>
              <a:t>Ad hoc analysis</a:t>
            </a:r>
            <a:r>
              <a:rPr lang="ru-RU" sz="4400" dirty="0">
                <a:latin typeface="+mj-lt"/>
                <a:ea typeface="+mj-ea"/>
                <a:cs typeface="+mj-cs"/>
              </a:rPr>
              <a:t> – оперативный анализ.</a:t>
            </a:r>
          </a:p>
          <a:p>
            <a:r>
              <a:rPr lang="en-US" sz="4400" dirty="0">
                <a:latin typeface="+mj-lt"/>
                <a:ea typeface="+mj-ea"/>
                <a:cs typeface="+mj-cs"/>
              </a:rPr>
              <a:t>Online analytical processing (OLAP)</a:t>
            </a:r>
            <a:endParaRPr lang="ru-RU" sz="4400" dirty="0">
              <a:latin typeface="+mj-lt"/>
              <a:ea typeface="+mj-ea"/>
              <a:cs typeface="+mj-cs"/>
            </a:endParaRPr>
          </a:p>
          <a:p>
            <a:r>
              <a:rPr lang="en-US" sz="4400" dirty="0">
                <a:latin typeface="+mj-lt"/>
                <a:ea typeface="+mj-ea"/>
                <a:cs typeface="+mj-cs"/>
              </a:rPr>
              <a:t>Real-time BI</a:t>
            </a:r>
            <a:r>
              <a:rPr lang="ru-RU" sz="4400" dirty="0">
                <a:latin typeface="+mj-lt"/>
                <a:ea typeface="+mj-ea"/>
                <a:cs typeface="+mj-cs"/>
              </a:rPr>
              <a:t> (</a:t>
            </a:r>
            <a:r>
              <a:rPr lang="en-US" sz="4400" dirty="0">
                <a:latin typeface="+mj-lt"/>
                <a:ea typeface="+mj-ea"/>
                <a:cs typeface="+mj-cs"/>
              </a:rPr>
              <a:t>real time analytics</a:t>
            </a:r>
            <a:r>
              <a:rPr lang="ru-RU" sz="4400" dirty="0">
                <a:latin typeface="+mj-lt"/>
                <a:ea typeface="+mj-ea"/>
                <a:cs typeface="+mj-cs"/>
              </a:rPr>
              <a:t>)</a:t>
            </a:r>
          </a:p>
          <a:p>
            <a:r>
              <a:rPr lang="en-US" sz="4400" dirty="0">
                <a:latin typeface="+mj-lt"/>
                <a:ea typeface="+mj-ea"/>
                <a:cs typeface="+mj-cs"/>
              </a:rPr>
              <a:t>Operational intelligence</a:t>
            </a:r>
            <a:r>
              <a:rPr lang="ru-RU" sz="4400" dirty="0">
                <a:latin typeface="+mj-lt"/>
                <a:ea typeface="+mj-ea"/>
                <a:cs typeface="+mj-cs"/>
              </a:rPr>
              <a:t> </a:t>
            </a:r>
            <a:r>
              <a:rPr lang="en-US" sz="4400" dirty="0">
                <a:latin typeface="+mj-lt"/>
                <a:ea typeface="+mj-ea"/>
                <a:cs typeface="+mj-cs"/>
              </a:rPr>
              <a:t>BI</a:t>
            </a:r>
            <a:r>
              <a:rPr lang="ru-RU" sz="4400" dirty="0">
                <a:latin typeface="+mj-lt"/>
                <a:ea typeface="+mj-ea"/>
                <a:cs typeface="+mj-cs"/>
              </a:rPr>
              <a:t> – </a:t>
            </a:r>
            <a:r>
              <a:rPr lang="en-US" sz="4400" dirty="0">
                <a:latin typeface="+mj-lt"/>
                <a:ea typeface="+mj-ea"/>
                <a:cs typeface="+mj-cs"/>
              </a:rPr>
              <a:t>BI </a:t>
            </a:r>
            <a:r>
              <a:rPr lang="ru-RU" sz="4400" dirty="0">
                <a:latin typeface="+mj-lt"/>
                <a:ea typeface="+mj-ea"/>
                <a:cs typeface="+mj-cs"/>
              </a:rPr>
              <a:t>для поддержки производства</a:t>
            </a:r>
          </a:p>
          <a:p>
            <a:r>
              <a:rPr lang="en-US" sz="4400" dirty="0">
                <a:latin typeface="+mj-lt"/>
                <a:ea typeface="+mj-ea"/>
                <a:cs typeface="+mj-cs"/>
              </a:rPr>
              <a:t>Mobile BI</a:t>
            </a:r>
            <a:endParaRPr lang="ru-RU" sz="4400" dirty="0">
              <a:latin typeface="+mj-lt"/>
              <a:ea typeface="+mj-ea"/>
              <a:cs typeface="+mj-cs"/>
            </a:endParaRPr>
          </a:p>
          <a:p>
            <a:r>
              <a:rPr lang="en-US" sz="4400" dirty="0">
                <a:latin typeface="+mj-lt"/>
                <a:ea typeface="+mj-ea"/>
                <a:cs typeface="+mj-cs"/>
              </a:rPr>
              <a:t>Software-as-a-service BI</a:t>
            </a:r>
            <a:endParaRPr lang="ru-RU" sz="4400" dirty="0">
              <a:latin typeface="+mj-lt"/>
              <a:ea typeface="+mj-ea"/>
              <a:cs typeface="+mj-cs"/>
            </a:endParaRPr>
          </a:p>
          <a:p>
            <a:endParaRPr lang="ru-RU" sz="4400" dirty="0">
              <a:latin typeface="+mj-lt"/>
              <a:ea typeface="+mj-ea"/>
              <a:cs typeface="+mj-cs"/>
            </a:endParaRPr>
          </a:p>
        </p:txBody>
      </p:sp>
    </p:spTree>
    <p:extLst>
      <p:ext uri="{BB962C8B-B14F-4D97-AF65-F5344CB8AC3E}">
        <p14:creationId xmlns:p14="http://schemas.microsoft.com/office/powerpoint/2010/main" val="235034361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1461</TotalTime>
  <Words>497</Words>
  <Application>Microsoft Office PowerPoint</Application>
  <PresentationFormat>Широкоэкранный</PresentationFormat>
  <Paragraphs>37</Paragraphs>
  <Slides>8</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8</vt:i4>
      </vt:variant>
    </vt:vector>
  </HeadingPairs>
  <TitlesOfParts>
    <vt:vector size="13" baseType="lpstr">
      <vt:lpstr>Arial</vt:lpstr>
      <vt:lpstr>Calibri</vt:lpstr>
      <vt:lpstr>Calibri Light</vt:lpstr>
      <vt:lpstr>Proxima Nova</vt:lpstr>
      <vt:lpstr>Тема Office</vt:lpstr>
      <vt:lpstr>Анализ данных</vt:lpstr>
      <vt:lpstr>Термины и определения</vt:lpstr>
      <vt:lpstr>Если нет чёткого определения попробуем найти разницу в поведении</vt:lpstr>
      <vt:lpstr>Попробуем отделить</vt:lpstr>
      <vt:lpstr>Как это видят специалисты</vt:lpstr>
      <vt:lpstr>Приложения</vt:lpstr>
      <vt:lpstr>Процесс BI</vt:lpstr>
      <vt:lpstr>Специализации BI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Анализ данных</dc:title>
  <dc:creator>Sergey Mirvoda</dc:creator>
  <cp:lastModifiedBy>Sergey Mirvoda</cp:lastModifiedBy>
  <cp:revision>6</cp:revision>
  <dcterms:created xsi:type="dcterms:W3CDTF">2022-09-26T09:30:35Z</dcterms:created>
  <dcterms:modified xsi:type="dcterms:W3CDTF">2022-10-03T12:08:28Z</dcterms:modified>
</cp:coreProperties>
</file>