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2" r:id="rId3"/>
    <p:sldId id="295" r:id="rId4"/>
    <p:sldId id="296" r:id="rId5"/>
    <p:sldId id="294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278" r:id="rId33"/>
    <p:sldId id="323" r:id="rId34"/>
    <p:sldId id="324" r:id="rId35"/>
    <p:sldId id="325" r:id="rId36"/>
    <p:sldId id="326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F3FBCB9-57CB-4DE4-A328-A67EE581C06B}">
          <p14:sldIdLst>
            <p14:sldId id="256"/>
            <p14:sldId id="262"/>
            <p14:sldId id="295"/>
            <p14:sldId id="296"/>
          </p14:sldIdLst>
        </p14:section>
        <p14:section name="Пример" id="{19FC092E-606A-496C-9871-B773310D4226}">
          <p14:sldIdLst>
            <p14:sldId id="294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278"/>
          </p14:sldIdLst>
        </p14:section>
        <p14:section name="Процесс" id="{16A12B2F-0FD7-48C1-9546-9653D7D9F7C1}">
          <p14:sldIdLst>
            <p14:sldId id="323"/>
            <p14:sldId id="324"/>
            <p14:sldId id="325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50" autoAdjust="0"/>
  </p:normalViewPr>
  <p:slideViewPr>
    <p:cSldViewPr snapToGrid="0">
      <p:cViewPr varScale="1">
        <p:scale>
          <a:sx n="97" d="100"/>
          <a:sy n="97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6BBE-FF37-4515-B796-D30B23A0C718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EFC1-4929-48D7-B542-D1AA95AF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20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677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319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208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178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829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490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208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54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848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474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024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670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253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75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48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0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51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04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0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74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07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1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57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97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1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9CFFE-9B8E-4E6F-9C50-BF6CD17BA4CD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83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анализ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Как и чем с ними работать.</a:t>
            </a:r>
          </a:p>
        </p:txBody>
      </p:sp>
    </p:spTree>
    <p:extLst>
      <p:ext uri="{BB962C8B-B14F-4D97-AF65-F5344CB8AC3E}">
        <p14:creationId xmlns:p14="http://schemas.microsoft.com/office/powerpoint/2010/main" val="205136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Данные читаемы?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78" y="1610846"/>
            <a:ext cx="95821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75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Исследуем?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9506"/>
            <a:ext cx="5200650" cy="4572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919" y="2427473"/>
            <a:ext cx="60007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58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Исследуем</a:t>
            </a:r>
            <a:r>
              <a:rPr lang="en-US" dirty="0"/>
              <a:t>!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0133"/>
            <a:ext cx="4495800" cy="3905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75" y="2260071"/>
            <a:ext cx="62960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30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Исследуем</a:t>
            </a:r>
            <a:r>
              <a:rPr lang="en-US" dirty="0"/>
              <a:t>!!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870" y="2216962"/>
            <a:ext cx="7119097" cy="464103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1540"/>
            <a:ext cx="56197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41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Исследуем</a:t>
            </a:r>
            <a:r>
              <a:rPr lang="en-US" dirty="0"/>
              <a:t>!!!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379" y="2427473"/>
            <a:ext cx="7297621" cy="424786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2020"/>
            <a:ext cx="50292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0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Простая статистическая проверка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Попробуем подогнать модель под нашу идею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549" y="2404320"/>
            <a:ext cx="6335914" cy="424272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1491"/>
            <a:ext cx="54483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81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Простая статистическая проверка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Трудно что то сказать? Статистика поможет!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7475"/>
            <a:ext cx="4819650" cy="3524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9066"/>
            <a:ext cx="94392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81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Простая статистическая проверка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Соответствует линейной модели? Вес </a:t>
            </a:r>
            <a:r>
              <a:rPr lang="en-US" dirty="0"/>
              <a:t>vs </a:t>
            </a:r>
            <a:r>
              <a:rPr lang="ru-RU" dirty="0"/>
              <a:t>Курение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2701"/>
            <a:ext cx="5324475" cy="457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62537"/>
            <a:ext cx="4695825" cy="11334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0" y="1888233"/>
            <a:ext cx="1924050" cy="2190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250" y="2324002"/>
            <a:ext cx="50006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59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Простая статистическая проверка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Соответствует линейной модели? Вес </a:t>
            </a:r>
            <a:r>
              <a:rPr lang="en-US" dirty="0"/>
              <a:t>vs </a:t>
            </a:r>
            <a:r>
              <a:rPr lang="ru-RU" dirty="0"/>
              <a:t>Возраст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6109"/>
            <a:ext cx="4981575" cy="5334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64847"/>
            <a:ext cx="54102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69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Простая статистическая проверка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Соответствует линейной модели? Вес </a:t>
            </a:r>
            <a:r>
              <a:rPr lang="en-US" dirty="0"/>
              <a:t>vs </a:t>
            </a:r>
            <a:r>
              <a:rPr lang="ru-RU" dirty="0"/>
              <a:t>Возраст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6109"/>
            <a:ext cx="4981575" cy="5334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64847"/>
            <a:ext cx="54102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8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мы изучим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Использование </a:t>
            </a:r>
            <a:r>
              <a:rPr lang="ru-RU" sz="3600" dirty="0" err="1"/>
              <a:t>датафреймов</a:t>
            </a:r>
            <a:r>
              <a:rPr lang="ru-RU" sz="3600" dirty="0"/>
              <a:t> для статистических вычислений</a:t>
            </a:r>
          </a:p>
          <a:p>
            <a:r>
              <a:rPr lang="ru-RU" sz="3600" dirty="0"/>
              <a:t>Преобразование данных для удобной работы с ними</a:t>
            </a:r>
          </a:p>
          <a:p>
            <a:r>
              <a:rPr lang="ru-RU" sz="3600" dirty="0"/>
              <a:t>Линейные модели</a:t>
            </a:r>
          </a:p>
        </p:txBody>
      </p:sp>
    </p:spTree>
    <p:extLst>
      <p:ext uri="{BB962C8B-B14F-4D97-AF65-F5344CB8AC3E}">
        <p14:creationId xmlns:p14="http://schemas.microsoft.com/office/powerpoint/2010/main" val="2567318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Простая статистическая проверка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Сложно представить? Используйте графику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35" y="1916057"/>
            <a:ext cx="1628775" cy="2381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95" y="2523547"/>
            <a:ext cx="6156776" cy="400628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9466" y="1397001"/>
            <a:ext cx="6291822" cy="42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91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Определение отклонений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Несложно заметить, что самая возрастная роженица и ребёнок с самым лёгким весом вносят серьёзные искажения в анализ.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48171"/>
            <a:ext cx="5591175" cy="4762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30019"/>
            <a:ext cx="5286375" cy="10477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350" y="2999484"/>
            <a:ext cx="50196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30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Более сложные модели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Добавим к возрасту склонность к курению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80293"/>
            <a:ext cx="6867525" cy="3524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48553"/>
            <a:ext cx="6200775" cy="28670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033" y="2889255"/>
            <a:ext cx="5518710" cy="368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66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Добавим вообще всё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Модель всё в одном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43782"/>
            <a:ext cx="4733925" cy="3905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62402"/>
            <a:ext cx="83915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60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 fontScale="90000"/>
          </a:bodyPr>
          <a:lstStyle/>
          <a:p>
            <a:r>
              <a:rPr lang="ru-RU" dirty="0"/>
              <a:t>Добавим вообще всё. Кроме того, что не нужно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Колонка вес ниже 2500 – функция от веса. Уберём её.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6525"/>
            <a:ext cx="6648450" cy="3333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90316"/>
            <a:ext cx="58388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16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 fontScale="90000"/>
          </a:bodyPr>
          <a:lstStyle/>
          <a:p>
            <a:r>
              <a:rPr lang="ru-RU" dirty="0"/>
              <a:t>Добавим вообще всё. Кроме того, что не нужно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Колонка вес ниже 2500 – функция от веса. Уберём её.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6525"/>
            <a:ext cx="6648450" cy="3333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757" y="2911612"/>
            <a:ext cx="5796243" cy="37387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690316"/>
            <a:ext cx="58388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36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 fontScale="90000"/>
          </a:bodyPr>
          <a:lstStyle/>
          <a:p>
            <a:r>
              <a:rPr lang="ru-RU" dirty="0"/>
              <a:t>Добавим вообще всё. Кроме того, что не нужно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Колонка вес ниже 2500 – функция от веса. Уберём её.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6525"/>
            <a:ext cx="6648450" cy="3333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757" y="2911612"/>
            <a:ext cx="5796243" cy="37387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690316"/>
            <a:ext cx="58388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69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 fontScale="90000"/>
          </a:bodyPr>
          <a:lstStyle/>
          <a:p>
            <a:r>
              <a:rPr lang="ru-RU" dirty="0"/>
              <a:t>Добавим вообще всё. Кроме того, что не нужно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Колонка вес ниже 2500 – функция от веса. Уберём её.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6525"/>
            <a:ext cx="6648450" cy="3333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757" y="2911612"/>
            <a:ext cx="5796243" cy="37387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690316"/>
            <a:ext cx="58388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79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Обобщённые линейные модели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Возможно линейное увеличение веса, не так важно ,как пороговое значение 2500 грамм? Попробуем применить обобщённую линейную модель.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1496"/>
            <a:ext cx="5657850" cy="3048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810" y="2314575"/>
            <a:ext cx="74104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05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Обобщённые линейные модели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умолчанию используется </a:t>
            </a:r>
            <a:r>
              <a:rPr lang="ru-RU" dirty="0" err="1"/>
              <a:t>гауссиана</a:t>
            </a:r>
            <a:r>
              <a:rPr lang="ru-RU" dirty="0"/>
              <a:t> (стандартная линейна регрессия). Заменим её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3108"/>
            <a:ext cx="8029575" cy="5143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708" y="2230283"/>
            <a:ext cx="7324725" cy="45339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5"/>
          <a:srcRect l="2036"/>
          <a:stretch/>
        </p:blipFill>
        <p:spPr>
          <a:xfrm>
            <a:off x="448235" y="2523547"/>
            <a:ext cx="4805503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7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Перед нами данные, что же дальше?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Визуализация – используя различные графики, нужно исследовать распределения и отношения между наблюдениями</a:t>
            </a:r>
          </a:p>
          <a:p>
            <a:r>
              <a:rPr lang="ru-RU" sz="3600" dirty="0"/>
              <a:t>Проверка идей – сравнение различных наблюдений друг с другом</a:t>
            </a:r>
          </a:p>
          <a:p>
            <a:r>
              <a:rPr lang="ru-RU" sz="3600" dirty="0"/>
              <a:t>Приёмка – то что мы обнаружили соответствует тому, что мы хотели обнаружить?</a:t>
            </a: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172099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Ну и для чего мы всё это делали?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Разделим массив данных и попробуем предсказать значения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6988"/>
            <a:ext cx="6229350" cy="88582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0" y="1357401"/>
            <a:ext cx="3695700" cy="4857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0" y="1991092"/>
            <a:ext cx="3771900" cy="2952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5950" y="2734301"/>
            <a:ext cx="6383693" cy="389976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098272"/>
            <a:ext cx="48577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13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Ну и для чего мы всё это делали?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3318"/>
            <a:ext cx="4895850" cy="3905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29109"/>
            <a:ext cx="4572000" cy="3238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969" y="2291034"/>
            <a:ext cx="73342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96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915561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27BB6-08E6-4281-BADE-CF3DA3DD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Накопление данных (</a:t>
            </a:r>
            <a:r>
              <a:rPr lang="en-US" dirty="0"/>
              <a:t>Data Collection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C124A6-BAD0-4E7C-8842-0AD1A0313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Собирайте оригинальные </a:t>
            </a:r>
            <a:r>
              <a:rPr lang="en-US" dirty="0"/>
              <a:t>“</a:t>
            </a:r>
            <a:r>
              <a:rPr lang="ru-RU" dirty="0"/>
              <a:t>сырые</a:t>
            </a:r>
            <a:r>
              <a:rPr lang="en-US" dirty="0"/>
              <a:t>”</a:t>
            </a:r>
            <a:r>
              <a:rPr lang="ru-RU" dirty="0"/>
              <a:t> данные</a:t>
            </a:r>
          </a:p>
          <a:p>
            <a:r>
              <a:rPr lang="ru-RU" dirty="0"/>
              <a:t>Обрабатывайте данные перед анализом</a:t>
            </a:r>
          </a:p>
          <a:p>
            <a:pPr lvl="1"/>
            <a:r>
              <a:rPr lang="ru-RU" dirty="0"/>
              <a:t>Удостоверьтесь, что знаете про означает каждый параметр (переменная) в наборе данных</a:t>
            </a:r>
          </a:p>
          <a:p>
            <a:pPr lvl="1"/>
            <a:r>
              <a:rPr lang="ru-RU" dirty="0"/>
              <a:t>Преобразуйте данные в корректный тип</a:t>
            </a:r>
          </a:p>
          <a:p>
            <a:pPr lvl="1"/>
            <a:r>
              <a:rPr lang="ru-RU" dirty="0"/>
              <a:t>Обработайте отсутствующие значения</a:t>
            </a:r>
          </a:p>
          <a:p>
            <a:pPr lvl="1"/>
            <a:r>
              <a:rPr lang="ru-RU" dirty="0"/>
              <a:t>Решите, что делать с дубликатами</a:t>
            </a:r>
          </a:p>
          <a:p>
            <a:pPr lvl="1"/>
            <a:r>
              <a:rPr lang="ru-RU" dirty="0"/>
              <a:t>Проверьте допустимые интервалы значений!</a:t>
            </a:r>
          </a:p>
          <a:p>
            <a:r>
              <a:rPr lang="ru-RU" dirty="0"/>
              <a:t>Если данные одной переменной получены из разных источников(систем) уточните алгоритм формирования этого значения в этих системах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0515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27BB6-08E6-4281-BADE-CF3DA3DD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 (</a:t>
            </a:r>
            <a:r>
              <a:rPr lang="en-US" dirty="0"/>
              <a:t>HADI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C124A6-BAD0-4E7C-8842-0AD1A0313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Гипотеза – идея, догадка, допущение</a:t>
            </a:r>
          </a:p>
          <a:p>
            <a:r>
              <a:rPr lang="ru-RU" dirty="0"/>
              <a:t>Действие</a:t>
            </a:r>
            <a:endParaRPr lang="en-US" dirty="0"/>
          </a:p>
          <a:p>
            <a:r>
              <a:rPr lang="ru-RU" dirty="0"/>
              <a:t>Данные – сбор данных </a:t>
            </a:r>
          </a:p>
          <a:p>
            <a:r>
              <a:rPr lang="ru-RU" dirty="0"/>
              <a:t>Выводы – интерпретация результата</a:t>
            </a:r>
          </a:p>
          <a:p>
            <a:pPr lvl="1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15822E-331E-4B03-943C-2DE9EF22D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743" y="3105527"/>
            <a:ext cx="4038257" cy="375247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E99DFA-0149-4680-BF61-442FDE2DB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40" y="1410171"/>
            <a:ext cx="80010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911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27BB6-08E6-4281-BADE-CF3DA3DD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C124A6-BAD0-4E7C-8842-0AD1A0313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Статистическая относительность – значение параметра самого по себе может не нести такую ценность, как его связь с другими параметрами</a:t>
            </a:r>
          </a:p>
          <a:p>
            <a:r>
              <a:rPr lang="ru-RU" dirty="0"/>
              <a:t>Параметры извлекаемые из контекста – различные точки сбора данных могут привносить смещение в анализ</a:t>
            </a:r>
          </a:p>
          <a:p>
            <a:r>
              <a:rPr lang="ru-RU" dirty="0"/>
              <a:t>Статистическая значимость –</a:t>
            </a:r>
            <a:r>
              <a:rPr lang="en-US" dirty="0"/>
              <a:t> </a:t>
            </a:r>
            <a:r>
              <a:rPr lang="ru-RU" dirty="0"/>
              <a:t>при сравнении результатов от разных наборов данных оцените эти наборы</a:t>
            </a:r>
          </a:p>
          <a:p>
            <a:r>
              <a:rPr lang="ru-RU" dirty="0"/>
              <a:t>Корреляция полезный инструмент</a:t>
            </a:r>
          </a:p>
          <a:p>
            <a:r>
              <a:rPr lang="ru-RU" dirty="0"/>
              <a:t>Используйте различные методы получения усреднённого значения выборки</a:t>
            </a:r>
          </a:p>
          <a:p>
            <a:pPr lvl="1"/>
            <a:r>
              <a:rPr lang="ru-RU" dirty="0"/>
              <a:t>Мода</a:t>
            </a:r>
          </a:p>
          <a:p>
            <a:pPr lvl="1"/>
            <a:r>
              <a:rPr lang="ru-RU" dirty="0"/>
              <a:t>Среднее</a:t>
            </a:r>
          </a:p>
          <a:p>
            <a:pPr lvl="1"/>
            <a:r>
              <a:rPr lang="ru-RU" dirty="0"/>
              <a:t>Медиана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081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27BB6-08E6-4281-BADE-CF3DA3DD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C124A6-BAD0-4E7C-8842-0AD1A0313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Некорректная интерпретация данных</a:t>
            </a:r>
          </a:p>
          <a:p>
            <a:r>
              <a:rPr lang="ru-RU" dirty="0"/>
              <a:t>Нужно узнать область применения результатов анализа, в первую очередь от этого зависит масштаб полученных данных</a:t>
            </a:r>
          </a:p>
          <a:p>
            <a:r>
              <a:rPr lang="ru-RU" dirty="0"/>
              <a:t>Сравнение данных за разный период времени</a:t>
            </a:r>
          </a:p>
          <a:p>
            <a:r>
              <a:rPr lang="ru-RU" dirty="0"/>
              <a:t>Прогнозы продаж без учёта сезонности</a:t>
            </a:r>
          </a:p>
          <a:p>
            <a:r>
              <a:rPr lang="ru-RU" b="1" dirty="0"/>
              <a:t>Некорректный анализ из-за выбросов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60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Перед нами данные, что же дальше?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Визуализация – используя различные графики, нужно исследовать распределения и отношения между наблюдениями</a:t>
            </a:r>
          </a:p>
          <a:p>
            <a:r>
              <a:rPr lang="ru-RU" sz="3600" dirty="0"/>
              <a:t>Проверка идей – сравнение различных наблюдений друг с другом</a:t>
            </a:r>
          </a:p>
          <a:p>
            <a:r>
              <a:rPr lang="ru-RU" sz="3600" dirty="0"/>
              <a:t>Приёмка – то что мы обнаружили соответствует тому, что мы хотели обнаружить?</a:t>
            </a: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87232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sz="5400" dirty="0"/>
              <a:t>Пример</a:t>
            </a:r>
            <a:r>
              <a:rPr lang="en-US" sz="5400" dirty="0"/>
              <a:t>:</a:t>
            </a:r>
            <a:r>
              <a:rPr lang="ru-RU" sz="5400" dirty="0"/>
              <a:t> вес новорождённых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32" y="1443318"/>
            <a:ext cx="91344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6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sz="5400" dirty="0"/>
              <a:t>Пример</a:t>
            </a:r>
            <a:r>
              <a:rPr lang="en-US" sz="5400" dirty="0"/>
              <a:t>:</a:t>
            </a:r>
            <a:r>
              <a:rPr lang="ru-RU" sz="5400" dirty="0"/>
              <a:t> вес новорождённых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32" y="1443318"/>
            <a:ext cx="91344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7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 fontScale="90000"/>
          </a:bodyPr>
          <a:lstStyle/>
          <a:p>
            <a:r>
              <a:rPr lang="ru-RU" sz="5400" dirty="0"/>
              <a:t>Узнайте, как устроен массив данных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r="11144"/>
          <a:stretch/>
        </p:blipFill>
        <p:spPr>
          <a:xfrm>
            <a:off x="5241271" y="1335741"/>
            <a:ext cx="6457671" cy="58388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43524"/>
            <a:ext cx="16478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5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 fontScale="90000"/>
          </a:bodyPr>
          <a:lstStyle/>
          <a:p>
            <a:r>
              <a:rPr lang="ru-RU" sz="5400" dirty="0"/>
              <a:t>Узнав структуру и смысл данных, добавьте удобства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73" y="1737385"/>
            <a:ext cx="73533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7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sz="5400" dirty="0"/>
              <a:t>Помогите </a:t>
            </a:r>
            <a:r>
              <a:rPr lang="en-US" sz="5400" dirty="0"/>
              <a:t>R</a:t>
            </a:r>
            <a:r>
              <a:rPr lang="en-US" dirty="0"/>
              <a:t>. </a:t>
            </a:r>
            <a:r>
              <a:rPr lang="ru-RU" dirty="0"/>
              <a:t>Обработайте данные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71" y="1863818"/>
            <a:ext cx="76962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999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6817</TotalTime>
  <Words>606</Words>
  <Application>Microsoft Office PowerPoint</Application>
  <PresentationFormat>Широкоэкранный</PresentationFormat>
  <Paragraphs>116</Paragraphs>
  <Slides>36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Тема Office</vt:lpstr>
      <vt:lpstr>Введение в анализ данных</vt:lpstr>
      <vt:lpstr>Что мы изучим</vt:lpstr>
      <vt:lpstr>Перед нами данные, что же дальше?</vt:lpstr>
      <vt:lpstr>Перед нами данные, что же дальше?</vt:lpstr>
      <vt:lpstr>Пример: вес новорождённых.</vt:lpstr>
      <vt:lpstr>Пример: вес новорождённых.</vt:lpstr>
      <vt:lpstr>Узнайте, как устроен массив данных.</vt:lpstr>
      <vt:lpstr>Узнав структуру и смысл данных, добавьте удобства.</vt:lpstr>
      <vt:lpstr>Помогите R. Обработайте данные</vt:lpstr>
      <vt:lpstr>Данные читаемы?</vt:lpstr>
      <vt:lpstr>Исследуем?</vt:lpstr>
      <vt:lpstr>Исследуем!</vt:lpstr>
      <vt:lpstr>Исследуем!!</vt:lpstr>
      <vt:lpstr>Исследуем!!!</vt:lpstr>
      <vt:lpstr>Простая статистическая проверка</vt:lpstr>
      <vt:lpstr>Простая статистическая проверка</vt:lpstr>
      <vt:lpstr>Простая статистическая проверка</vt:lpstr>
      <vt:lpstr>Простая статистическая проверка</vt:lpstr>
      <vt:lpstr>Простая статистическая проверка</vt:lpstr>
      <vt:lpstr>Простая статистическая проверка</vt:lpstr>
      <vt:lpstr>Определение отклонений</vt:lpstr>
      <vt:lpstr>Более сложные модели</vt:lpstr>
      <vt:lpstr>Добавим вообще всё</vt:lpstr>
      <vt:lpstr>Добавим вообще всё. Кроме того, что не нужно</vt:lpstr>
      <vt:lpstr>Добавим вообще всё. Кроме того, что не нужно</vt:lpstr>
      <vt:lpstr>Добавим вообще всё. Кроме того, что не нужно</vt:lpstr>
      <vt:lpstr>Добавим вообще всё. Кроме того, что не нужно</vt:lpstr>
      <vt:lpstr>Обобщённые линейные модели</vt:lpstr>
      <vt:lpstr>Обобщённые линейные модели</vt:lpstr>
      <vt:lpstr>Ну и для чего мы всё это делали?</vt:lpstr>
      <vt:lpstr>Ну и для чего мы всё это делали?</vt:lpstr>
      <vt:lpstr>Домашнее задание</vt:lpstr>
      <vt:lpstr>Накопление данных (Data Collection)</vt:lpstr>
      <vt:lpstr>Анализ данных (HADI)</vt:lpstr>
      <vt:lpstr>Анализ данных</vt:lpstr>
      <vt:lpstr>Ошибки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анализ данных</dc:title>
  <dc:creator>Sergey Mirvoda</dc:creator>
  <cp:lastModifiedBy>Sergey Mirvoda</cp:lastModifiedBy>
  <cp:revision>109</cp:revision>
  <dcterms:created xsi:type="dcterms:W3CDTF">2016-09-15T06:03:05Z</dcterms:created>
  <dcterms:modified xsi:type="dcterms:W3CDTF">2022-10-31T14:54:44Z</dcterms:modified>
</cp:coreProperties>
</file>