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notesMasterIdLst>
    <p:notesMasterId r:id="rId16"/>
  </p:notesMasterIdLst>
  <p:sldIdLst>
    <p:sldId id="256" r:id="rId2"/>
    <p:sldId id="272" r:id="rId3"/>
    <p:sldId id="257" r:id="rId4"/>
    <p:sldId id="273" r:id="rId5"/>
    <p:sldId id="274" r:id="rId6"/>
    <p:sldId id="275" r:id="rId7"/>
    <p:sldId id="276" r:id="rId8"/>
    <p:sldId id="277" r:id="rId9"/>
    <p:sldId id="278" r:id="rId10"/>
    <p:sldId id="258" r:id="rId11"/>
    <p:sldId id="279" r:id="rId12"/>
    <p:sldId id="280" r:id="rId13"/>
    <p:sldId id="259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9614E-EB2D-4E7A-9A33-9014A4D6493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BC993-F077-4E68-9152-F6D984F483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6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75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54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77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66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91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79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12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5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9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5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6235DC6-88C6-4687-9DA7-FC4ED71ABDEB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1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35DC6-88C6-4687-9DA7-FC4ED71ABDEB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59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.mozilla.org/en-US/docs/Web/CSS/gri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zola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A4434-ACC5-40C1-B35E-CB2B1FBE7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безопасных веб-приложений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DC086C-16FE-482B-A143-5F403A54A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2 – как сделать свою веб страницу с нуля</a:t>
            </a:r>
          </a:p>
        </p:txBody>
      </p:sp>
    </p:spTree>
    <p:extLst>
      <p:ext uri="{BB962C8B-B14F-4D97-AF65-F5344CB8AC3E}">
        <p14:creationId xmlns:p14="http://schemas.microsoft.com/office/powerpoint/2010/main" val="423512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415D2-670F-4D0C-B6EE-9F06CFEB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EEF3C8-893B-EDB9-BDAB-1DE9AFF78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030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редактировать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96CC8-1933-4372-933E-5BAC8AC8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B2B3B"/>
                </a:solidFill>
                <a:effectLst/>
                <a:latin typeface="Palatino"/>
              </a:rPr>
              <a:t>HTML </a:t>
            </a:r>
            <a:r>
              <a:rPr lang="ru-RU" i="0" dirty="0">
                <a:solidFill>
                  <a:srgbClr val="2B2B3B"/>
                </a:solidFill>
                <a:effectLst/>
                <a:latin typeface="Palatino"/>
              </a:rPr>
              <a:t>это язык разметки т.е. </a:t>
            </a:r>
            <a:r>
              <a:rPr lang="ru-RU" dirty="0">
                <a:solidFill>
                  <a:srgbClr val="2B2B3B"/>
                </a:solidFill>
                <a:latin typeface="Palatino"/>
              </a:rPr>
              <a:t>он в основном представляет контент, текстовый</a:t>
            </a:r>
            <a:br>
              <a:rPr lang="ru-RU" dirty="0">
                <a:solidFill>
                  <a:srgbClr val="2B2B3B"/>
                </a:solidFill>
                <a:latin typeface="Palatino"/>
              </a:rPr>
            </a:br>
            <a:r>
              <a:rPr lang="ru-RU" dirty="0">
                <a:solidFill>
                  <a:srgbClr val="2B2B3B"/>
                </a:solidFill>
                <a:latin typeface="Palatino"/>
              </a:rPr>
              <a:t>ближайшие аналоги это </a:t>
            </a:r>
            <a:r>
              <a:rPr lang="en-US" dirty="0">
                <a:solidFill>
                  <a:srgbClr val="2B2B3B"/>
                </a:solidFill>
                <a:latin typeface="Palatino"/>
              </a:rPr>
              <a:t>LaTeX </a:t>
            </a:r>
            <a:r>
              <a:rPr lang="ru-RU" dirty="0">
                <a:solidFill>
                  <a:srgbClr val="2B2B3B"/>
                </a:solidFill>
                <a:latin typeface="Palatino"/>
              </a:rPr>
              <a:t>и </a:t>
            </a:r>
            <a:r>
              <a:rPr lang="en-US" dirty="0">
                <a:solidFill>
                  <a:srgbClr val="2B2B3B"/>
                </a:solidFill>
                <a:latin typeface="Palatino"/>
              </a:rPr>
              <a:t>markdown</a:t>
            </a:r>
            <a:endParaRPr lang="ru-RU" dirty="0">
              <a:solidFill>
                <a:srgbClr val="2B2B3B"/>
              </a:solidFill>
              <a:latin typeface="Palatin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2B2B3B"/>
                </a:solidFill>
                <a:effectLst/>
                <a:latin typeface="Palatino"/>
              </a:rPr>
              <a:t>Несмотря на то что редакторов </a:t>
            </a:r>
            <a:r>
              <a:rPr lang="ru-RU" dirty="0">
                <a:solidFill>
                  <a:srgbClr val="2B2B3B"/>
                </a:solidFill>
                <a:latin typeface="Palatino"/>
              </a:rPr>
              <a:t>текста великое множество хороших не так и много</a:t>
            </a:r>
            <a:r>
              <a:rPr lang="en-US" dirty="0">
                <a:solidFill>
                  <a:srgbClr val="2B2B3B"/>
                </a:solidFill>
                <a:latin typeface="Palatino"/>
              </a:rPr>
              <a:t>: VS Code, Notepad++</a:t>
            </a:r>
            <a:endParaRPr lang="en-US" i="0" dirty="0">
              <a:solidFill>
                <a:srgbClr val="2B2B3B"/>
              </a:solidFill>
              <a:effectLst/>
              <a:latin typeface="Palati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4135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ru-RU" dirty="0"/>
              <a:t>и </a:t>
            </a:r>
            <a:r>
              <a:rPr lang="en-US" dirty="0"/>
              <a:t>CSS </a:t>
            </a:r>
            <a:r>
              <a:rPr lang="ru-RU" dirty="0" err="1"/>
              <a:t>крэш</a:t>
            </a:r>
            <a:r>
              <a:rPr lang="ru-RU" dirty="0"/>
              <a:t> курс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96CC8-1933-4372-933E-5BAC8AC8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B2B3B"/>
                </a:solidFill>
                <a:effectLst/>
                <a:latin typeface="Palatino"/>
              </a:rPr>
              <a:t>HTML </a:t>
            </a:r>
            <a:r>
              <a:rPr lang="ru-RU" i="0" dirty="0">
                <a:solidFill>
                  <a:srgbClr val="2B2B3B"/>
                </a:solidFill>
                <a:effectLst/>
                <a:latin typeface="Palatino"/>
              </a:rPr>
              <a:t>это язык разметки т.е. </a:t>
            </a:r>
            <a:r>
              <a:rPr lang="ru-RU" dirty="0">
                <a:solidFill>
                  <a:srgbClr val="2B2B3B"/>
                </a:solidFill>
                <a:latin typeface="Palatino"/>
              </a:rPr>
              <a:t>он в основном представляет контент, текстовый</a:t>
            </a:r>
            <a:br>
              <a:rPr lang="ru-RU" dirty="0">
                <a:solidFill>
                  <a:srgbClr val="2B2B3B"/>
                </a:solidFill>
                <a:latin typeface="Palatino"/>
              </a:rPr>
            </a:br>
            <a:r>
              <a:rPr lang="ru-RU" dirty="0">
                <a:solidFill>
                  <a:srgbClr val="2B2B3B"/>
                </a:solidFill>
                <a:latin typeface="Palatino"/>
              </a:rPr>
              <a:t>ближайшие аналоги это </a:t>
            </a:r>
            <a:r>
              <a:rPr lang="en-US" dirty="0">
                <a:solidFill>
                  <a:srgbClr val="2B2B3B"/>
                </a:solidFill>
                <a:latin typeface="Palatino"/>
              </a:rPr>
              <a:t>LaTeX </a:t>
            </a:r>
            <a:r>
              <a:rPr lang="ru-RU" dirty="0">
                <a:solidFill>
                  <a:srgbClr val="2B2B3B"/>
                </a:solidFill>
                <a:latin typeface="Palatino"/>
              </a:rPr>
              <a:t>и </a:t>
            </a:r>
            <a:r>
              <a:rPr lang="en-US" dirty="0">
                <a:solidFill>
                  <a:srgbClr val="2B2B3B"/>
                </a:solidFill>
                <a:latin typeface="Palatino"/>
              </a:rPr>
              <a:t>markdown</a:t>
            </a:r>
            <a:endParaRPr lang="ru-RU" dirty="0">
              <a:solidFill>
                <a:srgbClr val="2B2B3B"/>
              </a:solidFill>
              <a:latin typeface="Palatin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2B2B3B"/>
                </a:solidFill>
                <a:effectLst/>
                <a:latin typeface="Palatino"/>
              </a:rPr>
              <a:t>Несмотря на то что редакторов </a:t>
            </a:r>
            <a:r>
              <a:rPr lang="ru-RU" dirty="0">
                <a:solidFill>
                  <a:srgbClr val="2B2B3B"/>
                </a:solidFill>
                <a:latin typeface="Palatino"/>
              </a:rPr>
              <a:t>текста великое множество хороших не так и много</a:t>
            </a:r>
            <a:r>
              <a:rPr lang="en-US" dirty="0">
                <a:solidFill>
                  <a:srgbClr val="2B2B3B"/>
                </a:solidFill>
                <a:latin typeface="Palatino"/>
              </a:rPr>
              <a:t>: VS Code, Notepad++</a:t>
            </a:r>
            <a:endParaRPr lang="en-US" i="0" dirty="0">
              <a:solidFill>
                <a:srgbClr val="2B2B3B"/>
              </a:solidFill>
              <a:effectLst/>
              <a:latin typeface="Palati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753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7E0F9-0B0B-4F65-8981-76F1CC28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A56D4E-2361-C870-257E-9FC9CF73A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049235"/>
          </a:xfrm>
        </p:spPr>
        <p:txBody>
          <a:bodyPr/>
          <a:lstStyle/>
          <a:p>
            <a:r>
              <a:rPr lang="en-US" dirty="0"/>
              <a:t>demo.html</a:t>
            </a:r>
          </a:p>
          <a:p>
            <a:r>
              <a:rPr lang="en-US" b="0" i="0" dirty="0">
                <a:solidFill>
                  <a:srgbClr val="2B2B3B"/>
                </a:solidFill>
                <a:effectLst/>
                <a:latin typeface="Monaco"/>
              </a:rPr>
              <a:t>&lt;link </a:t>
            </a:r>
            <a:r>
              <a:rPr lang="en-US" b="0" i="0" dirty="0" err="1">
                <a:solidFill>
                  <a:srgbClr val="2B2B3B"/>
                </a:solidFill>
                <a:effectLst/>
                <a:latin typeface="Monaco"/>
              </a:rPr>
              <a:t>rel</a:t>
            </a:r>
            <a:r>
              <a:rPr lang="en-US" b="0" i="0" dirty="0">
                <a:solidFill>
                  <a:srgbClr val="2B2B3B"/>
                </a:solidFill>
                <a:effectLst/>
                <a:latin typeface="Monaco"/>
              </a:rPr>
              <a:t>="stylesheet" type="text/</a:t>
            </a:r>
            <a:r>
              <a:rPr lang="en-US" b="0" i="0" dirty="0" err="1">
                <a:solidFill>
                  <a:srgbClr val="2B2B3B"/>
                </a:solidFill>
                <a:effectLst/>
                <a:latin typeface="Monaco"/>
              </a:rPr>
              <a:t>css</a:t>
            </a:r>
            <a:r>
              <a:rPr lang="en-US" b="0" i="0" dirty="0">
                <a:solidFill>
                  <a:srgbClr val="2B2B3B"/>
                </a:solidFill>
                <a:effectLst/>
                <a:latin typeface="Monaco"/>
              </a:rPr>
              <a:t>" </a:t>
            </a:r>
            <a:r>
              <a:rPr lang="en-US" b="0" i="0" dirty="0" err="1">
                <a:solidFill>
                  <a:srgbClr val="2B2B3B"/>
                </a:solidFill>
                <a:effectLst/>
                <a:latin typeface="Monaco"/>
              </a:rPr>
              <a:t>href</a:t>
            </a:r>
            <a:r>
              <a:rPr lang="en-US" b="0" i="0" dirty="0">
                <a:solidFill>
                  <a:srgbClr val="2B2B3B"/>
                </a:solidFill>
                <a:effectLst/>
                <a:latin typeface="Monaco"/>
              </a:rPr>
              <a:t>="style.css"&gt;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4A8E4-FA83-5105-3DA6-C54D1FC91A1F}"/>
              </a:ext>
            </a:extLst>
          </p:cNvPr>
          <p:cNvSpPr txBox="1"/>
          <p:nvPr/>
        </p:nvSpPr>
        <p:spPr>
          <a:xfrm>
            <a:off x="299247" y="3429000"/>
            <a:ext cx="24676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B2B3B"/>
                </a:solidFill>
                <a:effectLst/>
                <a:latin typeface="Monaco"/>
              </a:rPr>
              <a:t>body { </a:t>
            </a:r>
          </a:p>
          <a:p>
            <a:r>
              <a:rPr lang="en-US" b="0" i="0" dirty="0">
                <a:solidFill>
                  <a:srgbClr val="2B2B3B"/>
                </a:solidFill>
                <a:effectLst/>
                <a:latin typeface="Monaco"/>
              </a:rPr>
              <a:t>  margin: 0 auto; </a:t>
            </a:r>
          </a:p>
          <a:p>
            <a:r>
              <a:rPr lang="en-US" b="0" i="0" dirty="0">
                <a:solidFill>
                  <a:srgbClr val="2B2B3B"/>
                </a:solidFill>
                <a:effectLst/>
                <a:latin typeface="Monaco"/>
              </a:rPr>
              <a:t>  max-width: 700px;</a:t>
            </a:r>
          </a:p>
          <a:p>
            <a:r>
              <a:rPr lang="en-US" b="0" i="0" dirty="0">
                <a:solidFill>
                  <a:srgbClr val="2B2B3B"/>
                </a:solidFill>
                <a:effectLst/>
                <a:latin typeface="Monaco"/>
              </a:rPr>
              <a:t>  min-width: 0; </a:t>
            </a:r>
          </a:p>
          <a:p>
            <a:r>
              <a:rPr lang="en-US" b="0" i="0" dirty="0">
                <a:solidFill>
                  <a:srgbClr val="2B2B3B"/>
                </a:solidFill>
                <a:effectLst/>
                <a:latin typeface="Monaco"/>
              </a:rPr>
              <a:t>  padding: 0 10px 25px; font-family: "Helvetica", "Arial", sans-serif; </a:t>
            </a:r>
          </a:p>
          <a:p>
            <a:r>
              <a:rPr lang="en-US" b="0" i="0" dirty="0">
                <a:solidFill>
                  <a:srgbClr val="2B2B3B"/>
                </a:solidFill>
                <a:effectLst/>
                <a:latin typeface="Monaco"/>
              </a:rPr>
              <a:t>}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1B6FAA-6611-84CC-DEA5-7A5E60A1B76D}"/>
              </a:ext>
            </a:extLst>
          </p:cNvPr>
          <p:cNvSpPr txBox="1"/>
          <p:nvPr/>
        </p:nvSpPr>
        <p:spPr>
          <a:xfrm>
            <a:off x="3112092" y="3429000"/>
            <a:ext cx="21690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B2B3B"/>
                </a:solidFill>
                <a:effectLst/>
                <a:latin typeface="Monaco"/>
              </a:rPr>
              <a:t>h2 { </a:t>
            </a:r>
          </a:p>
          <a:p>
            <a:r>
              <a:rPr lang="en-US" dirty="0">
                <a:solidFill>
                  <a:srgbClr val="2B2B3B"/>
                </a:solidFill>
                <a:latin typeface="Monaco"/>
              </a:rPr>
              <a:t>  </a:t>
            </a:r>
            <a:r>
              <a:rPr lang="en-US" b="0" i="0" dirty="0">
                <a:solidFill>
                  <a:srgbClr val="2B2B3B"/>
                </a:solidFill>
                <a:effectLst/>
                <a:latin typeface="Monaco"/>
              </a:rPr>
              <a:t>margin-top: 1em;</a:t>
            </a:r>
          </a:p>
          <a:p>
            <a:r>
              <a:rPr lang="en-US" dirty="0">
                <a:solidFill>
                  <a:srgbClr val="2B2B3B"/>
                </a:solidFill>
                <a:latin typeface="Monaco"/>
              </a:rPr>
              <a:t> </a:t>
            </a:r>
            <a:r>
              <a:rPr lang="en-US" b="0" i="0" dirty="0">
                <a:solidFill>
                  <a:srgbClr val="2B2B3B"/>
                </a:solidFill>
                <a:effectLst/>
                <a:latin typeface="Monaco"/>
              </a:rPr>
              <a:t> padding-top: 1em; </a:t>
            </a:r>
          </a:p>
          <a:p>
            <a:r>
              <a:rPr lang="en-US" b="0" i="0" dirty="0">
                <a:solidFill>
                  <a:srgbClr val="2B2B3B"/>
                </a:solidFill>
                <a:effectLst/>
                <a:latin typeface="Monaco"/>
              </a:rPr>
              <a:t>} </a:t>
            </a:r>
          </a:p>
          <a:p>
            <a:r>
              <a:rPr lang="en-US" b="0" i="0" dirty="0">
                <a:solidFill>
                  <a:srgbClr val="2B2B3B"/>
                </a:solidFill>
                <a:effectLst/>
                <a:latin typeface="Monaco"/>
              </a:rPr>
              <a:t>nav a { </a:t>
            </a:r>
          </a:p>
          <a:p>
            <a:r>
              <a:rPr lang="en-US" b="0" i="0" dirty="0">
                <a:solidFill>
                  <a:srgbClr val="2B2B3B"/>
                </a:solidFill>
                <a:effectLst/>
                <a:latin typeface="Monaco"/>
              </a:rPr>
              <a:t>  margin-left: 20px; </a:t>
            </a:r>
          </a:p>
          <a:p>
            <a:r>
              <a:rPr lang="en-US" b="0" i="0" dirty="0">
                <a:solidFill>
                  <a:srgbClr val="2B2B3B"/>
                </a:solidFill>
                <a:effectLst/>
                <a:latin typeface="Monaco"/>
              </a:rPr>
              <a:t>}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5AEE6-6A2D-F6A6-A2EB-C33E80221034}"/>
              </a:ext>
            </a:extLst>
          </p:cNvPr>
          <p:cNvSpPr txBox="1"/>
          <p:nvPr/>
        </p:nvSpPr>
        <p:spPr>
          <a:xfrm>
            <a:off x="5626358" y="3405673"/>
            <a:ext cx="26498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B2B3B"/>
                </a:solidFill>
                <a:effectLst/>
                <a:latin typeface="Monaco"/>
              </a:rPr>
              <a:t>body { </a:t>
            </a:r>
          </a:p>
          <a:p>
            <a:r>
              <a:rPr lang="en-US" b="0" i="0" dirty="0">
                <a:solidFill>
                  <a:srgbClr val="2B2B3B"/>
                </a:solidFill>
                <a:effectLst/>
                <a:latin typeface="Monaco"/>
              </a:rPr>
              <a:t>  color: #444; </a:t>
            </a:r>
          </a:p>
          <a:p>
            <a:r>
              <a:rPr lang="en-US" b="0" i="0" dirty="0">
                <a:solidFill>
                  <a:srgbClr val="2B2B3B"/>
                </a:solidFill>
                <a:effectLst/>
                <a:latin typeface="Monaco"/>
              </a:rPr>
              <a:t>} </a:t>
            </a:r>
          </a:p>
          <a:p>
            <a:r>
              <a:rPr lang="en-US" b="0" i="0" dirty="0">
                <a:solidFill>
                  <a:srgbClr val="2B2B3B"/>
                </a:solidFill>
                <a:effectLst/>
                <a:latin typeface="Monaco"/>
              </a:rPr>
              <a:t>h1, h2, strong { </a:t>
            </a:r>
          </a:p>
          <a:p>
            <a:r>
              <a:rPr lang="en-US" b="0" i="0" dirty="0">
                <a:solidFill>
                  <a:srgbClr val="2B2B3B"/>
                </a:solidFill>
                <a:effectLst/>
                <a:latin typeface="Monaco"/>
              </a:rPr>
              <a:t>  color: #222; </a:t>
            </a:r>
          </a:p>
          <a:p>
            <a:r>
              <a:rPr lang="en-US" b="0" i="0" dirty="0">
                <a:solidFill>
                  <a:srgbClr val="2B2B3B"/>
                </a:solidFill>
                <a:effectLst/>
                <a:latin typeface="Monaco"/>
              </a:rPr>
              <a:t>}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44E87-B8F8-F274-04C3-2D041FCAF0B0}"/>
              </a:ext>
            </a:extLst>
          </p:cNvPr>
          <p:cNvSpPr txBox="1"/>
          <p:nvPr/>
        </p:nvSpPr>
        <p:spPr>
          <a:xfrm>
            <a:off x="8140624" y="2035771"/>
            <a:ext cx="369181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B2B3B"/>
                </a:solidFill>
                <a:effectLst/>
                <a:latin typeface="Monaco"/>
              </a:rPr>
              <a:t>header { </a:t>
            </a:r>
          </a:p>
          <a:p>
            <a:r>
              <a:rPr lang="en-US" sz="1600" b="0" i="0" dirty="0">
                <a:solidFill>
                  <a:srgbClr val="2B2B3B"/>
                </a:solidFill>
                <a:effectLst/>
                <a:latin typeface="Monaco"/>
              </a:rPr>
              <a:t>  margin: 0px; font-size: 23px; </a:t>
            </a:r>
          </a:p>
          <a:p>
            <a:r>
              <a:rPr lang="en-US" sz="1600" b="0" i="0" dirty="0">
                <a:solidFill>
                  <a:srgbClr val="2B2B3B"/>
                </a:solidFill>
                <a:effectLst/>
                <a:latin typeface="Monaco"/>
              </a:rPr>
              <a:t>} </a:t>
            </a:r>
          </a:p>
          <a:p>
            <a:r>
              <a:rPr lang="en-US" sz="1600" b="0" i="0" dirty="0">
                <a:solidFill>
                  <a:srgbClr val="2B2B3B"/>
                </a:solidFill>
                <a:effectLst/>
                <a:latin typeface="Monaco"/>
              </a:rPr>
              <a:t>article { </a:t>
            </a:r>
          </a:p>
          <a:p>
            <a:r>
              <a:rPr lang="en-US" sz="1600" b="0" i="0" dirty="0">
                <a:solidFill>
                  <a:srgbClr val="2B2B3B"/>
                </a:solidFill>
                <a:effectLst/>
                <a:latin typeface="Monaco"/>
              </a:rPr>
              <a:t>  font-size: 16px; </a:t>
            </a:r>
          </a:p>
          <a:p>
            <a:r>
              <a:rPr lang="en-US" sz="1600" b="0" i="0" dirty="0">
                <a:solidFill>
                  <a:srgbClr val="2B2B3B"/>
                </a:solidFill>
                <a:effectLst/>
                <a:latin typeface="Monaco"/>
              </a:rPr>
              <a:t>} </a:t>
            </a:r>
          </a:p>
          <a:p>
            <a:r>
              <a:rPr lang="en-US" sz="1600" b="0" i="0" dirty="0">
                <a:solidFill>
                  <a:srgbClr val="2B2B3B"/>
                </a:solidFill>
                <a:effectLst/>
                <a:latin typeface="Monaco"/>
              </a:rPr>
              <a:t>nav { </a:t>
            </a:r>
          </a:p>
          <a:p>
            <a:r>
              <a:rPr lang="en-US" sz="1600" b="0" i="0" dirty="0">
                <a:solidFill>
                  <a:srgbClr val="2B2B3B"/>
                </a:solidFill>
                <a:effectLst/>
                <a:latin typeface="Monaco"/>
              </a:rPr>
              <a:t>  font-size: 18px; letter-spacing: 1px; </a:t>
            </a:r>
          </a:p>
          <a:p>
            <a:r>
              <a:rPr lang="en-US" sz="1600" b="0" i="0" dirty="0">
                <a:solidFill>
                  <a:srgbClr val="2B2B3B"/>
                </a:solidFill>
                <a:effectLst/>
                <a:latin typeface="Monaco"/>
              </a:rPr>
              <a:t>} </a:t>
            </a:r>
          </a:p>
          <a:p>
            <a:r>
              <a:rPr lang="en-US" sz="1600" b="0" i="0" dirty="0">
                <a:solidFill>
                  <a:srgbClr val="2B2B3B"/>
                </a:solidFill>
                <a:effectLst/>
                <a:latin typeface="Monaco"/>
              </a:rPr>
              <a:t>h1 { </a:t>
            </a:r>
          </a:p>
          <a:p>
            <a:r>
              <a:rPr lang="en-US" sz="1600" b="0" i="0" dirty="0">
                <a:solidFill>
                  <a:srgbClr val="2B2B3B"/>
                </a:solidFill>
                <a:effectLst/>
                <a:latin typeface="Monaco"/>
              </a:rPr>
              <a:t>  font-size: 26px; </a:t>
            </a:r>
          </a:p>
          <a:p>
            <a:r>
              <a:rPr lang="en-US" sz="1600" b="0" i="0" dirty="0">
                <a:solidFill>
                  <a:srgbClr val="2B2B3B"/>
                </a:solidFill>
                <a:effectLst/>
                <a:latin typeface="Monaco"/>
              </a:rPr>
              <a:t>} </a:t>
            </a:r>
          </a:p>
          <a:p>
            <a:r>
              <a:rPr lang="en-US" sz="1600" b="0" i="0" dirty="0">
                <a:solidFill>
                  <a:srgbClr val="2B2B3B"/>
                </a:solidFill>
                <a:effectLst/>
                <a:latin typeface="Monaco"/>
              </a:rPr>
              <a:t>h2 { </a:t>
            </a:r>
          </a:p>
          <a:p>
            <a:r>
              <a:rPr lang="en-US" sz="1600" b="0" i="0" dirty="0">
                <a:solidFill>
                  <a:srgbClr val="2B2B3B"/>
                </a:solidFill>
                <a:effectLst/>
                <a:latin typeface="Monaco"/>
              </a:rPr>
              <a:t>  font-size: 23px; </a:t>
            </a:r>
          </a:p>
          <a:p>
            <a:r>
              <a:rPr lang="en-US" sz="1600" b="0" i="0" dirty="0">
                <a:solidFill>
                  <a:srgbClr val="2B2B3B"/>
                </a:solidFill>
                <a:effectLst/>
                <a:latin typeface="Monaco"/>
              </a:rPr>
              <a:t>}</a:t>
            </a:r>
          </a:p>
          <a:p>
            <a:r>
              <a:rPr lang="en-US" sz="1600" b="0" i="0" dirty="0">
                <a:solidFill>
                  <a:srgbClr val="2B2B3B"/>
                </a:solidFill>
                <a:effectLst/>
                <a:latin typeface="Monaco"/>
              </a:rPr>
              <a:t>a { color: #ffa64d; }</a:t>
            </a:r>
            <a:endParaRPr lang="ru-RU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521E7A-A04B-95EA-A909-5CAFBBFA8533}"/>
              </a:ext>
            </a:extLst>
          </p:cNvPr>
          <p:cNvSpPr txBox="1"/>
          <p:nvPr/>
        </p:nvSpPr>
        <p:spPr>
          <a:xfrm>
            <a:off x="-45985" y="3062318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Базовые размеры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9920B4-6A92-B20B-03B9-43AA78AF77E5}"/>
              </a:ext>
            </a:extLst>
          </p:cNvPr>
          <p:cNvSpPr txBox="1"/>
          <p:nvPr/>
        </p:nvSpPr>
        <p:spPr>
          <a:xfrm>
            <a:off x="3615871" y="3036341"/>
            <a:ext cx="294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Отступы и цвета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EBC6E4-11DC-F517-C484-C93E8EF82A85}"/>
              </a:ext>
            </a:extLst>
          </p:cNvPr>
          <p:cNvSpPr txBox="1"/>
          <p:nvPr/>
        </p:nvSpPr>
        <p:spPr>
          <a:xfrm>
            <a:off x="9433158" y="1851105"/>
            <a:ext cx="202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Шрифты и ссылки</a:t>
            </a:r>
          </a:p>
        </p:txBody>
      </p:sp>
    </p:spTree>
    <p:extLst>
      <p:ext uri="{BB962C8B-B14F-4D97-AF65-F5344CB8AC3E}">
        <p14:creationId xmlns:p14="http://schemas.microsoft.com/office/powerpoint/2010/main" val="3595161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7E0F9-0B0B-4F65-8981-76F1CC28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ru-RU" dirty="0"/>
              <a:t> – </a:t>
            </a:r>
            <a:r>
              <a:rPr lang="en-US" dirty="0"/>
              <a:t>grid layout 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A56D4E-2361-C870-257E-9FC9CF73A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049235"/>
          </a:xfrm>
        </p:spPr>
        <p:txBody>
          <a:bodyPr/>
          <a:lstStyle/>
          <a:p>
            <a:r>
              <a:rPr lang="en-US" dirty="0">
                <a:hlinkClick r:id="rId2"/>
              </a:rPr>
              <a:t>grid - CSS: Cascading Style Sheets | MDN (mozilla.org)</a:t>
            </a:r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9EA01B-1F5A-AA65-D24D-FCDD6519A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725" y="2540349"/>
            <a:ext cx="5768755" cy="321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6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Статические страницы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96CC8-1933-4372-933E-5BAC8AC8C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651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это такое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96CC8-1933-4372-933E-5BAC8AC8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B3B"/>
                </a:solidFill>
                <a:effectLst/>
                <a:latin typeface="Palatino"/>
              </a:rPr>
              <a:t>HTML </a:t>
            </a:r>
            <a:r>
              <a:rPr lang="ru-RU" dirty="0">
                <a:solidFill>
                  <a:srgbClr val="2B2B3B"/>
                </a:solidFill>
                <a:latin typeface="Palatino"/>
              </a:rPr>
              <a:t>предоставляет </a:t>
            </a:r>
            <a:r>
              <a:rPr lang="ru-RU" b="0" i="1" dirty="0">
                <a:solidFill>
                  <a:srgbClr val="2B2B3B"/>
                </a:solidFill>
                <a:effectLst/>
                <a:latin typeface="Palatino"/>
              </a:rPr>
              <a:t>контент</a:t>
            </a:r>
          </a:p>
          <a:p>
            <a:r>
              <a:rPr lang="en-US" b="0" i="0" dirty="0">
                <a:solidFill>
                  <a:srgbClr val="2B2B3B"/>
                </a:solidFill>
                <a:effectLst/>
                <a:latin typeface="Palatino"/>
              </a:rPr>
              <a:t>CSS </a:t>
            </a:r>
            <a:r>
              <a:rPr lang="ru-RU" b="0" i="0" dirty="0">
                <a:solidFill>
                  <a:srgbClr val="2B2B3B"/>
                </a:solidFill>
                <a:effectLst/>
                <a:latin typeface="Palatino"/>
              </a:rPr>
              <a:t>определяет</a:t>
            </a:r>
            <a:r>
              <a:rPr lang="en-US" b="0" i="0" dirty="0">
                <a:solidFill>
                  <a:srgbClr val="2B2B3B"/>
                </a:solidFill>
                <a:effectLst/>
                <a:latin typeface="Palatino"/>
              </a:rPr>
              <a:t> </a:t>
            </a:r>
            <a:r>
              <a:rPr lang="ru-RU" b="0" i="1" dirty="0">
                <a:solidFill>
                  <a:srgbClr val="2B2B3B"/>
                </a:solidFill>
                <a:effectLst/>
                <a:latin typeface="Palatino"/>
              </a:rPr>
              <a:t>стиль</a:t>
            </a:r>
          </a:p>
          <a:p>
            <a:r>
              <a:rPr lang="en-US" b="0" i="0" dirty="0">
                <a:solidFill>
                  <a:srgbClr val="2B2B3B"/>
                </a:solidFill>
                <a:effectLst/>
                <a:latin typeface="Palatino"/>
              </a:rPr>
              <a:t>JavaScript </a:t>
            </a:r>
            <a:r>
              <a:rPr lang="ru-RU" b="0" i="0" dirty="0">
                <a:solidFill>
                  <a:srgbClr val="2B2B3B"/>
                </a:solidFill>
                <a:effectLst/>
                <a:latin typeface="Palatino"/>
              </a:rPr>
              <a:t>даёт возможность задать</a:t>
            </a:r>
            <a:r>
              <a:rPr lang="en-US" b="0" i="0" dirty="0">
                <a:solidFill>
                  <a:srgbClr val="2B2B3B"/>
                </a:solidFill>
                <a:effectLst/>
                <a:latin typeface="Palatino"/>
              </a:rPr>
              <a:t> </a:t>
            </a:r>
            <a:r>
              <a:rPr lang="ru-RU" b="0" i="0" dirty="0">
                <a:solidFill>
                  <a:srgbClr val="2B2B3B"/>
                </a:solidFill>
                <a:effectLst/>
                <a:latin typeface="Palatino"/>
              </a:rPr>
              <a:t>динамическое </a:t>
            </a:r>
            <a:r>
              <a:rPr lang="ru-RU" i="1" dirty="0">
                <a:solidFill>
                  <a:srgbClr val="2B2B3B"/>
                </a:solidFill>
                <a:latin typeface="Palatino"/>
              </a:rPr>
              <a:t>поведение</a:t>
            </a:r>
            <a:r>
              <a:rPr lang="en-US" i="1" dirty="0">
                <a:solidFill>
                  <a:srgbClr val="2B2B3B"/>
                </a:solidFill>
                <a:latin typeface="Palatino"/>
              </a:rPr>
              <a:t>.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588C4-8848-ACC4-B26E-11872F0276CE}"/>
              </a:ext>
            </a:extLst>
          </p:cNvPr>
          <p:cNvSpPr txBox="1"/>
          <p:nvPr/>
        </p:nvSpPr>
        <p:spPr>
          <a:xfrm>
            <a:off x="2739203" y="4409467"/>
            <a:ext cx="61022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1" dirty="0">
                <a:solidFill>
                  <a:srgbClr val="2B2B3B"/>
                </a:solidFill>
                <a:effectLst/>
                <a:latin typeface="Palatino"/>
              </a:rPr>
              <a:t>Современные страницы в основном состоят из трёх типов файлов</a:t>
            </a:r>
            <a:r>
              <a:rPr lang="en-US" sz="2000" b="0" i="1" dirty="0">
                <a:solidFill>
                  <a:srgbClr val="2B2B3B"/>
                </a:solidFill>
                <a:effectLst/>
                <a:latin typeface="Palatino"/>
              </a:rPr>
              <a:t>: HTML, CSS, JavaScript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359646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Статический </a:t>
            </a:r>
            <a:r>
              <a:rPr lang="en-US" dirty="0"/>
              <a:t>vs </a:t>
            </a:r>
            <a:r>
              <a:rPr lang="ru-RU" dirty="0"/>
              <a:t>динамический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96CC8-1933-4372-933E-5BAC8AC8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B2B3B"/>
                </a:solidFill>
                <a:effectLst/>
                <a:latin typeface="Palatino"/>
              </a:rPr>
              <a:t>Отличие в том как файлы формируются</a:t>
            </a:r>
          </a:p>
          <a:p>
            <a:r>
              <a:rPr lang="ru-RU" dirty="0">
                <a:solidFill>
                  <a:srgbClr val="2B2B3B"/>
                </a:solidFill>
                <a:latin typeface="Palatino"/>
              </a:rPr>
              <a:t>Статический сайт – коллекция файлов </a:t>
            </a:r>
            <a:r>
              <a:rPr lang="ru-RU" i="1" dirty="0">
                <a:solidFill>
                  <a:srgbClr val="2B2B3B"/>
                </a:solidFill>
                <a:latin typeface="Palatino"/>
              </a:rPr>
              <a:t>хранящихся на диске </a:t>
            </a:r>
            <a:r>
              <a:rPr lang="ru-RU" dirty="0">
                <a:solidFill>
                  <a:srgbClr val="2B2B3B"/>
                </a:solidFill>
                <a:latin typeface="Palatino"/>
              </a:rPr>
              <a:t>сервера</a:t>
            </a:r>
          </a:p>
          <a:p>
            <a:r>
              <a:rPr lang="ru-RU" dirty="0">
                <a:solidFill>
                  <a:srgbClr val="2B2B3B"/>
                </a:solidFill>
                <a:latin typeface="Palatino"/>
              </a:rPr>
              <a:t>Динамический сайт – данные хранятся в БД, а файлы страниц </a:t>
            </a:r>
            <a:r>
              <a:rPr lang="ru-RU" i="1" dirty="0">
                <a:solidFill>
                  <a:srgbClr val="2B2B3B"/>
                </a:solidFill>
                <a:latin typeface="Palatino"/>
              </a:rPr>
              <a:t>формируются из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6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Статический </a:t>
            </a:r>
            <a:r>
              <a:rPr lang="en-US" dirty="0"/>
              <a:t>INDEX.HTML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CE6FFE4-E1C2-BF24-5C97-51693E46E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69472"/>
            <a:ext cx="8205538" cy="3449638"/>
          </a:xfrm>
        </p:spPr>
      </p:pic>
    </p:spTree>
    <p:extLst>
      <p:ext uri="{BB962C8B-B14F-4D97-AF65-F5344CB8AC3E}">
        <p14:creationId xmlns:p14="http://schemas.microsoft.com/office/powerpoint/2010/main" val="219780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Динамический </a:t>
            </a:r>
            <a:r>
              <a:rPr lang="en-US" dirty="0"/>
              <a:t>“INDEX.HTML”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70B64F-234E-F55F-4509-01CA9D7A7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AAF938-755B-1BE5-1F9E-190FBF6A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72" y="1468235"/>
            <a:ext cx="11146971" cy="428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2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96CC8-1933-4372-933E-5BAC8AC8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B2B3B"/>
                </a:solidFill>
                <a:effectLst/>
                <a:latin typeface="inherit"/>
              </a:rPr>
              <a:t>Долговечность</a:t>
            </a:r>
            <a:r>
              <a:rPr lang="en-US" b="1" i="0" dirty="0">
                <a:solidFill>
                  <a:srgbClr val="2B2B3B"/>
                </a:solidFill>
                <a:effectLst/>
                <a:latin typeface="inherit"/>
              </a:rPr>
              <a:t>.</a:t>
            </a:r>
            <a:r>
              <a:rPr lang="en-US" b="0" i="0" dirty="0">
                <a:solidFill>
                  <a:srgbClr val="2B2B3B"/>
                </a:solidFill>
                <a:effectLst/>
                <a:latin typeface="Palatino"/>
              </a:rPr>
              <a:t> </a:t>
            </a:r>
            <a:r>
              <a:rPr lang="ru-RU" b="0" i="0" dirty="0">
                <a:solidFill>
                  <a:srgbClr val="2B2B3B"/>
                </a:solidFill>
                <a:effectLst/>
                <a:latin typeface="Palatino"/>
              </a:rPr>
              <a:t>Статическая страница это всего лишь коллекция файлов</a:t>
            </a:r>
            <a:r>
              <a:rPr lang="en-US" b="0" i="0" dirty="0">
                <a:solidFill>
                  <a:srgbClr val="2B2B3B"/>
                </a:solidFill>
                <a:effectLst/>
                <a:latin typeface="Palatino"/>
              </a:rPr>
              <a:t>.</a:t>
            </a:r>
            <a:r>
              <a:rPr lang="ru-RU" b="0" i="0" dirty="0">
                <a:solidFill>
                  <a:srgbClr val="2B2B3B"/>
                </a:solidFill>
                <a:effectLst/>
                <a:latin typeface="Palatino"/>
              </a:rPr>
              <a:t> Даже если сервер куда-то исчезнет файлы останутся у вас</a:t>
            </a:r>
            <a:endParaRPr lang="en-US" b="0" i="0" dirty="0">
              <a:solidFill>
                <a:srgbClr val="2B2B3B"/>
              </a:solidFill>
              <a:effectLst/>
              <a:latin typeface="Palatin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B2B3B"/>
                </a:solidFill>
                <a:effectLst/>
                <a:latin typeface="inherit"/>
              </a:rPr>
              <a:t>Переносимость</a:t>
            </a:r>
            <a:r>
              <a:rPr lang="en-US" b="1" i="0" dirty="0">
                <a:solidFill>
                  <a:srgbClr val="2B2B3B"/>
                </a:solidFill>
                <a:effectLst/>
                <a:latin typeface="inherit"/>
              </a:rPr>
              <a:t>.</a:t>
            </a:r>
            <a:r>
              <a:rPr lang="en-US" b="0" i="0" dirty="0">
                <a:solidFill>
                  <a:srgbClr val="2B2B3B"/>
                </a:solidFill>
                <a:effectLst/>
                <a:latin typeface="Palatino"/>
              </a:rPr>
              <a:t> </a:t>
            </a:r>
            <a:r>
              <a:rPr lang="ru-RU" b="0" i="0" dirty="0">
                <a:solidFill>
                  <a:srgbClr val="2B2B3B"/>
                </a:solidFill>
                <a:effectLst/>
                <a:latin typeface="Palatino"/>
              </a:rPr>
              <a:t>Если вы решите переехать на другой сервер, с файлами это легк</a:t>
            </a:r>
            <a:r>
              <a:rPr lang="ru-RU" dirty="0">
                <a:solidFill>
                  <a:srgbClr val="2B2B3B"/>
                </a:solidFill>
                <a:latin typeface="Palatino"/>
              </a:rPr>
              <a:t>о</a:t>
            </a:r>
            <a:r>
              <a:rPr lang="en-US" b="0" i="0" dirty="0">
                <a:solidFill>
                  <a:srgbClr val="2B2B3B"/>
                </a:solidFill>
                <a:effectLst/>
                <a:latin typeface="Palatino"/>
              </a:rPr>
              <a:t>: </a:t>
            </a:r>
            <a:r>
              <a:rPr lang="ru-RU" b="0" i="0" dirty="0">
                <a:solidFill>
                  <a:srgbClr val="2B2B3B"/>
                </a:solidFill>
                <a:effectLst/>
                <a:latin typeface="Palatino"/>
              </a:rPr>
              <a:t>ОС, даже на другую архитектуру процессора</a:t>
            </a:r>
            <a:r>
              <a:rPr lang="en-US" b="0" i="0" dirty="0">
                <a:solidFill>
                  <a:srgbClr val="2B2B3B"/>
                </a:solidFill>
                <a:effectLst/>
                <a:latin typeface="Palatino"/>
              </a:rPr>
              <a:t>!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B2B3B"/>
                </a:solidFill>
                <a:effectLst/>
                <a:latin typeface="inherit"/>
              </a:rPr>
              <a:t>Безопасность</a:t>
            </a:r>
            <a:r>
              <a:rPr lang="en-US" b="1" i="0" dirty="0">
                <a:solidFill>
                  <a:srgbClr val="2B2B3B"/>
                </a:solidFill>
                <a:effectLst/>
                <a:latin typeface="inherit"/>
              </a:rPr>
              <a:t>.</a:t>
            </a:r>
            <a:r>
              <a:rPr lang="en-US" b="0" i="0" dirty="0">
                <a:solidFill>
                  <a:srgbClr val="2B2B3B"/>
                </a:solidFill>
                <a:effectLst/>
                <a:latin typeface="Palatino"/>
              </a:rPr>
              <a:t> </a:t>
            </a:r>
            <a:r>
              <a:rPr lang="ru-RU" b="0" i="0" dirty="0">
                <a:solidFill>
                  <a:srgbClr val="2B2B3B"/>
                </a:solidFill>
                <a:effectLst/>
                <a:latin typeface="Palatino"/>
              </a:rPr>
              <a:t>Нет дополнительных источников данных, нет дополнительных проблем</a:t>
            </a:r>
            <a:r>
              <a:rPr lang="en-US" b="0" i="0" dirty="0">
                <a:solidFill>
                  <a:srgbClr val="2B2B3B"/>
                </a:solidFill>
                <a:effectLst/>
                <a:latin typeface="Palatino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15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E9F59E-4CE9-6E1C-3FD4-4DEE6C914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272" y="335902"/>
            <a:ext cx="4152906" cy="445070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96CC8-1933-4372-933E-5BAC8AC8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2B2B3B"/>
                </a:solidFill>
                <a:effectLst/>
                <a:latin typeface="inherit"/>
              </a:rPr>
              <a:t>Никому не </a:t>
            </a:r>
            <a:r>
              <a:rPr lang="ru-RU" dirty="0">
                <a:solidFill>
                  <a:srgbClr val="2B2B3B"/>
                </a:solidFill>
                <a:latin typeface="inherit"/>
              </a:rPr>
              <a:t>хочется рутинной работы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2B2B3B"/>
                </a:solidFill>
                <a:latin typeface="inherit"/>
              </a:rPr>
              <a:t>Шаблонизатор</a:t>
            </a:r>
            <a:r>
              <a:rPr lang="ru-RU" dirty="0">
                <a:solidFill>
                  <a:srgbClr val="2B2B3B"/>
                </a:solidFill>
                <a:latin typeface="inherit"/>
              </a:rPr>
              <a:t> </a:t>
            </a:r>
            <a:r>
              <a:rPr lang="en-US" dirty="0">
                <a:solidFill>
                  <a:srgbClr val="2B2B3B"/>
                </a:solidFill>
                <a:latin typeface="inherit"/>
              </a:rPr>
              <a:t>(Template Processor)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B2B3B"/>
                </a:solidFill>
                <a:latin typeface="inherit"/>
              </a:rPr>
              <a:t>Выбираем </a:t>
            </a:r>
            <a:r>
              <a:rPr lang="ru-RU" dirty="0" err="1">
                <a:solidFill>
                  <a:srgbClr val="2B2B3B"/>
                </a:solidFill>
                <a:latin typeface="inherit"/>
              </a:rPr>
              <a:t>шаблонизатор</a:t>
            </a:r>
            <a:r>
              <a:rPr lang="ru-RU" dirty="0">
                <a:solidFill>
                  <a:srgbClr val="2B2B3B"/>
                </a:solidFill>
                <a:latin typeface="inherit"/>
              </a:rPr>
              <a:t> </a:t>
            </a:r>
            <a:r>
              <a:rPr lang="en-US" dirty="0">
                <a:hlinkClick r:id="rId3"/>
              </a:rPr>
              <a:t>Zola (getzola.org)</a:t>
            </a:r>
            <a:endParaRPr lang="ru-RU" dirty="0">
              <a:solidFill>
                <a:srgbClr val="2B2B3B"/>
              </a:solidFill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2B2B3B"/>
                </a:solidFill>
                <a:effectLst/>
                <a:latin typeface="inherit"/>
              </a:rPr>
              <a:t>Пишем контент на языке шаблонов (</a:t>
            </a:r>
            <a:r>
              <a:rPr lang="en-US" i="0" dirty="0">
                <a:solidFill>
                  <a:srgbClr val="2B2B3B"/>
                </a:solidFill>
                <a:effectLst/>
                <a:latin typeface="inherit"/>
              </a:rPr>
              <a:t>markdown</a:t>
            </a:r>
            <a:r>
              <a:rPr lang="ru-RU" i="0" dirty="0">
                <a:solidFill>
                  <a:srgbClr val="2B2B3B"/>
                </a:solidFill>
                <a:effectLst/>
                <a:latin typeface="inherit"/>
              </a:rPr>
              <a:t>)</a:t>
            </a:r>
            <a:endParaRPr lang="en-US" i="0" dirty="0">
              <a:solidFill>
                <a:srgbClr val="2B2B3B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2B2B3B"/>
                </a:solidFill>
                <a:latin typeface="inherit"/>
              </a:rPr>
              <a:t>Шаблонизатор</a:t>
            </a:r>
            <a:r>
              <a:rPr lang="ru-RU" dirty="0">
                <a:solidFill>
                  <a:srgbClr val="2B2B3B"/>
                </a:solidFill>
                <a:latin typeface="inherit"/>
              </a:rPr>
              <a:t> генерирует нам набор статических файлов </a:t>
            </a:r>
            <a:br>
              <a:rPr lang="ru-RU" dirty="0">
                <a:solidFill>
                  <a:srgbClr val="2B2B3B"/>
                </a:solidFill>
                <a:latin typeface="inherit"/>
              </a:rPr>
            </a:br>
            <a:r>
              <a:rPr lang="ru-RU" dirty="0">
                <a:solidFill>
                  <a:srgbClr val="2B2B3B"/>
                </a:solidFill>
                <a:latin typeface="inherit"/>
              </a:rPr>
              <a:t>для страниц</a:t>
            </a:r>
            <a:endParaRPr lang="en-US" i="0" dirty="0">
              <a:solidFill>
                <a:srgbClr val="2B2B3B"/>
              </a:solidFill>
              <a:effectLst/>
              <a:latin typeface="Palati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82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статического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96CC8-1933-4372-933E-5BAC8AC8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2B2B3B"/>
                </a:solidFill>
                <a:effectLst/>
                <a:latin typeface="inherit"/>
              </a:rPr>
              <a:t>Шаблоны – </a:t>
            </a:r>
            <a:r>
              <a:rPr lang="en-US" i="0" dirty="0">
                <a:solidFill>
                  <a:srgbClr val="2B2B3B"/>
                </a:solidFill>
                <a:effectLst/>
                <a:latin typeface="inherit"/>
              </a:rPr>
              <a:t>Zola, Hugo …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2B2B3B"/>
                </a:solidFill>
                <a:effectLst/>
                <a:latin typeface="inherit"/>
              </a:rPr>
              <a:t>Контент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B2B3B"/>
                </a:solidFill>
                <a:latin typeface="inherit"/>
              </a:rPr>
              <a:t>Развёртывание (</a:t>
            </a:r>
            <a:r>
              <a:rPr lang="en-US" dirty="0">
                <a:solidFill>
                  <a:srgbClr val="2B2B3B"/>
                </a:solidFill>
                <a:latin typeface="inherit"/>
              </a:rPr>
              <a:t>Deployment</a:t>
            </a:r>
            <a:r>
              <a:rPr lang="ru-RU" dirty="0">
                <a:solidFill>
                  <a:srgbClr val="2B2B3B"/>
                </a:solidFill>
                <a:latin typeface="inherit"/>
              </a:rPr>
              <a:t>) – </a:t>
            </a:r>
            <a:r>
              <a:rPr lang="en-US" dirty="0" err="1">
                <a:solidFill>
                  <a:srgbClr val="2B2B3B"/>
                </a:solidFill>
                <a:latin typeface="inherit"/>
              </a:rPr>
              <a:t>Github</a:t>
            </a:r>
            <a:r>
              <a:rPr lang="en-US" dirty="0">
                <a:solidFill>
                  <a:srgbClr val="2B2B3B"/>
                </a:solidFill>
                <a:latin typeface="inherit"/>
              </a:rPr>
              <a:t> Pages</a:t>
            </a:r>
            <a:r>
              <a:rPr lang="ru-RU" dirty="0">
                <a:solidFill>
                  <a:srgbClr val="2B2B3B"/>
                </a:solidFill>
                <a:latin typeface="inherit"/>
              </a:rPr>
              <a:t>, ЯО </a:t>
            </a:r>
            <a:endParaRPr lang="ru-RU" i="0" dirty="0">
              <a:solidFill>
                <a:srgbClr val="2B2B3B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i="0" dirty="0">
              <a:solidFill>
                <a:srgbClr val="2B2B3B"/>
              </a:solidFill>
              <a:effectLst/>
              <a:latin typeface="Palatino"/>
            </a:endParaRP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15297D-B366-3051-915C-C9EE2A906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43" y="3429000"/>
            <a:ext cx="8086531" cy="251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2035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521</TotalTime>
  <Words>471</Words>
  <Application>Microsoft Office PowerPoint</Application>
  <PresentationFormat>Широкоэкранный</PresentationFormat>
  <Paragraphs>78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Gill Sans MT</vt:lpstr>
      <vt:lpstr>inherit</vt:lpstr>
      <vt:lpstr>Monaco</vt:lpstr>
      <vt:lpstr>Palatino</vt:lpstr>
      <vt:lpstr>Галерея</vt:lpstr>
      <vt:lpstr>Разработка безопасных веб-приложений</vt:lpstr>
      <vt:lpstr>Статические страницы</vt:lpstr>
      <vt:lpstr>Что это такое</vt:lpstr>
      <vt:lpstr>Статический vs динамический</vt:lpstr>
      <vt:lpstr>Статический INDEX.HTML</vt:lpstr>
      <vt:lpstr>Динамический “INDEX.HTML”</vt:lpstr>
      <vt:lpstr>Зачем</vt:lpstr>
      <vt:lpstr>Шаблоны</vt:lpstr>
      <vt:lpstr>Компоненты статического сайта</vt:lpstr>
      <vt:lpstr>DEMO</vt:lpstr>
      <vt:lpstr>Чем редактировать</vt:lpstr>
      <vt:lpstr>HTML и CSS крэш курс</vt:lpstr>
      <vt:lpstr>DEMO</vt:lpstr>
      <vt:lpstr>DEMO – grid layout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безопасных веб-приложений</dc:title>
  <dc:creator>Sergey Mirvoda</dc:creator>
  <cp:lastModifiedBy>Sergey Mirvoda</cp:lastModifiedBy>
  <cp:revision>3</cp:revision>
  <dcterms:created xsi:type="dcterms:W3CDTF">2021-09-22T08:11:38Z</dcterms:created>
  <dcterms:modified xsi:type="dcterms:W3CDTF">2022-10-07T13:56:27Z</dcterms:modified>
</cp:coreProperties>
</file>