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3" r:id="rId19"/>
    <p:sldId id="274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9614E-EB2D-4E7A-9A33-9014A4D6493D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BC993-F077-4E68-9152-F6D984F4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research/detecting-and-exploiting-path-relative-stylesheet-import-prssi-vulnerabilities#badcs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etsparker.com/blog/web-security/private-data-stolen-exploiting-css-injection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Detecting and exploiting path-relative stylesheet import (PRSSI) vulnerabilities | </a:t>
            </a:r>
            <a:r>
              <a:rPr lang="en-US" dirty="0" err="1">
                <a:hlinkClick r:id="rId3"/>
              </a:rPr>
              <a:t>PortSwigger</a:t>
            </a:r>
            <a:r>
              <a:rPr lang="en-US" dirty="0">
                <a:hlinkClick r:id="rId3"/>
              </a:rPr>
              <a:t> Research</a:t>
            </a:r>
            <a:endParaRPr lang="en-US" dirty="0"/>
          </a:p>
          <a:p>
            <a:r>
              <a:rPr lang="en-US" dirty="0">
                <a:hlinkClick r:id="rId4"/>
              </a:rPr>
              <a:t>Stealing private data with a CSS injection | </a:t>
            </a:r>
            <a:r>
              <a:rPr lang="en-US" dirty="0" err="1">
                <a:hlinkClick r:id="rId4"/>
              </a:rPr>
              <a:t>Netsparker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83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01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221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4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789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062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89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95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22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7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7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18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882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30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48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8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7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6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2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5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9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5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235DC6-88C6-4687-9DA7-FC4ED71ABD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5DC6-88C6-4687-9DA7-FC4ED71ABDEB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vs-studio.com/ru/blog/posts/csharp/0857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511318/" TargetMode="External"/><Relationship Id="rId5" Type="http://schemas.openxmlformats.org/officeDocument/2006/relationships/hyperlink" Target="https://proglib.io/p/primery-atak-xss-i-sposobov-ih-ustraneniya-2021-03-13" TargetMode="External"/><Relationship Id="rId4" Type="http://schemas.openxmlformats.org/officeDocument/2006/relationships/hyperlink" Target="https://blog.skillfactory.ru/glossary/xs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sources.sei.cmu.edu/library/asset-view.cfm?assetid=496719#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e.com/search?input=wor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.com/search?input=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A4434-ACC5-40C1-B35E-CB2B1FBE7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безопасных веб-приложений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C086C-16FE-482B-A143-5F403A54A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5</a:t>
            </a:r>
            <a:r>
              <a:rPr lang="ru-RU" dirty="0"/>
              <a:t> – </a:t>
            </a:r>
            <a:r>
              <a:rPr lang="en-US" dirty="0"/>
              <a:t>cross </a:t>
            </a:r>
            <a:r>
              <a:rPr lang="en-US" dirty="0" err="1"/>
              <a:t>sitE</a:t>
            </a:r>
            <a:r>
              <a:rPr lang="en-US" dirty="0"/>
              <a:t> scripting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12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Хранимая атака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C7E0-130B-4221-AE83-6C760B31C60E}"/>
              </a:ext>
            </a:extLst>
          </p:cNvPr>
          <p:cNvSpPr txBox="1"/>
          <p:nvPr/>
        </p:nvSpPr>
        <p:spPr>
          <a:xfrm>
            <a:off x="1229636" y="2304626"/>
            <a:ext cx="10435621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Каналы атаки являются каналами данных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Данные могут содержать </a:t>
            </a:r>
            <a:r>
              <a:rPr lang="en-GB" sz="2000" dirty="0">
                <a:solidFill>
                  <a:srgbClr val="000000"/>
                </a:solidFill>
              </a:rPr>
              <a:t>HTML </a:t>
            </a:r>
            <a:r>
              <a:rPr lang="ru-RU" sz="2000" dirty="0">
                <a:solidFill>
                  <a:srgbClr val="000000"/>
                </a:solidFill>
              </a:rPr>
              <a:t>и\или </a:t>
            </a:r>
            <a:r>
              <a:rPr lang="en-GB" sz="2000" dirty="0">
                <a:solidFill>
                  <a:srgbClr val="000000"/>
                </a:solidFill>
              </a:rPr>
              <a:t>JavaScript.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Если входные данные не обрабатываются, то сохраняются как есть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В дальнейшем браузер интерпретирует эти данные как доверенные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51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Ущерб от </a:t>
            </a:r>
            <a:r>
              <a:rPr lang="en-US" dirty="0"/>
              <a:t>XSS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83D01E-41F2-4BBB-948F-56E6D2A3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791" y="2084897"/>
            <a:ext cx="5913545" cy="35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Ущерб от </a:t>
            </a:r>
            <a:r>
              <a:rPr lang="en-US" dirty="0"/>
              <a:t>XSS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0C9FE-FE3A-4D4A-84C2-21B590FB485C}"/>
              </a:ext>
            </a:extLst>
          </p:cNvPr>
          <p:cNvSpPr txBox="1"/>
          <p:nvPr/>
        </p:nvSpPr>
        <p:spPr>
          <a:xfrm>
            <a:off x="1526960" y="1976072"/>
            <a:ext cx="95278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0000"/>
                </a:solidFill>
              </a:rPr>
              <a:t>Defacing</a:t>
            </a:r>
            <a:r>
              <a:rPr lang="en-GB" u="sng" dirty="0">
                <a:solidFill>
                  <a:srgbClr val="000000"/>
                </a:solidFill>
              </a:rPr>
              <a:t>: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 Код имеет полный доступ к объектной модели страницы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u="sng" dirty="0">
                <a:solidFill>
                  <a:srgbClr val="000000"/>
                </a:solidFill>
              </a:rPr>
              <a:t>Перехват запросов</a:t>
            </a:r>
            <a:r>
              <a:rPr lang="en-GB" dirty="0">
                <a:solidFill>
                  <a:srgbClr val="000000"/>
                </a:solidFill>
              </a:rPr>
              <a:t>:</a:t>
            </a:r>
            <a:r>
              <a:rPr lang="ru-RU" dirty="0">
                <a:solidFill>
                  <a:srgbClr val="000000"/>
                </a:solidFill>
              </a:rPr>
              <a:t> Код может создавать и перехватывать пользовательские запросы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u="sng" dirty="0">
                <a:solidFill>
                  <a:srgbClr val="000000"/>
                </a:solidFill>
              </a:rPr>
              <a:t>Кража данных</a:t>
            </a:r>
            <a:r>
              <a:rPr lang="en-GB" u="sng" dirty="0">
                <a:solidFill>
                  <a:srgbClr val="000000"/>
                </a:solidFill>
              </a:rPr>
              <a:t>: </a:t>
            </a:r>
            <a:r>
              <a:rPr lang="ru-RU" dirty="0">
                <a:solidFill>
                  <a:srgbClr val="000000"/>
                </a:solidFill>
              </a:rPr>
              <a:t> можно воровать сессионные ключи, встраивать </a:t>
            </a:r>
            <a:r>
              <a:rPr lang="ru-RU" dirty="0" err="1">
                <a:solidFill>
                  <a:srgbClr val="000000"/>
                </a:solidFill>
              </a:rPr>
              <a:t>майнеры</a:t>
            </a:r>
            <a:r>
              <a:rPr lang="ru-RU" dirty="0">
                <a:solidFill>
                  <a:srgbClr val="000000"/>
                </a:solidFill>
              </a:rPr>
              <a:t> или баннеры и т.д.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0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Поверхность атаки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0C9FE-FE3A-4D4A-84C2-21B590FB485C}"/>
              </a:ext>
            </a:extLst>
          </p:cNvPr>
          <p:cNvSpPr txBox="1"/>
          <p:nvPr/>
        </p:nvSpPr>
        <p:spPr>
          <a:xfrm>
            <a:off x="1526960" y="1976072"/>
            <a:ext cx="9527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Необходимо найти места куда можно вставить свой произвольный код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Поля ввода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Адресная строка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Запросы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1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Противодействие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0C9FE-FE3A-4D4A-84C2-21B590FB485C}"/>
              </a:ext>
            </a:extLst>
          </p:cNvPr>
          <p:cNvSpPr txBox="1"/>
          <p:nvPr/>
        </p:nvSpPr>
        <p:spPr>
          <a:xfrm>
            <a:off x="1526960" y="1976072"/>
            <a:ext cx="95278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Необходимо удалять код из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Сложно в самостоятельной реализации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Необходимо использовать хорошие библиотеки и правильно из подобрать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7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Противодействие. Кодирование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0C9FE-FE3A-4D4A-84C2-21B590FB485C}"/>
              </a:ext>
            </a:extLst>
          </p:cNvPr>
          <p:cNvSpPr txBox="1"/>
          <p:nvPr/>
        </p:nvSpPr>
        <p:spPr>
          <a:xfrm>
            <a:off x="1526960" y="1976072"/>
            <a:ext cx="9527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Замена разметки на альтернативное представление (</a:t>
            </a:r>
            <a:r>
              <a:rPr lang="en-US" dirty="0">
                <a:solidFill>
                  <a:srgbClr val="000000"/>
                </a:solidFill>
              </a:rPr>
              <a:t>HTML Encoding</a:t>
            </a:r>
            <a:r>
              <a:rPr lang="ru-RU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Если в данных будет </a:t>
            </a:r>
            <a:r>
              <a:rPr lang="en-US" dirty="0">
                <a:solidFill>
                  <a:srgbClr val="000000"/>
                </a:solidFill>
              </a:rPr>
              <a:t>JavaScript </a:t>
            </a:r>
            <a:r>
              <a:rPr lang="ru-RU" dirty="0">
                <a:solidFill>
                  <a:srgbClr val="000000"/>
                </a:solidFill>
              </a:rPr>
              <a:t>он не выполнится, а просто отобразится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Преобразовывает</a:t>
            </a:r>
            <a:r>
              <a:rPr lang="en-GB" dirty="0">
                <a:solidFill>
                  <a:srgbClr val="000000"/>
                </a:solidFill>
              </a:rPr>
              <a:t> &lt;script&gt; alert(‘XSS’) &lt;/script&gt; </a:t>
            </a:r>
            <a:r>
              <a:rPr lang="ru-RU" dirty="0">
                <a:solidFill>
                  <a:srgbClr val="000000"/>
                </a:solidFill>
              </a:rPr>
              <a:t>в</a:t>
            </a:r>
            <a:r>
              <a:rPr lang="en-GB" dirty="0">
                <a:solidFill>
                  <a:srgbClr val="000000"/>
                </a:solidFill>
              </a:rPr>
              <a:t> &amp;</a:t>
            </a:r>
            <a:r>
              <a:rPr lang="en-GB" dirty="0" err="1">
                <a:solidFill>
                  <a:srgbClr val="000000"/>
                </a:solidFill>
              </a:rPr>
              <a:t>lt;script&amp;gt;alert</a:t>
            </a:r>
            <a:r>
              <a:rPr lang="en-GB" dirty="0">
                <a:solidFill>
                  <a:srgbClr val="000000"/>
                </a:solidFill>
              </a:rPr>
              <a:t>(‘XSS’)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4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Противодействие. </a:t>
            </a:r>
            <a:r>
              <a:rPr lang="en-US" dirty="0"/>
              <a:t>Content Security policy</a:t>
            </a:r>
            <a:endParaRPr lang="ru-RU" dirty="0"/>
          </a:p>
        </p:txBody>
      </p:sp>
      <p:pic>
        <p:nvPicPr>
          <p:cNvPr id="4" name="Picture 4" descr="Screen Clipping">
            <a:extLst>
              <a:ext uri="{FF2B5EF4-FFF2-40B4-BE49-F238E27FC236}">
                <a16:creationId xmlns:a16="http://schemas.microsoft.com/office/drawing/2014/main" id="{B0C09290-C38A-4ECC-A4EA-CDD22A6D0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96108"/>
            <a:ext cx="6806172" cy="4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50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DEMO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E507B-D35C-4A34-BA7E-FD95CFC8B25A}"/>
              </a:ext>
            </a:extLst>
          </p:cNvPr>
          <p:cNvSpPr txBox="1"/>
          <p:nvPr/>
        </p:nvSpPr>
        <p:spPr>
          <a:xfrm>
            <a:off x="1451579" y="2153705"/>
            <a:ext cx="6103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http://localhost:8080/books?name=Redis&lt;img </a:t>
            </a:r>
            <a:r>
              <a:rPr lang="ru-RU" dirty="0" err="1"/>
              <a:t>src</a:t>
            </a:r>
            <a:r>
              <a:rPr lang="ru-RU" dirty="0"/>
              <a:t>=1 </a:t>
            </a:r>
            <a:r>
              <a:rPr lang="ru-RU" dirty="0" err="1"/>
              <a:t>onerror</a:t>
            </a:r>
            <a:r>
              <a:rPr lang="ru-RU" dirty="0"/>
              <a:t>='</a:t>
            </a:r>
            <a:r>
              <a:rPr lang="ru-RU" dirty="0" err="1"/>
              <a:t>javascript:alert</a:t>
            </a:r>
            <a:r>
              <a:rPr lang="ru-RU" dirty="0"/>
              <a:t>(</a:t>
            </a:r>
            <a:r>
              <a:rPr lang="ru-RU" dirty="0" err="1"/>
              <a:t>document.cookie</a:t>
            </a:r>
            <a:r>
              <a:rPr lang="ru-RU" dirty="0"/>
              <a:t>)'/&gt;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993ED-5D1F-4CE1-8CAF-20BCC7342FBF}"/>
              </a:ext>
            </a:extLst>
          </p:cNvPr>
          <p:cNvSpPr txBox="1"/>
          <p:nvPr/>
        </p:nvSpPr>
        <p:spPr>
          <a:xfrm>
            <a:off x="1427245" y="3099987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https://clck.ru/Z8PTF</a:t>
            </a:r>
          </a:p>
        </p:txBody>
      </p:sp>
    </p:spTree>
    <p:extLst>
      <p:ext uri="{BB962C8B-B14F-4D97-AF65-F5344CB8AC3E}">
        <p14:creationId xmlns:p14="http://schemas.microsoft.com/office/powerpoint/2010/main" val="320936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1EF3D3-9249-4F59-B11E-D8A8F1A6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Roboto" panose="020B0604020202020204" pitchFamily="2" charset="0"/>
              </a:rPr>
              <a:t>Файл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cookie</a:t>
            </a:r>
            <a:r>
              <a:rPr lang="ru-RU" b="0" i="0" dirty="0">
                <a:effectLst/>
                <a:latin typeface="Roboto" panose="020B0604020202020204" pitchFamily="2" charset="0"/>
              </a:rPr>
              <a:t> – это небольшой фрагмент текста, передаваемый в браузер с сайта, который вы посещаете. С его помощью сайт запоминает информацию о ваших посещениях и с каждым разом становится удобнее и полезнее для вас.</a:t>
            </a:r>
            <a:endParaRPr lang="en-US" b="0" i="0" dirty="0">
              <a:effectLst/>
              <a:latin typeface="Roboto" panose="020B0604020202020204" pitchFamily="2" charset="0"/>
            </a:endParaRPr>
          </a:p>
          <a:p>
            <a:pPr lvl="1"/>
            <a:r>
              <a:rPr lang="ru-RU" b="0" i="0" dirty="0">
                <a:solidFill>
                  <a:srgbClr val="3C4043"/>
                </a:solidFill>
                <a:effectLst/>
                <a:latin typeface="Google Sans"/>
              </a:rPr>
              <a:t>Безопасность</a:t>
            </a:r>
          </a:p>
          <a:p>
            <a:pPr lvl="1"/>
            <a:r>
              <a:rPr lang="ru-RU" b="0" i="0" dirty="0">
                <a:solidFill>
                  <a:srgbClr val="3C4043"/>
                </a:solidFill>
                <a:effectLst/>
                <a:latin typeface="Google Sans"/>
              </a:rPr>
              <a:t>Аналитика</a:t>
            </a:r>
          </a:p>
          <a:p>
            <a:pPr lvl="1"/>
            <a:r>
              <a:rPr lang="ru-RU" b="0" i="0" dirty="0">
                <a:solidFill>
                  <a:srgbClr val="3C4043"/>
                </a:solidFill>
                <a:effectLst/>
                <a:latin typeface="Google Sans"/>
              </a:rPr>
              <a:t>Реклама</a:t>
            </a:r>
          </a:p>
          <a:p>
            <a:pPr lvl="1"/>
            <a:r>
              <a:rPr lang="ru-RU" b="0" i="0" dirty="0">
                <a:solidFill>
                  <a:srgbClr val="3C4043"/>
                </a:solidFill>
                <a:effectLst/>
                <a:latin typeface="Google Sans"/>
              </a:rPr>
              <a:t>Персонализация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818033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8364CA-ECEF-42C7-8A49-E020DA213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54" y="2704000"/>
            <a:ext cx="10450383" cy="3172268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AC1E63D8-ADD8-4217-8099-AF25E8CB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23282"/>
          </a:xfrm>
        </p:spPr>
        <p:txBody>
          <a:bodyPr/>
          <a:lstStyle/>
          <a:p>
            <a:r>
              <a:rPr lang="en-US" dirty="0"/>
              <a:t>curl -v https://ya.ru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78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ВСпоминаем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сервер – получает и обрабатывает запросы от клиентов и передаёт их</a:t>
            </a:r>
          </a:p>
          <a:p>
            <a:r>
              <a:rPr lang="ru-RU" dirty="0"/>
              <a:t>Программа\Код – получает запрос от веб сервера и отвечает какими-то данными</a:t>
            </a:r>
            <a:endParaRPr lang="en-US" dirty="0"/>
          </a:p>
          <a:p>
            <a:r>
              <a:rPr lang="ru-RU" b="1" dirty="0">
                <a:solidFill>
                  <a:srgbClr val="FF0000"/>
                </a:solidFill>
              </a:rPr>
              <a:t>Клиент</a:t>
            </a:r>
            <a:r>
              <a:rPr lang="ru-RU" b="1" dirty="0"/>
              <a:t> (браузер) интерпретирует ответ</a:t>
            </a:r>
          </a:p>
        </p:txBody>
      </p:sp>
    </p:spTree>
    <p:extLst>
      <p:ext uri="{BB962C8B-B14F-4D97-AF65-F5344CB8AC3E}">
        <p14:creationId xmlns:p14="http://schemas.microsoft.com/office/powerpoint/2010/main" val="359646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1E63D8-ADD8-4217-8099-AF25E8CB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988514"/>
          </a:xfrm>
        </p:spPr>
        <p:txBody>
          <a:bodyPr/>
          <a:lstStyle/>
          <a:p>
            <a:r>
              <a:rPr lang="ru-RU" dirty="0">
                <a:hlinkClick r:id="rId3"/>
              </a:rPr>
              <a:t>XSS: атака и защита с точки зрения C# программирования (pvs-studio.com)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XSS (Cross-Site Scripting — </a:t>
            </a:r>
            <a:r>
              <a:rPr lang="en-US" dirty="0" err="1">
                <a:hlinkClick r:id="rId4"/>
              </a:rPr>
              <a:t>межсайтовый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скриптинг</a:t>
            </a:r>
            <a:r>
              <a:rPr lang="en-US" dirty="0">
                <a:hlinkClick r:id="rId4"/>
              </a:rPr>
              <a:t>) </a:t>
            </a:r>
            <a:endParaRPr lang="en-US" dirty="0"/>
          </a:p>
          <a:p>
            <a:r>
              <a:rPr lang="ru-RU" dirty="0">
                <a:hlinkClick r:id="rId5"/>
              </a:rPr>
              <a:t>Примеры атак XSS и способов их ослабления (proglib.io)</a:t>
            </a:r>
            <a:endParaRPr lang="en-US" dirty="0">
              <a:hlinkClick r:id="rId6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38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415D2-670F-4D0C-B6EE-9F06CFE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156471-91B7-409C-8A85-097B0CC3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Malicious Content Mitigation for Web Developers, </a:t>
            </a:r>
            <a:r>
              <a:rPr lang="en-US">
                <a:hlinkClick r:id="rId2"/>
              </a:rPr>
              <a:t>https://resources.sei.cmu.edu/library/asset-view.cfm?assetid=496719#9</a:t>
            </a:r>
            <a:endParaRPr lang="en-US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F962E9-A405-E6FD-DD3F-3ADBA10A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086683"/>
            <a:ext cx="89154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3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интерпретирует и Что интерпретировать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1EF3D3-9249-4F59-B11E-D8A8F1A6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CSS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5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01B0-8245-492A-B4E8-64C604488960}"/>
              </a:ext>
            </a:extLst>
          </p:cNvPr>
          <p:cNvSpPr txBox="1"/>
          <p:nvPr/>
        </p:nvSpPr>
        <p:spPr>
          <a:xfrm>
            <a:off x="3051699" y="2281496"/>
            <a:ext cx="61033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dirty="0">
                <a:solidFill>
                  <a:srgbClr val="000000"/>
                </a:solidFill>
              </a:rPr>
              <a:t>Атака </a:t>
            </a:r>
            <a:r>
              <a:rPr lang="en-GB" dirty="0">
                <a:solidFill>
                  <a:srgbClr val="000000"/>
                </a:solidFill>
              </a:rPr>
              <a:t>Cross-Site Scripting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Reflected XSS</a:t>
            </a:r>
            <a:r>
              <a:rPr lang="ru-RU" dirty="0">
                <a:solidFill>
                  <a:srgbClr val="000000"/>
                </a:solidFill>
              </a:rPr>
              <a:t> (Отражённый </a:t>
            </a:r>
            <a:r>
              <a:rPr lang="en-US" dirty="0">
                <a:solidFill>
                  <a:srgbClr val="000000"/>
                </a:solidFill>
              </a:rPr>
              <a:t>XSS</a:t>
            </a:r>
            <a:r>
              <a:rPr lang="ru-RU" dirty="0">
                <a:solidFill>
                  <a:srgbClr val="000000"/>
                </a:solidFill>
              </a:rPr>
              <a:t>)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Persistent XSS (</a:t>
            </a:r>
            <a:r>
              <a:rPr lang="ru-RU" dirty="0">
                <a:solidFill>
                  <a:srgbClr val="000000"/>
                </a:solidFill>
              </a:rPr>
              <a:t>Хранимая </a:t>
            </a:r>
            <a:r>
              <a:rPr lang="en-US" dirty="0">
                <a:solidFill>
                  <a:srgbClr val="000000"/>
                </a:solidFill>
              </a:rPr>
              <a:t>XSS</a:t>
            </a:r>
            <a:r>
              <a:rPr lang="en-GB" dirty="0">
                <a:solidFill>
                  <a:srgbClr val="000000"/>
                </a:solidFill>
              </a:rPr>
              <a:t>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dirty="0">
                <a:solidFill>
                  <a:srgbClr val="000000"/>
                </a:solidFill>
              </a:rPr>
              <a:t>Ущерб от </a:t>
            </a:r>
            <a:r>
              <a:rPr lang="en-GB" dirty="0">
                <a:solidFill>
                  <a:srgbClr val="000000"/>
                </a:solidFill>
              </a:rPr>
              <a:t>XSS</a:t>
            </a:r>
            <a:r>
              <a:rPr lang="ru-RU" dirty="0">
                <a:solidFill>
                  <a:srgbClr val="000000"/>
                </a:solidFill>
              </a:rPr>
              <a:t> атак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118497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Схема атаки</a:t>
            </a:r>
          </a:p>
        </p:txBody>
      </p:sp>
      <p:pic>
        <p:nvPicPr>
          <p:cNvPr id="4" name="Picture 2" descr="Screen Clipping">
            <a:extLst>
              <a:ext uri="{FF2B5EF4-FFF2-40B4-BE49-F238E27FC236}">
                <a16:creationId xmlns:a16="http://schemas.microsoft.com/office/drawing/2014/main" id="{80B6C7E7-BA92-41E8-946E-8D77B23D0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74" y="2060888"/>
            <a:ext cx="4819710" cy="2736224"/>
          </a:xfrm>
          <a:prstGeom prst="rect">
            <a:avLst/>
          </a:prstGeom>
        </p:spPr>
      </p:pic>
      <p:sp>
        <p:nvSpPr>
          <p:cNvPr id="5" name="Shape 67">
            <a:extLst>
              <a:ext uri="{FF2B5EF4-FFF2-40B4-BE49-F238E27FC236}">
                <a16:creationId xmlns:a16="http://schemas.microsoft.com/office/drawing/2014/main" id="{8BE9975B-09B8-4E88-BD45-0999314C3535}"/>
              </a:ext>
            </a:extLst>
          </p:cNvPr>
          <p:cNvSpPr txBox="1"/>
          <p:nvPr/>
        </p:nvSpPr>
        <p:spPr>
          <a:xfrm>
            <a:off x="6700972" y="1961121"/>
            <a:ext cx="3640500" cy="38074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ru-RU" sz="1800" dirty="0"/>
              <a:t>Атакующий внедряет зловредный код в браузер пользователя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ru-RU" sz="1800" dirty="0"/>
              <a:t>Когда вредный код оказывается внутри браузера он считается доверенным и может получить доступ ко всей информации</a:t>
            </a:r>
          </a:p>
        </p:txBody>
      </p:sp>
      <p:sp>
        <p:nvSpPr>
          <p:cNvPr id="6" name="Shape 68">
            <a:extLst>
              <a:ext uri="{FF2B5EF4-FFF2-40B4-BE49-F238E27FC236}">
                <a16:creationId xmlns:a16="http://schemas.microsoft.com/office/drawing/2014/main" id="{ECA22F69-66C4-467B-8659-25D9608AB5EF}"/>
              </a:ext>
            </a:extLst>
          </p:cNvPr>
          <p:cNvSpPr txBox="1"/>
          <p:nvPr/>
        </p:nvSpPr>
        <p:spPr>
          <a:xfrm>
            <a:off x="1567774" y="5004246"/>
            <a:ext cx="5066100" cy="10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ru-RU" sz="1800" dirty="0"/>
              <a:t>Если кратко</a:t>
            </a:r>
            <a:r>
              <a:rPr lang="en-US" sz="1800" dirty="0"/>
              <a:t>: </a:t>
            </a:r>
            <a:r>
              <a:rPr lang="ru-RU" sz="1800" dirty="0"/>
              <a:t>код может делать всё что угодно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5275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Типы атак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C7E0-130B-4221-AE83-6C760B31C60E}"/>
              </a:ext>
            </a:extLst>
          </p:cNvPr>
          <p:cNvSpPr txBox="1"/>
          <p:nvPr/>
        </p:nvSpPr>
        <p:spPr>
          <a:xfrm>
            <a:off x="1451579" y="2535445"/>
            <a:ext cx="61033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3200" dirty="0">
                <a:solidFill>
                  <a:srgbClr val="000000"/>
                </a:solidFill>
              </a:rPr>
              <a:t>Отражённый </a:t>
            </a:r>
            <a:r>
              <a:rPr lang="en-US" sz="3200" dirty="0">
                <a:solidFill>
                  <a:srgbClr val="000000"/>
                </a:solidFill>
              </a:rPr>
              <a:t>XSS</a:t>
            </a:r>
            <a:endParaRPr lang="en-GB" sz="3200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3200" dirty="0">
                <a:solidFill>
                  <a:srgbClr val="000000"/>
                </a:solidFill>
              </a:rPr>
              <a:t>Persistent XSS (</a:t>
            </a:r>
            <a:r>
              <a:rPr lang="ru-RU" sz="3200" dirty="0">
                <a:solidFill>
                  <a:srgbClr val="000000"/>
                </a:solidFill>
              </a:rPr>
              <a:t>Хранимая </a:t>
            </a:r>
            <a:r>
              <a:rPr lang="en-US" sz="3200" dirty="0">
                <a:solidFill>
                  <a:srgbClr val="000000"/>
                </a:solidFill>
              </a:rPr>
              <a:t>XSS</a:t>
            </a:r>
            <a:r>
              <a:rPr lang="en-GB" sz="32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402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Отражённая атака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C7E0-130B-4221-AE83-6C760B31C60E}"/>
              </a:ext>
            </a:extLst>
          </p:cNvPr>
          <p:cNvSpPr txBox="1"/>
          <p:nvPr/>
        </p:nvSpPr>
        <p:spPr>
          <a:xfrm>
            <a:off x="1229636" y="2304626"/>
            <a:ext cx="104356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Предположим, что уязвимый сайт находится на 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u="sng" dirty="0">
                <a:solidFill>
                  <a:srgbClr val="000000"/>
                </a:solidFill>
                <a:hlinkClick r:id="rId3"/>
              </a:rPr>
              <a:t>http://www.example.com/search?input=word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ru-RU" sz="2000" dirty="0">
                <a:solidFill>
                  <a:srgbClr val="000000"/>
                </a:solidFill>
              </a:rPr>
              <a:t> вместо </a:t>
            </a:r>
            <a:r>
              <a:rPr lang="en-US" sz="2000" dirty="0">
                <a:solidFill>
                  <a:srgbClr val="000000"/>
                </a:solidFill>
              </a:rPr>
              <a:t>word </a:t>
            </a:r>
            <a:r>
              <a:rPr lang="ru-RU" sz="2000" dirty="0">
                <a:solidFill>
                  <a:srgbClr val="000000"/>
                </a:solidFill>
              </a:rPr>
              <a:t>атакующий напишет </a:t>
            </a:r>
            <a:r>
              <a:rPr lang="en-GB" sz="2000" u="sng" dirty="0">
                <a:solidFill>
                  <a:srgbClr val="000000"/>
                </a:solidFill>
                <a:hlinkClick r:id="rId4"/>
              </a:rPr>
              <a:t>http://www.example.com/</a:t>
            </a:r>
            <a:r>
              <a:rPr lang="en-GB" sz="2000" u="sng" dirty="0" err="1">
                <a:solidFill>
                  <a:srgbClr val="000000"/>
                </a:solidFill>
                <a:hlinkClick r:id="rId4"/>
              </a:rPr>
              <a:t>search?input</a:t>
            </a:r>
            <a:r>
              <a:rPr lang="en-GB" sz="2000" u="sng" dirty="0">
                <a:solidFill>
                  <a:srgbClr val="000000"/>
                </a:solidFill>
                <a:hlinkClick r:id="rId4"/>
              </a:rPr>
              <a:t>=</a:t>
            </a:r>
            <a:r>
              <a:rPr lang="en-GB" sz="2000" dirty="0">
                <a:solidFill>
                  <a:srgbClr val="FF0000"/>
                </a:solidFill>
              </a:rPr>
              <a:t>&lt;script&gt;alert(“attack”);&lt;/script&gt;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Текст вставится на страницу и когда пользователь перейдёт по ссылке, то этот код выполнится</a:t>
            </a:r>
            <a:endParaRPr lang="en-GB" sz="2000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7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Хранимая атака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C7E0-130B-4221-AE83-6C760B31C60E}"/>
              </a:ext>
            </a:extLst>
          </p:cNvPr>
          <p:cNvSpPr txBox="1"/>
          <p:nvPr/>
        </p:nvSpPr>
        <p:spPr>
          <a:xfrm>
            <a:off x="1229636" y="2304626"/>
            <a:ext cx="104356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Атакующий вводит специальные данные в поля ввода, которые сохраняются в хранилище.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Пользователь заходит на сайт, данные из хранилища отображаются пользователю и зловредный код выполняется.</a:t>
            </a: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709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4813</TotalTime>
  <Words>757</Words>
  <Application>Microsoft Office PowerPoint</Application>
  <PresentationFormat>Широкоэкранный</PresentationFormat>
  <Paragraphs>96</Paragraphs>
  <Slides>20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Google Sans</vt:lpstr>
      <vt:lpstr>Roboto</vt:lpstr>
      <vt:lpstr>Галерея</vt:lpstr>
      <vt:lpstr>Разработка безопасных веб-приложений</vt:lpstr>
      <vt:lpstr>ВСпоминаем</vt:lpstr>
      <vt:lpstr>Ссылки</vt:lpstr>
      <vt:lpstr>Кто интерпретирует и Что интерпретировать</vt:lpstr>
      <vt:lpstr>План</vt:lpstr>
      <vt:lpstr>Схема атаки</vt:lpstr>
      <vt:lpstr>Типы атак</vt:lpstr>
      <vt:lpstr>Отражённая атака</vt:lpstr>
      <vt:lpstr>Хранимая атака</vt:lpstr>
      <vt:lpstr>Хранимая атака</vt:lpstr>
      <vt:lpstr>Ущерб от XSS</vt:lpstr>
      <vt:lpstr>Ущерб от XSS</vt:lpstr>
      <vt:lpstr>Поверхность атаки</vt:lpstr>
      <vt:lpstr>Противодействие</vt:lpstr>
      <vt:lpstr>Противодействие. Кодирование</vt:lpstr>
      <vt:lpstr>Противодействие. Content Security policy</vt:lpstr>
      <vt:lpstr>DEMO</vt:lpstr>
      <vt:lpstr>COOKIES</vt:lpstr>
      <vt:lpstr>COOKIES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безопасных веб-приложений</dc:title>
  <dc:creator>Sergey Mirvoda</dc:creator>
  <cp:lastModifiedBy>Sergey Mirvoda</cp:lastModifiedBy>
  <cp:revision>32</cp:revision>
  <dcterms:created xsi:type="dcterms:W3CDTF">2021-09-22T08:11:38Z</dcterms:created>
  <dcterms:modified xsi:type="dcterms:W3CDTF">2022-12-12T12:35:59Z</dcterms:modified>
</cp:coreProperties>
</file>