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20"/>
  </p:notesMasterIdLst>
  <p:sldIdLst>
    <p:sldId id="256" r:id="rId2"/>
    <p:sldId id="272" r:id="rId3"/>
    <p:sldId id="257" r:id="rId4"/>
    <p:sldId id="273" r:id="rId5"/>
    <p:sldId id="274" r:id="rId6"/>
    <p:sldId id="282" r:id="rId7"/>
    <p:sldId id="275" r:id="rId8"/>
    <p:sldId id="283" r:id="rId9"/>
    <p:sldId id="287" r:id="rId10"/>
    <p:sldId id="285" r:id="rId11"/>
    <p:sldId id="276" r:id="rId12"/>
    <p:sldId id="284" r:id="rId13"/>
    <p:sldId id="289" r:id="rId14"/>
    <p:sldId id="286" r:id="rId15"/>
    <p:sldId id="290" r:id="rId16"/>
    <p:sldId id="288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9614E-EB2D-4E7A-9A33-9014A4D6493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BC993-F077-4E68-9152-F6D984F4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7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5DC6-88C6-4687-9DA7-FC4ED71ABDEB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4434-ACC5-40C1-B35E-CB2B1FBE7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безопасных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C086C-16FE-482B-A143-5F403A54A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4 – протоколы и форматы </a:t>
            </a:r>
          </a:p>
        </p:txBody>
      </p:sp>
    </p:spTree>
    <p:extLst>
      <p:ext uri="{BB962C8B-B14F-4D97-AF65-F5344CB8AC3E}">
        <p14:creationId xmlns:p14="http://schemas.microsoft.com/office/powerpoint/2010/main" val="423512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E7D4F08-8C53-6FC3-D59D-5C6660F8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19878"/>
            <a:ext cx="9603275" cy="5046467"/>
          </a:xfrm>
        </p:spPr>
        <p:txBody>
          <a:bodyPr>
            <a:normAutofit fontScale="92500" lnSpcReduction="20000"/>
          </a:bodyPr>
          <a:lstStyle/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&lt;?xml version="1.0" encoding="UTF-8"?&gt;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&lt;Person&gt;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&lt;</a:t>
            </a:r>
            <a:r>
              <a:rPr lang="en-US" altLang="ru-RU" sz="2000" dirty="0" err="1">
                <a:latin typeface="Courier New" panose="02070309020205020404" pitchFamily="49" charset="0"/>
              </a:rPr>
              <a:t>firstName</a:t>
            </a:r>
            <a:r>
              <a:rPr lang="en-US" altLang="ru-RU" sz="2000" dirty="0">
                <a:latin typeface="Courier New" panose="02070309020205020404" pitchFamily="49" charset="0"/>
              </a:rPr>
              <a:t>&gt;&lt;/</a:t>
            </a:r>
            <a:r>
              <a:rPr lang="en-US" altLang="ru-RU" sz="2000" dirty="0" err="1">
                <a:latin typeface="Courier New" panose="02070309020205020404" pitchFamily="49" charset="0"/>
              </a:rPr>
              <a:t>firstName</a:t>
            </a:r>
            <a:r>
              <a:rPr lang="en-US" altLang="ru-RU" sz="2000" dirty="0">
                <a:latin typeface="Courier New" panose="02070309020205020404" pitchFamily="49" charset="0"/>
              </a:rPr>
              <a:t>&gt;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&lt;</a:t>
            </a:r>
            <a:r>
              <a:rPr lang="en-US" altLang="ru-RU" sz="2000" dirty="0" err="1">
                <a:latin typeface="Courier New" panose="02070309020205020404" pitchFamily="49" charset="0"/>
              </a:rPr>
              <a:t>lastName</a:t>
            </a:r>
            <a:r>
              <a:rPr lang="en-US" altLang="ru-RU" sz="2000" dirty="0">
                <a:latin typeface="Courier New" panose="02070309020205020404" pitchFamily="49" charset="0"/>
              </a:rPr>
              <a:t>&gt;Smith&lt;/</a:t>
            </a:r>
            <a:r>
              <a:rPr lang="en-US" altLang="ru-RU" sz="2000" dirty="0" err="1">
                <a:latin typeface="Courier New" panose="02070309020205020404" pitchFamily="49" charset="0"/>
              </a:rPr>
              <a:t>lastName</a:t>
            </a:r>
            <a:r>
              <a:rPr lang="en-US" altLang="ru-RU" sz="2000" dirty="0">
                <a:latin typeface="Courier New" panose="02070309020205020404" pitchFamily="49" charset="0"/>
              </a:rPr>
              <a:t>&gt;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&lt;age&gt;25&lt;/age&gt; 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&lt;address&gt;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&lt;</a:t>
            </a:r>
            <a:r>
              <a:rPr lang="en-US" altLang="ru-RU" sz="2000" dirty="0" err="1">
                <a:latin typeface="Courier New" panose="02070309020205020404" pitchFamily="49" charset="0"/>
              </a:rPr>
              <a:t>streetAddress</a:t>
            </a:r>
            <a:r>
              <a:rPr lang="en-US" altLang="ru-RU" sz="2000" dirty="0">
                <a:latin typeface="Courier New" panose="02070309020205020404" pitchFamily="49" charset="0"/>
              </a:rPr>
              <a:t>&gt;21 2nd Street&lt;/</a:t>
            </a:r>
            <a:r>
              <a:rPr lang="en-US" altLang="ru-RU" sz="2000" dirty="0" err="1">
                <a:latin typeface="Courier New" panose="02070309020205020404" pitchFamily="49" charset="0"/>
              </a:rPr>
              <a:t>streetAddress</a:t>
            </a:r>
            <a:r>
              <a:rPr lang="en-US" altLang="ru-RU" sz="2000" dirty="0">
                <a:latin typeface="Courier New" panose="02070309020205020404" pitchFamily="49" charset="0"/>
              </a:rPr>
              <a:t>&gt;    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&lt;city&gt;New York&lt;/city&gt;    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&lt;state&gt;NY&lt;/state&gt;    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&lt;</a:t>
            </a:r>
            <a:r>
              <a:rPr lang="en-US" altLang="ru-RU" sz="2000" dirty="0" err="1">
                <a:latin typeface="Courier New" panose="02070309020205020404" pitchFamily="49" charset="0"/>
              </a:rPr>
              <a:t>postalCode</a:t>
            </a:r>
            <a:r>
              <a:rPr lang="en-US" altLang="ru-RU" sz="2000" dirty="0">
                <a:latin typeface="Courier New" panose="02070309020205020404" pitchFamily="49" charset="0"/>
              </a:rPr>
              <a:t>&gt;10021&lt;/</a:t>
            </a:r>
            <a:r>
              <a:rPr lang="en-US" altLang="ru-RU" sz="2000" dirty="0" err="1">
                <a:latin typeface="Courier New" panose="02070309020205020404" pitchFamily="49" charset="0"/>
              </a:rPr>
              <a:t>postalCode</a:t>
            </a:r>
            <a:r>
              <a:rPr lang="en-US" altLang="ru-RU" sz="2000" dirty="0">
                <a:latin typeface="Courier New" panose="02070309020205020404" pitchFamily="49" charset="0"/>
              </a:rPr>
              <a:t>&gt;  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&lt;/address&gt;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&lt;</a:t>
            </a:r>
            <a:r>
              <a:rPr lang="en-US" altLang="ru-RU" sz="2000" dirty="0" err="1">
                <a:latin typeface="Courier New" panose="02070309020205020404" pitchFamily="49" charset="0"/>
              </a:rPr>
              <a:t>phoneNumber</a:t>
            </a:r>
            <a:r>
              <a:rPr lang="en-US" altLang="ru-RU" sz="2000" dirty="0">
                <a:latin typeface="Courier New" panose="02070309020205020404" pitchFamily="49" charset="0"/>
              </a:rPr>
              <a:t> type="home"&gt;212 555-1234&lt;/</a:t>
            </a:r>
            <a:r>
              <a:rPr lang="en-US" altLang="ru-RU" sz="2000" dirty="0" err="1">
                <a:latin typeface="Courier New" panose="02070309020205020404" pitchFamily="49" charset="0"/>
              </a:rPr>
              <a:t>phoneNumber</a:t>
            </a:r>
            <a:r>
              <a:rPr lang="en-US" altLang="ru-RU" sz="2000" dirty="0">
                <a:latin typeface="Courier New" panose="02070309020205020404" pitchFamily="49" charset="0"/>
              </a:rPr>
              <a:t>&gt;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&lt;</a:t>
            </a:r>
            <a:r>
              <a:rPr lang="en-US" altLang="ru-RU" sz="2000" dirty="0" err="1">
                <a:latin typeface="Courier New" panose="02070309020205020404" pitchFamily="49" charset="0"/>
              </a:rPr>
              <a:t>phoneNumber</a:t>
            </a:r>
            <a:r>
              <a:rPr lang="en-US" altLang="ru-RU" sz="2000" dirty="0">
                <a:latin typeface="Courier New" panose="02070309020205020404" pitchFamily="49" charset="0"/>
              </a:rPr>
              <a:t> type="fax"&gt;646 555-4567&lt;/</a:t>
            </a:r>
            <a:r>
              <a:rPr lang="en-US" altLang="ru-RU" sz="2000" dirty="0" err="1">
                <a:latin typeface="Courier New" panose="02070309020205020404" pitchFamily="49" charset="0"/>
              </a:rPr>
              <a:t>phoneNumber</a:t>
            </a:r>
            <a:r>
              <a:rPr lang="en-US" altLang="ru-RU" sz="2000" dirty="0">
                <a:latin typeface="Courier New" panose="02070309020205020404" pitchFamily="49" charset="0"/>
              </a:rPr>
              <a:t>&gt;  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&lt;</a:t>
            </a:r>
            <a:r>
              <a:rPr lang="en-US" altLang="ru-RU" sz="2000" dirty="0" err="1">
                <a:latin typeface="Courier New" panose="02070309020205020404" pitchFamily="49" charset="0"/>
              </a:rPr>
              <a:t>newSubscription</a:t>
            </a:r>
            <a:r>
              <a:rPr lang="en-US" altLang="ru-RU" sz="2000" dirty="0">
                <a:latin typeface="Courier New" panose="02070309020205020404" pitchFamily="49" charset="0"/>
              </a:rPr>
              <a:t>&gt;false&lt;/</a:t>
            </a:r>
            <a:r>
              <a:rPr lang="en-US" altLang="ru-RU" sz="2000" dirty="0" err="1">
                <a:latin typeface="Courier New" panose="02070309020205020404" pitchFamily="49" charset="0"/>
              </a:rPr>
              <a:t>newSubscription</a:t>
            </a:r>
            <a:r>
              <a:rPr lang="en-US" altLang="ru-RU" sz="2000" dirty="0">
                <a:latin typeface="Courier New" panose="02070309020205020404" pitchFamily="49" charset="0"/>
              </a:rPr>
              <a:t>&gt;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&lt;</a:t>
            </a:r>
            <a:r>
              <a:rPr lang="en-US" altLang="ru-RU" sz="2000" dirty="0" err="1">
                <a:latin typeface="Courier New" panose="02070309020205020404" pitchFamily="49" charset="0"/>
              </a:rPr>
              <a:t>companyName</a:t>
            </a:r>
            <a:r>
              <a:rPr lang="en-US" altLang="ru-RU" sz="2000" dirty="0">
                <a:latin typeface="Courier New" panose="02070309020205020404" pitchFamily="49" charset="0"/>
              </a:rPr>
              <a:t> /&gt;</a:t>
            </a:r>
          </a:p>
          <a:p>
            <a:pPr defTabSz="76200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&lt;/Person&gt;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90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– </a:t>
            </a:r>
            <a:r>
              <a:rPr lang="en-US" altLang="ru-RU" sz="3200" cap="none" dirty="0" err="1"/>
              <a:t>eXtensible</a:t>
            </a:r>
            <a:r>
              <a:rPr lang="en-US" altLang="ru-RU" sz="3200" cap="none" dirty="0"/>
              <a:t> Markup Language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ru-RU" dirty="0" err="1"/>
              <a:t>eXtensible</a:t>
            </a:r>
            <a:r>
              <a:rPr lang="en-US" altLang="ru-RU" dirty="0"/>
              <a:t> Markup Language (XML)</a:t>
            </a:r>
          </a:p>
          <a:p>
            <a:pPr lvl="1"/>
            <a:r>
              <a:rPr lang="ru-RU" altLang="ru-RU" dirty="0"/>
              <a:t>Набор правил для преобразования документов в электронную форму</a:t>
            </a:r>
            <a:endParaRPr lang="en-US" altLang="ru-RU" dirty="0"/>
          </a:p>
          <a:p>
            <a:pPr lvl="1"/>
            <a:r>
              <a:rPr lang="ru-RU" altLang="ru-RU" dirty="0"/>
              <a:t>Является стандартом </a:t>
            </a:r>
            <a:r>
              <a:rPr lang="en-US" altLang="ru-RU" dirty="0"/>
              <a:t>(W3C Recommendation).</a:t>
            </a:r>
          </a:p>
          <a:p>
            <a:r>
              <a:rPr lang="ru-RU" altLang="ru-RU" dirty="0"/>
              <a:t>Повсеместно встречается в </a:t>
            </a:r>
            <a:r>
              <a:rPr lang="en-US" altLang="ru-RU" dirty="0"/>
              <a:t>Web</a:t>
            </a:r>
          </a:p>
          <a:p>
            <a:pPr lvl="1"/>
            <a:r>
              <a:rPr lang="ru-RU" altLang="ru-RU" dirty="0"/>
              <a:t>Хранение и передача данных </a:t>
            </a:r>
            <a:r>
              <a:rPr lang="en-US" altLang="ru-RU" dirty="0"/>
              <a:t>(RDF/XML</a:t>
            </a:r>
            <a:r>
              <a:rPr lang="ru-RU" altLang="ru-RU" dirty="0"/>
              <a:t>, службы</a:t>
            </a:r>
            <a:r>
              <a:rPr lang="en-US" altLang="ru-RU" dirty="0"/>
              <a:t> SOAP).</a:t>
            </a:r>
          </a:p>
          <a:p>
            <a:pPr lvl="1"/>
            <a:r>
              <a:rPr lang="ru-RU" altLang="ru-RU" dirty="0"/>
              <a:t>Визуализация данных – </a:t>
            </a:r>
            <a:r>
              <a:rPr lang="en-US" altLang="ru-RU" dirty="0"/>
              <a:t>OOXML, XHTML.</a:t>
            </a:r>
          </a:p>
          <a:p>
            <a:pPr lvl="1"/>
            <a:r>
              <a:rPr lang="ru-RU" altLang="ru-RU" dirty="0"/>
              <a:t>Конфигурация приложений</a:t>
            </a:r>
            <a:r>
              <a:rPr lang="en-US" altLang="ru-RU" dirty="0"/>
              <a:t>.</a:t>
            </a:r>
          </a:p>
          <a:p>
            <a:r>
              <a:rPr lang="ru-RU" altLang="ru-RU" b="1" dirty="0"/>
              <a:t>Обязателен к изучению</a:t>
            </a:r>
            <a:r>
              <a:rPr lang="ru-RU" altLang="ru-RU" dirty="0"/>
              <a:t> т.к. является существенной частью современных веб-служб</a:t>
            </a:r>
            <a:r>
              <a:rPr lang="en-US" alt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15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– </a:t>
            </a:r>
            <a:r>
              <a:rPr lang="ru-RU" altLang="ru-RU" sz="3200" cap="none" dirty="0"/>
              <a:t>характеристики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r>
              <a:rPr lang="ru-RU" altLang="ru-RU" dirty="0"/>
              <a:t>В отличие от множества форматов содержит в себе возможности проверки соответствия данных формату (схеме) </a:t>
            </a:r>
            <a:r>
              <a:rPr lang="en-US" altLang="ru-RU" dirty="0"/>
              <a:t>– XML Schema, DTD</a:t>
            </a:r>
          </a:p>
          <a:p>
            <a:pPr lvl="1"/>
            <a:r>
              <a:rPr lang="ru-RU" altLang="ru-RU" dirty="0"/>
              <a:t>Словарь </a:t>
            </a:r>
            <a:r>
              <a:rPr lang="en-US" altLang="ru-RU" dirty="0"/>
              <a:t>(</a:t>
            </a:r>
            <a:r>
              <a:rPr lang="ru-RU" altLang="ru-RU" dirty="0"/>
              <a:t>элементы и имена атрибутов</a:t>
            </a:r>
            <a:r>
              <a:rPr lang="en-US" altLang="ru-RU" dirty="0"/>
              <a:t>),</a:t>
            </a:r>
          </a:p>
          <a:p>
            <a:pPr lvl="1"/>
            <a:r>
              <a:rPr lang="ru-RU" altLang="ru-RU" dirty="0"/>
              <a:t>контентная Модель </a:t>
            </a:r>
            <a:r>
              <a:rPr lang="en-US" altLang="ru-RU" dirty="0"/>
              <a:t>(</a:t>
            </a:r>
            <a:r>
              <a:rPr lang="ru-RU" altLang="ru-RU" dirty="0"/>
              <a:t>структура и связи</a:t>
            </a:r>
            <a:r>
              <a:rPr lang="en-US" altLang="ru-RU" dirty="0"/>
              <a:t>)</a:t>
            </a:r>
            <a:r>
              <a:rPr lang="ru-RU" altLang="ru-RU" dirty="0"/>
              <a:t>,</a:t>
            </a:r>
            <a:endParaRPr lang="en-US" altLang="ru-RU" dirty="0"/>
          </a:p>
          <a:p>
            <a:pPr lvl="1"/>
            <a:r>
              <a:rPr lang="ru-RU" altLang="ru-RU" dirty="0"/>
              <a:t>Типы данных</a:t>
            </a:r>
            <a:r>
              <a:rPr lang="en-US" altLang="ru-RU" dirty="0"/>
              <a:t>.</a:t>
            </a:r>
          </a:p>
          <a:p>
            <a:r>
              <a:rPr lang="ru-RU" altLang="ru-RU" dirty="0"/>
              <a:t>Создавался с применением стандартов веба</a:t>
            </a:r>
            <a:endParaRPr lang="en-US" altLang="ru-RU" dirty="0"/>
          </a:p>
          <a:p>
            <a:pPr lvl="1"/>
            <a:r>
              <a:rPr lang="en-US" altLang="ru-RU" dirty="0"/>
              <a:t>URI</a:t>
            </a:r>
          </a:p>
          <a:p>
            <a:pPr lvl="1"/>
            <a:r>
              <a:rPr lang="en-US" altLang="ru-RU" dirty="0"/>
              <a:t>Unicode</a:t>
            </a:r>
          </a:p>
          <a:p>
            <a:r>
              <a:rPr lang="ru-RU" altLang="ru-RU" dirty="0"/>
              <a:t>Валидный </a:t>
            </a:r>
            <a:r>
              <a:rPr lang="en-US" altLang="ru-RU" dirty="0"/>
              <a:t>XML </a:t>
            </a:r>
          </a:p>
          <a:p>
            <a:pPr lvl="1"/>
            <a:r>
              <a:rPr lang="ru-RU" altLang="ru-RU" dirty="0"/>
              <a:t>Корректные </a:t>
            </a:r>
            <a:r>
              <a:rPr lang="en-US" altLang="ru-RU" dirty="0"/>
              <a:t>Unicode </a:t>
            </a:r>
            <a:r>
              <a:rPr lang="ru-RU" altLang="ru-RU" dirty="0"/>
              <a:t>символы</a:t>
            </a:r>
            <a:r>
              <a:rPr lang="en-US" altLang="ru-RU" dirty="0"/>
              <a:t>,</a:t>
            </a:r>
          </a:p>
          <a:p>
            <a:pPr lvl="1"/>
            <a:r>
              <a:rPr lang="ru-RU" altLang="ru-RU" dirty="0"/>
              <a:t>Специальный синтаксис для </a:t>
            </a:r>
            <a:r>
              <a:rPr lang="en-US" altLang="ru-RU" dirty="0"/>
              <a:t>&lt; &amp; </a:t>
            </a:r>
            <a:r>
              <a:rPr lang="ru-RU" altLang="ru-RU" dirty="0"/>
              <a:t>и </a:t>
            </a:r>
            <a:r>
              <a:rPr lang="ru-RU" altLang="ru-RU" dirty="0" err="1"/>
              <a:t>т.д</a:t>
            </a:r>
            <a:r>
              <a:rPr lang="en-US" altLang="ru-RU" dirty="0"/>
              <a:t>,</a:t>
            </a:r>
          </a:p>
          <a:p>
            <a:pPr lvl="1"/>
            <a:r>
              <a:rPr lang="ru-RU" altLang="ru-RU" dirty="0"/>
              <a:t>Корректно вложенные элементы</a:t>
            </a:r>
            <a:r>
              <a:rPr lang="en-US" altLang="ru-RU" dirty="0"/>
              <a:t>,</a:t>
            </a:r>
          </a:p>
          <a:p>
            <a:pPr lvl="1"/>
            <a:r>
              <a:rPr lang="ru-RU" altLang="ru-RU" dirty="0" err="1"/>
              <a:t>Регистрозависмый</a:t>
            </a:r>
            <a:r>
              <a:rPr lang="en-US" altLang="ru-RU" dirty="0"/>
              <a:t>,</a:t>
            </a:r>
          </a:p>
          <a:p>
            <a:pPr lvl="1"/>
            <a:r>
              <a:rPr lang="ru-RU" altLang="ru-RU" dirty="0"/>
              <a:t>Всегда </a:t>
            </a:r>
            <a:r>
              <a:rPr lang="ru-RU" altLang="ru-RU" b="1" dirty="0"/>
              <a:t>только один корневой элемент</a:t>
            </a:r>
            <a:r>
              <a:rPr lang="en-US" alt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26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 sz="6600" cap="none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ru-RU" sz="1800" cap="none" dirty="0"/>
              <a:t>JavaScript Object Notation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87BDEC-8483-8367-750A-46E4C1DE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315" y="76762"/>
            <a:ext cx="541095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6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 cap="none" dirty="0"/>
              <a:t>JavaScript Object Notation (JSON)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7500" lnSpcReduction="20000"/>
          </a:bodyPr>
          <a:lstStyle/>
          <a:p>
            <a:r>
              <a:rPr lang="en-US" altLang="ru-RU" dirty="0"/>
              <a:t>JavaScript Object Notation (JSON)</a:t>
            </a:r>
          </a:p>
          <a:p>
            <a:pPr lvl="1"/>
            <a:r>
              <a:rPr lang="ru-RU" altLang="ru-RU" dirty="0"/>
              <a:t>Облегчённый формат обмена данными</a:t>
            </a:r>
            <a:r>
              <a:rPr lang="en-US" altLang="ru-RU" dirty="0"/>
              <a:t>.</a:t>
            </a:r>
          </a:p>
          <a:p>
            <a:pPr lvl="1"/>
            <a:r>
              <a:rPr lang="ru-RU" altLang="ru-RU" dirty="0"/>
              <a:t>Не является международным стандартом, но есть </a:t>
            </a:r>
            <a:r>
              <a:rPr lang="en-US" altLang="ru-RU" dirty="0"/>
              <a:t>RFC</a:t>
            </a:r>
            <a:r>
              <a:rPr lang="ru-RU" altLang="ru-RU" dirty="0"/>
              <a:t>-</a:t>
            </a:r>
            <a:r>
              <a:rPr lang="en-US" altLang="ru-RU" dirty="0"/>
              <a:t>4627.</a:t>
            </a:r>
          </a:p>
          <a:p>
            <a:r>
              <a:rPr lang="ru-RU" altLang="ru-RU" dirty="0"/>
              <a:t>Представляет собой существенно упрощённую альтернативу </a:t>
            </a:r>
            <a:r>
              <a:rPr lang="en-US" altLang="ru-RU" dirty="0"/>
              <a:t>XML</a:t>
            </a:r>
          </a:p>
          <a:p>
            <a:pPr lvl="1"/>
            <a:r>
              <a:rPr lang="ru-RU" altLang="ru-RU" dirty="0"/>
              <a:t>Текстовый, человеко-читаемый формат для представления простых структура данных и ассоциированных массивов (объектов)</a:t>
            </a:r>
            <a:endParaRPr lang="en-US" altLang="ru-RU" dirty="0"/>
          </a:p>
          <a:p>
            <a:r>
              <a:rPr lang="ru-RU" altLang="ru-RU" dirty="0"/>
              <a:t>Используется огромным числом веб-сервисов</a:t>
            </a:r>
            <a:endParaRPr lang="en-US" altLang="ru-RU" dirty="0"/>
          </a:p>
          <a:p>
            <a:r>
              <a:rPr lang="en-US" altLang="ru-RU" dirty="0"/>
              <a:t>JavaScript-friendly</a:t>
            </a:r>
          </a:p>
          <a:p>
            <a:pPr lvl="1"/>
            <a:r>
              <a:rPr lang="ru-RU" altLang="ru-RU" dirty="0"/>
              <a:t>Родился из</a:t>
            </a:r>
            <a:r>
              <a:rPr lang="en-US" altLang="ru-RU" dirty="0"/>
              <a:t> Ajax Web.</a:t>
            </a:r>
          </a:p>
          <a:p>
            <a:r>
              <a:rPr lang="ru-RU" altLang="ru-RU" dirty="0" err="1"/>
              <a:t>Сериализованный</a:t>
            </a:r>
            <a:r>
              <a:rPr lang="ru-RU" altLang="ru-RU" dirty="0"/>
              <a:t> объект или массив</a:t>
            </a:r>
            <a:endParaRPr lang="en-US" altLang="ru-RU" dirty="0"/>
          </a:p>
          <a:p>
            <a:r>
              <a:rPr lang="ru-RU" altLang="ru-RU" dirty="0"/>
              <a:t>Нет пространств имён, атрибутов, расширенных типов и т.д.</a:t>
            </a:r>
            <a:endParaRPr lang="en-US" altLang="ru-RU" dirty="0"/>
          </a:p>
          <a:p>
            <a:r>
              <a:rPr lang="ru-RU" altLang="ru-RU" dirty="0"/>
              <a:t>Нет схемы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97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 cap="none" dirty="0"/>
              <a:t>JSON</a:t>
            </a:r>
            <a:r>
              <a:rPr lang="ru-RU" altLang="ru-RU" cap="none" dirty="0"/>
              <a:t> – типы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lvl="1"/>
            <a:r>
              <a:rPr lang="ru-RU" altLang="ru-RU" sz="2000" dirty="0"/>
              <a:t>Число</a:t>
            </a:r>
            <a:endParaRPr lang="en-US" altLang="ru-RU" sz="2000" dirty="0"/>
          </a:p>
          <a:p>
            <a:pPr lvl="1"/>
            <a:r>
              <a:rPr lang="ru-RU" altLang="ru-RU" sz="2000" dirty="0"/>
              <a:t>Строка</a:t>
            </a:r>
            <a:r>
              <a:rPr lang="en-US" altLang="ru-RU" sz="2000" dirty="0"/>
              <a:t> (backslash escaping)</a:t>
            </a:r>
          </a:p>
          <a:p>
            <a:pPr lvl="1"/>
            <a:r>
              <a:rPr lang="ru-RU" altLang="ru-RU" sz="2000" dirty="0" err="1"/>
              <a:t>Логическй</a:t>
            </a:r>
            <a:r>
              <a:rPr lang="ru-RU" altLang="ru-RU" sz="2000" dirty="0"/>
              <a:t> тип </a:t>
            </a:r>
            <a:r>
              <a:rPr lang="en-US" altLang="ru-RU" sz="2000" dirty="0"/>
              <a:t>(true </a:t>
            </a:r>
            <a:r>
              <a:rPr lang="ru-RU" altLang="ru-RU" sz="2000" dirty="0"/>
              <a:t>\</a:t>
            </a:r>
            <a:r>
              <a:rPr lang="en-US" altLang="ru-RU" sz="2000" dirty="0"/>
              <a:t> false)</a:t>
            </a:r>
          </a:p>
          <a:p>
            <a:pPr lvl="1"/>
            <a:r>
              <a:rPr lang="ru-RU" altLang="ru-RU" sz="2000" dirty="0"/>
              <a:t>Массив</a:t>
            </a:r>
            <a:r>
              <a:rPr lang="en-US" altLang="ru-RU" sz="2000" dirty="0"/>
              <a:t> </a:t>
            </a:r>
          </a:p>
          <a:p>
            <a:pPr lvl="1"/>
            <a:r>
              <a:rPr lang="ru-RU" altLang="ru-RU" sz="2000" dirty="0"/>
              <a:t>Объект</a:t>
            </a:r>
            <a:endParaRPr lang="en-US" altLang="ru-RU" sz="2000" dirty="0"/>
          </a:p>
          <a:p>
            <a:pPr lvl="1"/>
            <a:r>
              <a:rPr lang="en-US" altLang="ru-RU" sz="2000" dirty="0"/>
              <a:t>null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05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 cap="none" dirty="0"/>
              <a:t>JavaScript Object Notation (JSON)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B2706A-468A-B371-DA9F-AC5AA8B2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46" y="1600624"/>
            <a:ext cx="8982269" cy="44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1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DTD\XML Schema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91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532318-7B03-B3C2-BDDA-BE6F86F7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38" y="-390872"/>
            <a:ext cx="4077269" cy="2172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5B2C4B-6492-D412-B76E-BEF2B02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6" y="111968"/>
            <a:ext cx="5430008" cy="55443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90CBC9-1582-4EA5-8E83-6D966CFF4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38" y="1781131"/>
            <a:ext cx="683037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8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 sz="6600" cap="none" dirty="0"/>
              <a:t>Hypertext Transfer Protocol (HTTP)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51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Вспоминаем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dirty="0"/>
              <a:t>Hypertext Transfer Protocol (HTTP)</a:t>
            </a:r>
          </a:p>
          <a:p>
            <a:pPr lvl="1"/>
            <a:r>
              <a:rPr lang="ru-RU" altLang="ru-RU" dirty="0"/>
              <a:t>Протокол распределённых гипермедиа систем</a:t>
            </a:r>
          </a:p>
          <a:p>
            <a:pPr lvl="1"/>
            <a:r>
              <a:rPr lang="ru-RU" altLang="ru-RU" dirty="0"/>
              <a:t>Стандартный </a:t>
            </a:r>
            <a:r>
              <a:rPr lang="en-US" altLang="ru-RU" dirty="0"/>
              <a:t>request/response</a:t>
            </a:r>
            <a:r>
              <a:rPr lang="ru-RU" altLang="ru-RU" dirty="0"/>
              <a:t> типичный для клиент-серверных архитектур</a:t>
            </a:r>
            <a:endParaRPr lang="en-US" altLang="ru-RU" dirty="0"/>
          </a:p>
          <a:p>
            <a:pPr lvl="1"/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До сих пор популярна версия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HTTP/1.1.</a:t>
            </a:r>
            <a:endParaRPr lang="en-US" altLang="ru-RU" dirty="0"/>
          </a:p>
          <a:p>
            <a:r>
              <a:rPr lang="ru-RU" altLang="ru-RU" dirty="0"/>
              <a:t>Работает не только по</a:t>
            </a:r>
            <a:r>
              <a:rPr lang="en-US" altLang="ru-RU" dirty="0"/>
              <a:t> TPC/IP</a:t>
            </a:r>
          </a:p>
          <a:p>
            <a:pPr lvl="1"/>
            <a:r>
              <a:rPr lang="ru-RU" altLang="ru-RU" dirty="0"/>
              <a:t>Требуется всего лишь надёжный транспорт</a:t>
            </a:r>
            <a:endParaRPr lang="en-US" altLang="ru-RU" dirty="0"/>
          </a:p>
          <a:p>
            <a:r>
              <a:rPr lang="ru-RU" altLang="ru-RU" dirty="0"/>
              <a:t>Ресурсы в </a:t>
            </a:r>
            <a:r>
              <a:rPr lang="en-US" altLang="ru-RU" dirty="0"/>
              <a:t>HTTP </a:t>
            </a:r>
            <a:r>
              <a:rPr lang="ru-RU" altLang="ru-RU" dirty="0"/>
              <a:t>идентифицируются </a:t>
            </a:r>
            <a:r>
              <a:rPr lang="en-US" altLang="ru-RU" dirty="0"/>
              <a:t>URI (</a:t>
            </a:r>
            <a:r>
              <a:rPr lang="ru-RU" altLang="ru-RU" dirty="0"/>
              <a:t>на самом деле </a:t>
            </a:r>
            <a:r>
              <a:rPr lang="en-US" altLang="ru-RU" dirty="0"/>
              <a:t>URLs), </a:t>
            </a:r>
            <a:r>
              <a:rPr lang="ru-RU" altLang="ru-RU" dirty="0"/>
              <a:t>используя схему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4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Запрос\ответ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altLang="ru-RU" dirty="0"/>
              <a:t>Запрос (</a:t>
            </a:r>
            <a:r>
              <a:rPr lang="en-US" altLang="ru-RU" dirty="0"/>
              <a:t>Request</a:t>
            </a:r>
            <a:r>
              <a:rPr lang="ru-RU" altLang="ru-RU" dirty="0"/>
              <a:t>) состоит из</a:t>
            </a:r>
            <a:endParaRPr lang="en-US" altLang="ru-RU" dirty="0"/>
          </a:p>
          <a:p>
            <a:pPr lvl="1"/>
            <a:r>
              <a:rPr lang="ru-RU" altLang="ru-RU" dirty="0"/>
              <a:t>Строки запроса, например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GET /images/logo.jpg HTTP/1.1</a:t>
            </a:r>
            <a:r>
              <a:rPr lang="en-US" altLang="ru-RU" dirty="0"/>
              <a:t>, </a:t>
            </a:r>
            <a:r>
              <a:rPr lang="ru-RU" altLang="ru-RU" dirty="0"/>
              <a:t> которая </a:t>
            </a:r>
            <a:r>
              <a:rPr lang="ru-RU" altLang="ru-RU" dirty="0" err="1"/>
              <a:t>запроашивает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/images/logo.jpg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с  сервера </a:t>
            </a:r>
            <a:endParaRPr lang="en-US" altLang="ru-RU" dirty="0"/>
          </a:p>
          <a:p>
            <a:pPr lvl="1"/>
            <a:r>
              <a:rPr lang="ru-RU" altLang="ru-RU" dirty="0"/>
              <a:t>Заголовков</a:t>
            </a:r>
            <a:r>
              <a:rPr lang="en-US" altLang="ru-RU" dirty="0"/>
              <a:t>, </a:t>
            </a:r>
            <a:r>
              <a:rPr lang="ru-RU" altLang="ru-RU" dirty="0"/>
              <a:t>например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Accept-Language: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altLang="ru-RU" dirty="0"/>
              <a:t>Пустой строки</a:t>
            </a:r>
            <a:endParaRPr lang="en-US" altLang="ru-RU" dirty="0"/>
          </a:p>
          <a:p>
            <a:pPr lvl="1"/>
            <a:r>
              <a:rPr lang="ru-RU" altLang="ru-RU" dirty="0"/>
              <a:t>Тела запроса</a:t>
            </a:r>
            <a:endParaRPr lang="en-US" altLang="ru-RU" dirty="0"/>
          </a:p>
          <a:p>
            <a:endParaRPr lang="en-US" altLang="ru-RU" dirty="0">
              <a:latin typeface="Courier" charset="0"/>
            </a:endParaRPr>
          </a:p>
          <a:p>
            <a:r>
              <a:rPr lang="ru-RU" altLang="ru-RU" dirty="0"/>
              <a:t>Ответ</a:t>
            </a:r>
            <a:r>
              <a:rPr lang="en-US" altLang="ru-RU" dirty="0"/>
              <a:t> (Response)</a:t>
            </a:r>
            <a:r>
              <a:rPr lang="ru-RU" altLang="ru-RU" dirty="0"/>
              <a:t> состоит из</a:t>
            </a:r>
            <a:endParaRPr lang="en-US" altLang="ru-RU" dirty="0"/>
          </a:p>
          <a:p>
            <a:pPr lvl="1"/>
            <a:r>
              <a:rPr lang="ru-RU" altLang="ru-RU" dirty="0"/>
              <a:t>Строки статуса которая включает в себя числовой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код (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status code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текстовое описание этого статуса 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altLang="ru-RU" dirty="0"/>
              <a:t>Заголовков</a:t>
            </a:r>
          </a:p>
          <a:p>
            <a:pPr lvl="1"/>
            <a:r>
              <a:rPr lang="ru-RU" altLang="ru-RU" dirty="0"/>
              <a:t>Пустой строки</a:t>
            </a:r>
            <a:endParaRPr lang="en-US" altLang="ru-RU" dirty="0"/>
          </a:p>
          <a:p>
            <a:pPr lvl="1"/>
            <a:r>
              <a:rPr lang="ru-RU" altLang="ru-RU" dirty="0"/>
              <a:t>Контент ответа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0F1ACC-2278-AD7B-23D8-9BEF48A9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 dirty="0"/>
              <a:t>Методы </a:t>
            </a:r>
            <a:r>
              <a:rPr lang="en-US" altLang="ru-RU" dirty="0"/>
              <a:t>HTTP </a:t>
            </a:r>
            <a:r>
              <a:rPr lang="ru-RU" altLang="ru-RU" dirty="0"/>
              <a:t>указывают необходимое действие, которое должно быть выполнено над ресурсом</a:t>
            </a:r>
            <a:r>
              <a:rPr lang="en-US" altLang="ru-RU" dirty="0"/>
              <a:t>:</a:t>
            </a:r>
          </a:p>
          <a:p>
            <a:pPr lvl="1"/>
            <a:r>
              <a:rPr lang="en-US" altLang="ru-RU" dirty="0"/>
              <a:t>GET</a:t>
            </a:r>
          </a:p>
          <a:p>
            <a:pPr lvl="2"/>
            <a:r>
              <a:rPr lang="ru-RU" altLang="ru-RU" dirty="0"/>
              <a:t>Запрашивает текущее представление указанного ресурса</a:t>
            </a:r>
            <a:r>
              <a:rPr lang="en-US" altLang="ru-RU" dirty="0"/>
              <a:t>. </a:t>
            </a:r>
            <a:r>
              <a:rPr lang="ru-RU" altLang="ru-RU" dirty="0"/>
              <a:t>Должны быть безопасны.</a:t>
            </a:r>
          </a:p>
          <a:p>
            <a:pPr lvl="2"/>
            <a:r>
              <a:rPr lang="ru-RU" altLang="ru-RU" dirty="0"/>
              <a:t>Идемпотентность</a:t>
            </a:r>
            <a:endParaRPr lang="en-US" altLang="ru-RU" dirty="0"/>
          </a:p>
          <a:p>
            <a:pPr lvl="1"/>
            <a:r>
              <a:rPr lang="en-US" altLang="ru-RU" dirty="0"/>
              <a:t>POST</a:t>
            </a:r>
          </a:p>
          <a:p>
            <a:pPr lvl="2"/>
            <a:r>
              <a:rPr lang="ru-RU" altLang="ru-RU" dirty="0"/>
              <a:t>Посылает данные для обработки сервером (формы, файлы)</a:t>
            </a:r>
            <a:r>
              <a:rPr lang="en-US" altLang="ru-RU" dirty="0"/>
              <a:t>.</a:t>
            </a:r>
          </a:p>
          <a:p>
            <a:pPr lvl="1"/>
            <a:r>
              <a:rPr lang="en-US" altLang="ru-RU" dirty="0"/>
              <a:t>PUT</a:t>
            </a:r>
          </a:p>
          <a:p>
            <a:pPr lvl="2"/>
            <a:r>
              <a:rPr lang="ru-RU" altLang="ru-RU" dirty="0"/>
              <a:t>Отравляет для сохранения текущее представление ресурса</a:t>
            </a:r>
            <a:r>
              <a:rPr lang="en-US" altLang="ru-RU" dirty="0"/>
              <a:t>.</a:t>
            </a:r>
          </a:p>
          <a:p>
            <a:pPr lvl="1"/>
            <a:r>
              <a:rPr lang="en-US" altLang="ru-RU" dirty="0"/>
              <a:t>DELETE</a:t>
            </a:r>
          </a:p>
          <a:p>
            <a:pPr lvl="2"/>
            <a:r>
              <a:rPr lang="ru-RU" altLang="ru-RU" dirty="0"/>
              <a:t>Удаляет указанный ресурс</a:t>
            </a:r>
            <a:r>
              <a:rPr lang="en-US" alt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0F1ACC-2278-AD7B-23D8-9BEF48A9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 dirty="0"/>
              <a:t>Методы </a:t>
            </a:r>
            <a:r>
              <a:rPr lang="en-US" altLang="ru-RU" dirty="0"/>
              <a:t>HTTP </a:t>
            </a:r>
            <a:r>
              <a:rPr lang="ru-RU" altLang="ru-RU" dirty="0"/>
              <a:t>указывают необходимое действие, которое должно быть выполнено над ресурсом</a:t>
            </a:r>
            <a:r>
              <a:rPr lang="en-US" altLang="ru-RU" dirty="0"/>
              <a:t>:</a:t>
            </a:r>
          </a:p>
          <a:p>
            <a:pPr lvl="1"/>
            <a:r>
              <a:rPr lang="en-US" altLang="ru-RU" dirty="0"/>
              <a:t>GET</a:t>
            </a:r>
          </a:p>
          <a:p>
            <a:pPr lvl="2"/>
            <a:r>
              <a:rPr lang="ru-RU" altLang="ru-RU" dirty="0"/>
              <a:t>Запрашивает текущее представление указанного ресурса</a:t>
            </a:r>
            <a:r>
              <a:rPr lang="en-US" altLang="ru-RU" dirty="0"/>
              <a:t>. </a:t>
            </a:r>
            <a:r>
              <a:rPr lang="ru-RU" altLang="ru-RU" dirty="0"/>
              <a:t>Должны быть безопасны.</a:t>
            </a:r>
          </a:p>
          <a:p>
            <a:pPr lvl="2"/>
            <a:r>
              <a:rPr lang="ru-RU" altLang="ru-RU" dirty="0"/>
              <a:t>Идемпотентность</a:t>
            </a:r>
            <a:endParaRPr lang="en-US" altLang="ru-RU" dirty="0"/>
          </a:p>
          <a:p>
            <a:pPr lvl="1"/>
            <a:r>
              <a:rPr lang="en-US" altLang="ru-RU" dirty="0"/>
              <a:t>POST</a:t>
            </a:r>
          </a:p>
          <a:p>
            <a:pPr lvl="2"/>
            <a:r>
              <a:rPr lang="ru-RU" altLang="ru-RU" dirty="0"/>
              <a:t>Посылает данные для обработки сервером (формы, файлы)</a:t>
            </a:r>
            <a:r>
              <a:rPr lang="en-US" altLang="ru-RU" dirty="0"/>
              <a:t>.</a:t>
            </a:r>
          </a:p>
          <a:p>
            <a:pPr lvl="1"/>
            <a:r>
              <a:rPr lang="en-US" altLang="ru-RU" dirty="0"/>
              <a:t>PUT</a:t>
            </a:r>
          </a:p>
          <a:p>
            <a:pPr lvl="2"/>
            <a:r>
              <a:rPr lang="ru-RU" altLang="ru-RU" dirty="0"/>
              <a:t>Отравляет для сохранения текущее представление ресурса</a:t>
            </a:r>
            <a:r>
              <a:rPr lang="en-US" altLang="ru-RU" dirty="0"/>
              <a:t>.</a:t>
            </a:r>
          </a:p>
          <a:p>
            <a:pPr lvl="1"/>
            <a:r>
              <a:rPr lang="en-US" altLang="ru-RU" dirty="0"/>
              <a:t>DELETE</a:t>
            </a:r>
          </a:p>
          <a:p>
            <a:pPr lvl="2"/>
            <a:r>
              <a:rPr lang="ru-RU" altLang="ru-RU" dirty="0"/>
              <a:t>Удаляет указанный ресурс</a:t>
            </a:r>
            <a:r>
              <a:rPr lang="en-US" alt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27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</a:t>
            </a:r>
            <a:r>
              <a:rPr lang="en-US" dirty="0"/>
              <a:t>“INDEX.HTML”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70B64F-234E-F55F-4509-01CA9D7A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AAF938-755B-1BE5-1F9E-190FBF6A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2" y="1468235"/>
            <a:ext cx="11146971" cy="42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2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/>
              <a:t>Форматы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общаются друг с другом программы?</a:t>
            </a:r>
          </a:p>
        </p:txBody>
      </p:sp>
    </p:spTree>
    <p:extLst>
      <p:ext uri="{BB962C8B-B14F-4D97-AF65-F5344CB8AC3E}">
        <p14:creationId xmlns:p14="http://schemas.microsoft.com/office/powerpoint/2010/main" val="97719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XML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ru-RU" sz="1800" cap="none" dirty="0" err="1"/>
              <a:t>eXtensible</a:t>
            </a:r>
            <a:r>
              <a:rPr lang="en-US" altLang="ru-RU" sz="1800" cap="none" dirty="0"/>
              <a:t> Markup Language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69562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623</TotalTime>
  <Words>631</Words>
  <Application>Microsoft Office PowerPoint</Application>
  <PresentationFormat>Широкоэкранный</PresentationFormat>
  <Paragraphs>112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</vt:lpstr>
      <vt:lpstr>Courier New</vt:lpstr>
      <vt:lpstr>Gill Sans MT</vt:lpstr>
      <vt:lpstr>Галерея</vt:lpstr>
      <vt:lpstr>Разработка безопасных веб-приложений</vt:lpstr>
      <vt:lpstr>Hypertext Transfer Protocol (HTTP)</vt:lpstr>
      <vt:lpstr>Вспоминаем</vt:lpstr>
      <vt:lpstr>Запрос\ответ</vt:lpstr>
      <vt:lpstr>МЕТОДЫ</vt:lpstr>
      <vt:lpstr>МЕТОДЫ</vt:lpstr>
      <vt:lpstr>Динамический “INDEX.HTML”</vt:lpstr>
      <vt:lpstr>Форматы</vt:lpstr>
      <vt:lpstr>XML</vt:lpstr>
      <vt:lpstr>Презентация PowerPoint</vt:lpstr>
      <vt:lpstr>XML – eXtensible Markup Language </vt:lpstr>
      <vt:lpstr>XML – характеристики</vt:lpstr>
      <vt:lpstr>JSON</vt:lpstr>
      <vt:lpstr>JavaScript Object Notation (JSON)</vt:lpstr>
      <vt:lpstr>JSON – типы данных</vt:lpstr>
      <vt:lpstr>JavaScript Object Notation (JSON)</vt:lpstr>
      <vt:lpstr>DTD\XML Schema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безопасных веб-приложений</dc:title>
  <dc:creator>Sergey Mirvoda</dc:creator>
  <cp:lastModifiedBy>Sergey Mirvoda</cp:lastModifiedBy>
  <cp:revision>8</cp:revision>
  <dcterms:created xsi:type="dcterms:W3CDTF">2021-09-22T08:11:38Z</dcterms:created>
  <dcterms:modified xsi:type="dcterms:W3CDTF">2022-10-28T11:10:36Z</dcterms:modified>
</cp:coreProperties>
</file>