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76" r:id="rId8"/>
    <p:sldId id="266" r:id="rId9"/>
    <p:sldId id="267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32FFC-D2B1-4385-8B06-A5900E62C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Омега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1AA85A-ACC0-464C-8FE2-322B5047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рекламного размещения</a:t>
            </a:r>
          </a:p>
          <a:p>
            <a:r>
              <a:rPr lang="ru-RU" dirty="0"/>
              <a:t>Категория: Потребительское кредитование</a:t>
            </a:r>
          </a:p>
          <a:p>
            <a:r>
              <a:rPr lang="ru-RU" dirty="0"/>
              <a:t>Период: январь – август 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62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Рекомендации по оптимизации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444515" y="1322401"/>
            <a:ext cx="86284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целью увеличения количества целевых визитов по меньшей стоимости рекомендуется: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Перераспределить расходы в сторону увеличения затрат на рекламу для мобильных устройств.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Увеличить расходы на рекламу по брендовым запросам и уменьшить расходы по остальным запросам.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Дополнительно рекомендуется протестировать: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Рекламу в Сетях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Настроить </a:t>
            </a:r>
            <a:r>
              <a:rPr lang="ru-RU" dirty="0" err="1"/>
              <a:t>ретаргетинг</a:t>
            </a:r>
            <a:r>
              <a:rPr lang="ru-RU" dirty="0"/>
              <a:t> и включить </a:t>
            </a:r>
            <a:r>
              <a:rPr lang="ru-RU" dirty="0" err="1"/>
              <a:t>автотаргетинг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Другие типы объявлений (динамические , смарт-баннеры, видео-объявления), так как мало кто из конкурентов активно ими пользуется</a:t>
            </a:r>
          </a:p>
        </p:txBody>
      </p:sp>
    </p:spTree>
    <p:extLst>
      <p:ext uri="{BB962C8B-B14F-4D97-AF65-F5344CB8AC3E}">
        <p14:creationId xmlns:p14="http://schemas.microsoft.com/office/powerpoint/2010/main" val="301936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1781768" y="2551837"/>
            <a:ext cx="8628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78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8534400" cy="1507067"/>
          </a:xfrm>
        </p:spPr>
        <p:txBody>
          <a:bodyPr/>
          <a:lstStyle/>
          <a:p>
            <a:r>
              <a:rPr lang="ru-RU" dirty="0"/>
              <a:t>Количество целевых визитов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566F-1115-4B39-BF60-5E266ED92764}"/>
              </a:ext>
            </a:extLst>
          </p:cNvPr>
          <p:cNvSpPr txBox="1"/>
          <p:nvPr/>
        </p:nvSpPr>
        <p:spPr>
          <a:xfrm>
            <a:off x="444515" y="5823752"/>
            <a:ext cx="775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общему количеству за период </a:t>
            </a:r>
            <a:r>
              <a:rPr lang="ru-RU" b="1" dirty="0"/>
              <a:t>с января по август 2020 года </a:t>
            </a:r>
            <a:r>
              <a:rPr lang="ru-RU" dirty="0"/>
              <a:t>клиент Омега имеет</a:t>
            </a:r>
            <a:r>
              <a:rPr lang="en-US" dirty="0"/>
              <a:t> </a:t>
            </a:r>
            <a:r>
              <a:rPr lang="en-US" b="1" dirty="0"/>
              <a:t>70183</a:t>
            </a:r>
            <a:r>
              <a:rPr lang="ru-RU" b="1" dirty="0"/>
              <a:t> целевых визита</a:t>
            </a:r>
            <a:r>
              <a:rPr lang="ru-RU" dirty="0"/>
              <a:t>, что составляет долю </a:t>
            </a:r>
            <a:r>
              <a:rPr lang="en-US" b="1" dirty="0"/>
              <a:t>6.4</a:t>
            </a:r>
            <a:r>
              <a:rPr lang="ru-RU" b="1" dirty="0"/>
              <a:t>%</a:t>
            </a:r>
            <a:r>
              <a:rPr lang="ru-RU" dirty="0"/>
              <a:t> от всего рынка  </a:t>
            </a:r>
            <a:r>
              <a:rPr lang="en-US" dirty="0"/>
              <a:t>(6 </a:t>
            </a:r>
            <a:r>
              <a:rPr lang="ru-RU" dirty="0"/>
              <a:t>место)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BA4659E-E9BD-451E-92E6-6EB1D34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37406" y="1126521"/>
            <a:ext cx="4924011" cy="4811906"/>
          </a:xfrm>
        </p:spPr>
      </p:pic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4515" y="1333819"/>
            <a:ext cx="4932633" cy="43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Средняя стоимость целевого визита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566F-1115-4B39-BF60-5E266ED92764}"/>
              </a:ext>
            </a:extLst>
          </p:cNvPr>
          <p:cNvSpPr txBox="1"/>
          <p:nvPr/>
        </p:nvSpPr>
        <p:spPr>
          <a:xfrm>
            <a:off x="444515" y="5504156"/>
            <a:ext cx="775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стоимость целевого визита за период </a:t>
            </a:r>
            <a:r>
              <a:rPr lang="ru-RU" b="1" dirty="0"/>
              <a:t>с января по август 2020 года </a:t>
            </a:r>
            <a:r>
              <a:rPr lang="ru-RU" dirty="0"/>
              <a:t>у клиента Омега равна </a:t>
            </a:r>
            <a:r>
              <a:rPr lang="en-US" b="1" dirty="0"/>
              <a:t>424</a:t>
            </a:r>
            <a:r>
              <a:rPr lang="ru-RU" b="1" dirty="0"/>
              <a:t>.</a:t>
            </a:r>
            <a:r>
              <a:rPr lang="en-US" b="1" dirty="0"/>
              <a:t>49</a:t>
            </a:r>
            <a:r>
              <a:rPr lang="ru-RU" b="1" dirty="0"/>
              <a:t> руб.</a:t>
            </a:r>
            <a:r>
              <a:rPr lang="ru-RU" dirty="0"/>
              <a:t>, и занимает по этому показателю </a:t>
            </a:r>
            <a:r>
              <a:rPr lang="en-US" b="1" dirty="0"/>
              <a:t>5</a:t>
            </a:r>
            <a:r>
              <a:rPr lang="ru-RU" b="1" dirty="0"/>
              <a:t> место </a:t>
            </a:r>
            <a:r>
              <a:rPr lang="ru-RU" dirty="0"/>
              <a:t>на рынке</a:t>
            </a: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33996"/>
            <a:ext cx="9338229" cy="41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Тип устройства</a:t>
            </a: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515" y="1180950"/>
            <a:ext cx="5790940" cy="2806378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0654CA0A-756F-4904-8E14-CDFAE45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7243" y="3998194"/>
            <a:ext cx="5708213" cy="2784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6356411" y="1269869"/>
            <a:ext cx="58673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 Омега получает более чем в 2 раза</a:t>
            </a:r>
          </a:p>
          <a:p>
            <a:r>
              <a:rPr lang="ru-RU" dirty="0"/>
              <a:t>больше целевых визитов с мобильных устройств,</a:t>
            </a:r>
          </a:p>
          <a:p>
            <a:r>
              <a:rPr lang="ru-RU" dirty="0"/>
              <a:t>чем с ПК. </a:t>
            </a:r>
          </a:p>
          <a:p>
            <a:endParaRPr lang="ru-RU" dirty="0"/>
          </a:p>
          <a:p>
            <a:r>
              <a:rPr lang="ru-RU" dirty="0"/>
              <a:t>При этом средняя стоимость целевых визитов</a:t>
            </a:r>
          </a:p>
          <a:p>
            <a:r>
              <a:rPr lang="ru-RU" dirty="0"/>
              <a:t>для мобильных устройств почти в 2 раза ниже.</a:t>
            </a:r>
          </a:p>
        </p:txBody>
      </p:sp>
    </p:spTree>
    <p:extLst>
      <p:ext uri="{BB962C8B-B14F-4D97-AF65-F5344CB8AC3E}">
        <p14:creationId xmlns:p14="http://schemas.microsoft.com/office/powerpoint/2010/main" val="427391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Тип площадки</a:t>
            </a: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515" y="1180950"/>
            <a:ext cx="5790940" cy="2806378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0654CA0A-756F-4904-8E14-CDFAE45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9344" y="3998194"/>
            <a:ext cx="5664011" cy="2784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6471821" y="1322401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 Омега получает 100% целевых визитов</a:t>
            </a:r>
          </a:p>
          <a:p>
            <a:r>
              <a:rPr lang="ru-RU" dirty="0"/>
              <a:t>с рекламы на Поиске.</a:t>
            </a:r>
          </a:p>
          <a:p>
            <a:r>
              <a:rPr lang="ru-RU" dirty="0"/>
              <a:t>Реклама в Сетях не используется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99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Тип запроса (</a:t>
            </a:r>
            <a:r>
              <a:rPr lang="en-US" dirty="0"/>
              <a:t>search only)</a:t>
            </a:r>
            <a:endParaRPr lang="ru-RU" dirty="0"/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0879" y="1180950"/>
            <a:ext cx="5638212" cy="2806378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0654CA0A-756F-4904-8E14-CDFAE45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603" y="3987329"/>
            <a:ext cx="5708215" cy="2806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6251367" y="1322401"/>
            <a:ext cx="5971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 Омега получает: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59</a:t>
            </a:r>
            <a:r>
              <a:rPr lang="ru-RU" dirty="0"/>
              <a:t>.89</a:t>
            </a:r>
            <a:r>
              <a:rPr lang="en-US" dirty="0"/>
              <a:t>% </a:t>
            </a:r>
            <a:r>
              <a:rPr lang="ru-RU" dirty="0"/>
              <a:t>целевых визитов по брендовым запросам,</a:t>
            </a:r>
          </a:p>
          <a:p>
            <a:r>
              <a:rPr lang="ru-RU" dirty="0"/>
              <a:t>1.10% по конкурентным запросам,</a:t>
            </a:r>
          </a:p>
          <a:p>
            <a:r>
              <a:rPr lang="ru-RU" dirty="0"/>
              <a:t>39.01% по остальным запросам.</a:t>
            </a:r>
          </a:p>
          <a:p>
            <a:endParaRPr lang="ru-RU" dirty="0"/>
          </a:p>
          <a:p>
            <a:r>
              <a:rPr lang="ru-RU" dirty="0"/>
              <a:t>При этом средняя стоимость целевого визита</a:t>
            </a:r>
          </a:p>
          <a:p>
            <a:r>
              <a:rPr lang="ru-RU" dirty="0"/>
              <a:t>составляет:</a:t>
            </a:r>
          </a:p>
          <a:p>
            <a:r>
              <a:rPr lang="ru-RU" dirty="0"/>
              <a:t>326 руб. для рекламы по брендовым запросам</a:t>
            </a:r>
          </a:p>
          <a:p>
            <a:r>
              <a:rPr lang="ru-RU" dirty="0"/>
              <a:t>831 руб. по конкурентным запросам</a:t>
            </a:r>
          </a:p>
          <a:p>
            <a:r>
              <a:rPr lang="ru-RU" dirty="0"/>
              <a:t>564 руб. по остальным запросам.</a:t>
            </a:r>
          </a:p>
        </p:txBody>
      </p:sp>
    </p:spTree>
    <p:extLst>
      <p:ext uri="{BB962C8B-B14F-4D97-AF65-F5344CB8AC3E}">
        <p14:creationId xmlns:p14="http://schemas.microsoft.com/office/powerpoint/2010/main" val="35899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en-US" dirty="0"/>
              <a:t>CTR </a:t>
            </a:r>
            <a:r>
              <a:rPr lang="ru-RU" dirty="0"/>
              <a:t>и С</a:t>
            </a:r>
            <a:r>
              <a:rPr lang="en-US" dirty="0"/>
              <a:t>PC </a:t>
            </a:r>
            <a:r>
              <a:rPr lang="ru-RU" dirty="0"/>
              <a:t>для текстовых объявлений</a:t>
            </a:r>
            <a:br>
              <a:rPr lang="ru-RU" dirty="0"/>
            </a:br>
            <a:r>
              <a:rPr lang="ru-RU" dirty="0"/>
              <a:t>на поиске по типам запросов</a:t>
            </a: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2242" y="1378345"/>
            <a:ext cx="5553758" cy="2767467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0654CA0A-756F-4904-8E14-CDFAE45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762" y="4124690"/>
            <a:ext cx="5591412" cy="2767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6471821" y="1507067"/>
            <a:ext cx="5177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всех клиентов </a:t>
            </a:r>
            <a:r>
              <a:rPr lang="en-US" dirty="0"/>
              <a:t>CTR</a:t>
            </a:r>
            <a:r>
              <a:rPr lang="ru-RU" dirty="0"/>
              <a:t> объявлений по брендовым запросам выше, чем по другим запросам.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При этом </a:t>
            </a:r>
            <a:r>
              <a:rPr lang="en-US" dirty="0"/>
              <a:t>CPC </a:t>
            </a:r>
            <a:r>
              <a:rPr lang="ru-RU" dirty="0"/>
              <a:t>для клиента Омега по</a:t>
            </a:r>
          </a:p>
          <a:p>
            <a:r>
              <a:rPr lang="ru-RU" dirty="0"/>
              <a:t>брендовым запросам более чем в 2 раза ниже, чем по другим запросам.</a:t>
            </a:r>
          </a:p>
        </p:txBody>
      </p:sp>
    </p:spTree>
    <p:extLst>
      <p:ext uri="{BB962C8B-B14F-4D97-AF65-F5344CB8AC3E}">
        <p14:creationId xmlns:p14="http://schemas.microsoft.com/office/powerpoint/2010/main" val="52660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Тип объявления</a:t>
            </a: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384" y="1180950"/>
            <a:ext cx="5657202" cy="2806379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0654CA0A-756F-4904-8E14-CDFAE45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3508" y="3998193"/>
            <a:ext cx="5638176" cy="2803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6324688" y="1322401"/>
            <a:ext cx="59554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Практически все клиенты получают большинство</a:t>
            </a:r>
          </a:p>
          <a:p>
            <a:r>
              <a:rPr lang="ru-RU" dirty="0"/>
              <a:t>целевых визитов, используя</a:t>
            </a:r>
          </a:p>
          <a:p>
            <a:r>
              <a:rPr lang="ru-RU" dirty="0" err="1"/>
              <a:t>текстово</a:t>
            </a:r>
            <a:r>
              <a:rPr lang="ru-RU" dirty="0"/>
              <a:t>-графические объявления.</a:t>
            </a:r>
          </a:p>
          <a:p>
            <a:endParaRPr lang="ru-RU" dirty="0"/>
          </a:p>
          <a:p>
            <a:r>
              <a:rPr lang="ru-RU" dirty="0"/>
              <a:t>Клиент Омега получил все 100% целевых визитов, </a:t>
            </a:r>
          </a:p>
          <a:p>
            <a:r>
              <a:rPr lang="ru-RU" dirty="0"/>
              <a:t>используя данный тип объявления (</a:t>
            </a:r>
            <a:r>
              <a:rPr lang="en-US" dirty="0"/>
              <a:t>“text”).</a:t>
            </a:r>
            <a:endParaRPr lang="ru-RU" dirty="0"/>
          </a:p>
          <a:p>
            <a:endParaRPr lang="en-US" dirty="0"/>
          </a:p>
          <a:p>
            <a:r>
              <a:rPr lang="ru-RU" dirty="0"/>
              <a:t>Остальные типы объявлений клиентом</a:t>
            </a:r>
          </a:p>
          <a:p>
            <a:r>
              <a:rPr lang="ru-RU" dirty="0"/>
              <a:t>не использовались.</a:t>
            </a:r>
          </a:p>
        </p:txBody>
      </p:sp>
    </p:spTree>
    <p:extLst>
      <p:ext uri="{BB962C8B-B14F-4D97-AF65-F5344CB8AC3E}">
        <p14:creationId xmlns:p14="http://schemas.microsoft.com/office/powerpoint/2010/main" val="41636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BCA9-7EE3-427B-8970-F6C16B80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0"/>
            <a:ext cx="9951236" cy="1507067"/>
          </a:xfrm>
        </p:spPr>
        <p:txBody>
          <a:bodyPr/>
          <a:lstStyle/>
          <a:p>
            <a:r>
              <a:rPr lang="ru-RU" dirty="0"/>
              <a:t>Тип таргетинга</a:t>
            </a: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id="{C58AEB70-5D7A-4EBF-92E0-BA550CCF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516" y="1180950"/>
            <a:ext cx="5790938" cy="2806378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0654CA0A-756F-4904-8E14-CDFAE45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936" y="4032995"/>
            <a:ext cx="5746098" cy="2825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BB638-95BD-4E76-90DE-956FFAFCBEBD}"/>
              </a:ext>
            </a:extLst>
          </p:cNvPr>
          <p:cNvSpPr txBox="1"/>
          <p:nvPr/>
        </p:nvSpPr>
        <p:spPr>
          <a:xfrm>
            <a:off x="6471821" y="1322401"/>
            <a:ext cx="54200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 Омега получил 100% целевых визитов,</a:t>
            </a:r>
          </a:p>
          <a:p>
            <a:r>
              <a:rPr lang="ru-RU" dirty="0"/>
              <a:t>используя таргетинг по ключевым фразам. </a:t>
            </a:r>
          </a:p>
          <a:p>
            <a:endParaRPr lang="ru-RU" dirty="0"/>
          </a:p>
          <a:p>
            <a:r>
              <a:rPr lang="ru-RU" dirty="0" err="1"/>
              <a:t>Ретаргетинг</a:t>
            </a:r>
            <a:r>
              <a:rPr lang="ru-RU" dirty="0"/>
              <a:t> и </a:t>
            </a:r>
            <a:r>
              <a:rPr lang="ru-RU" dirty="0" err="1"/>
              <a:t>автотаргетинг</a:t>
            </a:r>
            <a:r>
              <a:rPr lang="ru-RU" dirty="0"/>
              <a:t> клиентом</a:t>
            </a:r>
          </a:p>
          <a:p>
            <a:r>
              <a:rPr lang="ru-RU" dirty="0"/>
              <a:t>не использовались.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05091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802</TotalTime>
  <Words>383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Сектор</vt:lpstr>
      <vt:lpstr>Омега</vt:lpstr>
      <vt:lpstr>Количество целевых визитов</vt:lpstr>
      <vt:lpstr>Средняя стоимость целевого визита</vt:lpstr>
      <vt:lpstr>Тип устройства</vt:lpstr>
      <vt:lpstr>Тип площадки</vt:lpstr>
      <vt:lpstr>Тип запроса (search only)</vt:lpstr>
      <vt:lpstr>CTR и СPC для текстовых объявлений на поиске по типам запросов</vt:lpstr>
      <vt:lpstr>Тип объявления</vt:lpstr>
      <vt:lpstr>Тип таргетинга</vt:lpstr>
      <vt:lpstr>Рекомендации по оптимизации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Омега</dc:title>
  <dc:creator>Сергей Нефедов</dc:creator>
  <cp:lastModifiedBy>Сергей Нефедов</cp:lastModifiedBy>
  <cp:revision>41</cp:revision>
  <dcterms:created xsi:type="dcterms:W3CDTF">2021-12-13T12:49:45Z</dcterms:created>
  <dcterms:modified xsi:type="dcterms:W3CDTF">2021-12-14T11:03:40Z</dcterms:modified>
</cp:coreProperties>
</file>