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81" r:id="rId2"/>
    <p:sldId id="1180" r:id="rId3"/>
    <p:sldId id="117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9395" autoAdjust="0"/>
  </p:normalViewPr>
  <p:slideViewPr>
    <p:cSldViewPr snapToGrid="0">
      <p:cViewPr>
        <p:scale>
          <a:sx n="100" d="100"/>
          <a:sy n="100" d="100"/>
        </p:scale>
        <p:origin x="-7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pPr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217" y="1713477"/>
            <a:ext cx="11064498" cy="281977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676273"/>
            <a:ext cx="118300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Задача 2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endParaRPr lang="ru-RU" sz="1600" b="1" dirty="0" smtClean="0"/>
          </a:p>
          <a:p>
            <a:r>
              <a:rPr lang="ru-RU" sz="1600" dirty="0" smtClean="0"/>
              <a:t>Одной из основных задач аналитика является не только построение моделей, но и создание </a:t>
            </a:r>
            <a:r>
              <a:rPr lang="ru-RU" sz="1600" dirty="0" err="1" smtClean="0"/>
              <a:t>дашбордов</a:t>
            </a:r>
            <a:r>
              <a:rPr lang="ru-RU" sz="1600" dirty="0" smtClean="0"/>
              <a:t>, которые позволяют отслеживать изменения метрик и принимать на их основе оптимальные решения. Ваш руководитель хочет узнать, как обстоят дела с использованием приложения и вовлечённостью пользователей, и очень просит спроектировать ему </a:t>
            </a:r>
            <a:r>
              <a:rPr lang="ru-RU" sz="1600" dirty="0" err="1" smtClean="0"/>
              <a:t>дашборд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Предложите метрики, которые помогли бы ему отслеживать вовлеченность пользователей и принимать оптимальные решения. Какую основную информацию вы бы отразили на </a:t>
            </a:r>
            <a:r>
              <a:rPr lang="ru-RU" sz="1600" dirty="0" err="1" smtClean="0"/>
              <a:t>дашборде</a:t>
            </a:r>
            <a:r>
              <a:rPr lang="ru-RU" sz="1600" dirty="0" smtClean="0"/>
              <a:t>? На какие метрики стоит обратить внимание в первую очередь? Почему</a:t>
            </a:r>
            <a:r>
              <a:rPr lang="ru-RU" sz="1600" dirty="0" smtClean="0"/>
              <a:t>?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b="1" dirty="0" smtClean="0"/>
              <a:t>Алгоритм решения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r>
              <a:rPr lang="ru-RU" sz="1600" dirty="0" smtClean="0"/>
              <a:t>1. Провожу </a:t>
            </a:r>
            <a:r>
              <a:rPr lang="ru-RU" sz="1600" dirty="0" smtClean="0"/>
              <a:t>интервью с руководителем и заинтересованными членами команды (в реальной ситуации). </a:t>
            </a:r>
            <a:endParaRPr lang="ru-RU" sz="1600" dirty="0" smtClean="0"/>
          </a:p>
          <a:p>
            <a:r>
              <a:rPr lang="ru-RU" sz="1600" dirty="0" smtClean="0"/>
              <a:t>2. Составляю </a:t>
            </a:r>
            <a:r>
              <a:rPr lang="ru-RU" sz="1600" dirty="0" err="1" smtClean="0"/>
              <a:t>Dashboard</a:t>
            </a:r>
            <a:r>
              <a:rPr lang="ru-RU" sz="1600" dirty="0" smtClean="0"/>
              <a:t> </a:t>
            </a:r>
            <a:r>
              <a:rPr lang="ru-RU" sz="1600" dirty="0" err="1" smtClean="0"/>
              <a:t>Canvas</a:t>
            </a:r>
            <a:r>
              <a:rPr lang="ru-RU" sz="1600" dirty="0" smtClean="0"/>
              <a:t>. Выбираю оптимальные метрики, прорабатываю макет </a:t>
            </a:r>
            <a:r>
              <a:rPr lang="ru-RU" sz="1600" dirty="0" err="1" smtClean="0"/>
              <a:t>дашборда</a:t>
            </a:r>
            <a:r>
              <a:rPr lang="ru-RU" sz="1600" dirty="0" smtClean="0"/>
              <a:t>. Согласовываю его с руководителем и членами команды. </a:t>
            </a:r>
            <a:endParaRPr lang="ru-RU" sz="1600" dirty="0" smtClean="0"/>
          </a:p>
          <a:p>
            <a:r>
              <a:rPr lang="ru-RU" sz="1600" dirty="0" smtClean="0"/>
              <a:t>3. Проектирую </a:t>
            </a:r>
            <a:r>
              <a:rPr lang="ru-RU" sz="1600" dirty="0" err="1" smtClean="0"/>
              <a:t>дашборд</a:t>
            </a:r>
            <a:r>
              <a:rPr lang="ru-RU" sz="1600" dirty="0" smtClean="0"/>
              <a:t>, готовлю тестовые задания для руководителя и членов команды по работе с </a:t>
            </a:r>
            <a:r>
              <a:rPr lang="ru-RU" sz="1600" dirty="0" err="1" smtClean="0"/>
              <a:t>дашбордом</a:t>
            </a:r>
            <a:r>
              <a:rPr lang="ru-RU" sz="1600" dirty="0" smtClean="0"/>
              <a:t> для того чтобы получить практическую обратную связь, произвести финальные доработки ориентируясь по обратной связи. </a:t>
            </a:r>
            <a:endParaRPr lang="ru-RU" sz="1600" dirty="0" smtClean="0"/>
          </a:p>
          <a:p>
            <a:r>
              <a:rPr lang="ru-RU" sz="1600" dirty="0" smtClean="0"/>
              <a:t>4. Договариваюсь </a:t>
            </a:r>
            <a:r>
              <a:rPr lang="ru-RU" sz="1600" dirty="0" smtClean="0"/>
              <a:t>о встрече с руководителем, делаю POC, собираю обратную связь. </a:t>
            </a:r>
            <a:endParaRPr lang="ru-RU" sz="1600" dirty="0" smtClean="0"/>
          </a:p>
          <a:p>
            <a:r>
              <a:rPr lang="ru-RU" sz="1600" dirty="0" smtClean="0"/>
              <a:t>5. Дорабатываю </a:t>
            </a:r>
            <a:r>
              <a:rPr lang="ru-RU" sz="1600" dirty="0" err="1" smtClean="0"/>
              <a:t>дашборд</a:t>
            </a:r>
            <a:r>
              <a:rPr lang="ru-RU" sz="1600" dirty="0" smtClean="0"/>
              <a:t>. Договариваюсь о том чтобы некоторое время понаблюдать "из-за спины" насколько руководителю удобно работать с </a:t>
            </a:r>
            <a:r>
              <a:rPr lang="ru-RU" sz="1600" dirty="0" err="1" smtClean="0"/>
              <a:t>дашбордом</a:t>
            </a:r>
            <a:r>
              <a:rPr lang="ru-RU" sz="1600" dirty="0" smtClean="0"/>
              <a:t>, получить </a:t>
            </a:r>
            <a:r>
              <a:rPr lang="ru-RU" sz="1600" dirty="0" err="1" smtClean="0"/>
              <a:t>инсайты</a:t>
            </a:r>
            <a:r>
              <a:rPr lang="ru-RU" sz="1600" dirty="0" smtClean="0"/>
              <a:t> и внести при возможности улучшения. </a:t>
            </a:r>
            <a:endParaRPr lang="ru-RU" sz="1600" dirty="0" smtClean="0"/>
          </a:p>
          <a:p>
            <a:r>
              <a:rPr lang="ru-RU" sz="1600" dirty="0" smtClean="0"/>
              <a:t>6. Договориться </a:t>
            </a:r>
            <a:r>
              <a:rPr lang="ru-RU" sz="1600" dirty="0" smtClean="0"/>
              <a:t>о периодичности встреч для адаптации </a:t>
            </a:r>
            <a:r>
              <a:rPr lang="ru-RU" sz="1600" dirty="0" err="1" smtClean="0"/>
              <a:t>дашборда</a:t>
            </a:r>
            <a:r>
              <a:rPr lang="ru-RU" sz="1600" dirty="0" smtClean="0"/>
              <a:t> к меняющимся </a:t>
            </a:r>
            <a:r>
              <a:rPr lang="ru-RU" sz="1600" dirty="0" err="1" smtClean="0"/>
              <a:t>потребносям</a:t>
            </a:r>
            <a:r>
              <a:rPr lang="ru-RU" sz="1600" dirty="0" smtClean="0"/>
              <a:t> руководителя и команды.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3519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217" y="1713477"/>
            <a:ext cx="11064498" cy="281977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123823"/>
            <a:ext cx="1183005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Выбор оптимальных метрик для решения задачи и описание </a:t>
            </a:r>
            <a:r>
              <a:rPr lang="ru-RU" sz="1200" b="1" dirty="0" err="1" smtClean="0"/>
              <a:t>дашборда</a:t>
            </a:r>
            <a:r>
              <a:rPr lang="ru-RU" sz="1200" b="1" dirty="0" smtClean="0"/>
              <a:t>:</a:t>
            </a:r>
          </a:p>
          <a:p>
            <a:endParaRPr lang="ru-RU" sz="1200" dirty="0" smtClean="0"/>
          </a:p>
          <a:p>
            <a:r>
              <a:rPr lang="ru-RU" sz="1200" dirty="0" smtClean="0"/>
              <a:t>В </a:t>
            </a:r>
            <a:r>
              <a:rPr lang="ru-RU" sz="1200" dirty="0" smtClean="0"/>
              <a:t>левом верхнем углу руководитель сможет сразу же оценить ситуацию с текущим общим количеством пользователей и их распределением на активных пользователей и тех, кто приобрел приложение в текущем периоде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Дальше по горизонтали идут показатели, которые имеют выражают финансовую вовлеченность клиентов. ARPPU и ARPU непосредственно связаны с вовлеченностью клиентов в использование продукта и чем они ближе по значению - тем более клиенты довольны самим приложением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Далее идут 3 важных метрики дневной, недельной и месячной активности клиентов с динамикой изменения в соответствующих интервалах. Неизменно высокий DAU будет индикатором высокого интереса пользователей к Приложению, кроме того он поможет косвенно оценивать эффект от запуска рекламных компаний, WAU и MAU расскажут о стабильности интереса к Приложению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Под ними расположены графики с:</a:t>
            </a:r>
          </a:p>
          <a:p>
            <a:r>
              <a:rPr lang="ru-RU" sz="1200" dirty="0" err="1" smtClean="0"/>
              <a:t>retention</a:t>
            </a:r>
            <a:r>
              <a:rPr lang="ru-RU" sz="1200" dirty="0" smtClean="0"/>
              <a:t> клиентов тестирующих Приложение, который позволяет понять насколько гладко проходит тестирование и оперативно прийти на помощь клиенту в случае, если у него возникли проблемы с функционалом или просто напомнить ему о </a:t>
            </a:r>
            <a:r>
              <a:rPr lang="ru-RU" sz="1200" dirty="0" err="1" smtClean="0"/>
              <a:t>триальном</a:t>
            </a:r>
            <a:r>
              <a:rPr lang="ru-RU" sz="1200" dirty="0" smtClean="0"/>
              <a:t> периоде если его отвлекли от тестирования насущные дела;</a:t>
            </a:r>
          </a:p>
          <a:p>
            <a:r>
              <a:rPr lang="ru-RU" sz="1200" dirty="0" smtClean="0"/>
              <a:t>классическим </a:t>
            </a:r>
            <a:r>
              <a:rPr lang="ru-RU" sz="1200" dirty="0" err="1" smtClean="0"/>
              <a:t>retention</a:t>
            </a:r>
            <a:r>
              <a:rPr lang="ru-RU" sz="1200" dirty="0" smtClean="0"/>
              <a:t> по месяцам, который показывает </a:t>
            </a:r>
            <a:r>
              <a:rPr lang="ru-RU" sz="1200" dirty="0" err="1" smtClean="0"/>
              <a:t>возвращаемость</a:t>
            </a:r>
            <a:r>
              <a:rPr lang="ru-RU" sz="1200" dirty="0" smtClean="0"/>
              <a:t> клиентов в Приложение после установки и поможет руководителю держать руку на пульсе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Второй ряд </a:t>
            </a:r>
            <a:r>
              <a:rPr lang="ru-RU" sz="1200" dirty="0" err="1" smtClean="0"/>
              <a:t>виджетов</a:t>
            </a:r>
            <a:r>
              <a:rPr lang="ru-RU" sz="1200" dirty="0" smtClean="0"/>
              <a:t> помогает понять текущую ситуацию с конверсией из активных пользователей в клиентов, посмотреть динамику роста новых клиентов и визуально оценить конверсию из активных покупателей в клиентов а также при помощи </a:t>
            </a:r>
            <a:r>
              <a:rPr lang="ru-RU" sz="1200" dirty="0" err="1" smtClean="0"/>
              <a:t>фактоида</a:t>
            </a:r>
            <a:r>
              <a:rPr lang="ru-RU" sz="1200" dirty="0" smtClean="0"/>
              <a:t> </a:t>
            </a:r>
            <a:r>
              <a:rPr lang="ru-RU" sz="1200" dirty="0" err="1" smtClean="0"/>
              <a:t>stickness</a:t>
            </a:r>
            <a:r>
              <a:rPr lang="ru-RU" sz="1200" dirty="0" smtClean="0"/>
              <a:t> </a:t>
            </a:r>
            <a:r>
              <a:rPr lang="ru-RU" sz="1200" dirty="0" err="1" smtClean="0"/>
              <a:t>ratio</a:t>
            </a:r>
            <a:r>
              <a:rPr lang="ru-RU" sz="1200" dirty="0" smtClean="0"/>
              <a:t> понять как часто клиенты возвращаются в Приложение в течение месяца (период настраивается исходя из конкретных задач бизнеса</a:t>
            </a:r>
            <a:r>
              <a:rPr lang="ru-RU" sz="1200" dirty="0" smtClean="0"/>
              <a:t>).</a:t>
            </a:r>
          </a:p>
          <a:p>
            <a:endParaRPr lang="ru-RU" sz="1200" dirty="0" smtClean="0"/>
          </a:p>
          <a:p>
            <a:r>
              <a:rPr lang="ru-RU" sz="1200" dirty="0" smtClean="0"/>
              <a:t>Третий ряд </a:t>
            </a:r>
            <a:r>
              <a:rPr lang="ru-RU" sz="1200" dirty="0" err="1" smtClean="0"/>
              <a:t>виджетов</a:t>
            </a:r>
            <a:r>
              <a:rPr lang="ru-RU" sz="1200" dirty="0" smtClean="0"/>
              <a:t> помогает оценить вовлеченность клиентов через такую метрику как объем создаваемого </a:t>
            </a:r>
            <a:r>
              <a:rPr lang="ru-RU" sz="1200" dirty="0" err="1" smtClean="0"/>
              <a:t>контента</a:t>
            </a:r>
            <a:r>
              <a:rPr lang="ru-RU" sz="1200" dirty="0" smtClean="0"/>
              <a:t> в разбивке по фото и видео, оценить объем сгенерированного </a:t>
            </a:r>
            <a:r>
              <a:rPr lang="ru-RU" sz="1200" dirty="0" err="1" smtClean="0"/>
              <a:t>контента</a:t>
            </a:r>
            <a:r>
              <a:rPr lang="ru-RU" sz="1200" dirty="0" smtClean="0"/>
              <a:t> в разрезе стран, мобильных платформ и пола пользователей и видеть текущий показатель количества сессий и количества сессий на одного клиента позволяет абстрагироваться от средней длины сессии и количества сессий и характеризует интерес пользователей к Приложению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Четвертый ряд </a:t>
            </a:r>
            <a:r>
              <a:rPr lang="ru-RU" sz="1200" dirty="0" err="1" smtClean="0"/>
              <a:t>виджетов</a:t>
            </a:r>
            <a:r>
              <a:rPr lang="ru-RU" sz="1200" dirty="0" smtClean="0"/>
              <a:t> сконцентрирован на удовлетворенности клиентов Приложением, которая является важной частью вовлеченности.</a:t>
            </a:r>
          </a:p>
          <a:p>
            <a:r>
              <a:rPr lang="ru-RU" sz="1200" dirty="0" smtClean="0"/>
              <a:t>Здесь руководитель сможет оперативно видеть как развивается </a:t>
            </a:r>
            <a:r>
              <a:rPr lang="ru-RU" sz="1200" dirty="0" err="1" smtClean="0"/>
              <a:t>комьюнити</a:t>
            </a:r>
            <a:r>
              <a:rPr lang="ru-RU" sz="1200" dirty="0" smtClean="0"/>
              <a:t> пользователей Приложения, видеть количество и тип </a:t>
            </a:r>
            <a:r>
              <a:rPr lang="ru-RU" sz="1200" dirty="0" err="1" smtClean="0"/>
              <a:t>коментариев</a:t>
            </a:r>
            <a:r>
              <a:rPr lang="ru-RU" sz="1200" dirty="0" smtClean="0"/>
              <a:t>, которые оставляют клиенты и таким образом видеть общий эмоциональный тренд. Важным </a:t>
            </a:r>
            <a:r>
              <a:rPr lang="ru-RU" sz="1200" dirty="0" err="1" smtClean="0"/>
              <a:t>виджетом</a:t>
            </a:r>
            <a:r>
              <a:rPr lang="ru-RU" sz="1200" dirty="0" smtClean="0"/>
              <a:t> в этой серии является ASL, который позволяет увидеть сколько времени пользователи находятся в Приложении и таким образом понять насколько интуитивно понятны UI и использование </a:t>
            </a:r>
            <a:r>
              <a:rPr lang="ru-RU" sz="1200" dirty="0" err="1" smtClean="0"/>
              <a:t>фичей</a:t>
            </a:r>
            <a:r>
              <a:rPr lang="ru-RU" sz="1200" dirty="0" smtClean="0"/>
              <a:t> Приложения (например, если у определенной части пользователей время сессии будет сильно расти - то полезным будет провести дополнительное исследование и внести изменения в Продукт или оперативно оказать поддержку клиентам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519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4734732"/>
            <a:ext cx="4825638" cy="2060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802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20548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/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/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833447"/>
            <a:ext cx="1368232" cy="468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74536" y="3867408"/>
            <a:ext cx="555764" cy="1838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=""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=""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=""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=""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=""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=""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=""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=""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=""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=""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=""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=""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=""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=""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=""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=""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=""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=""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=""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=""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=""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=""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=""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=""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=""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=""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=""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=""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=""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=""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37723" y="174922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=""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=""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=""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=""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=""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=""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=""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=""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=""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=""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=""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=""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=""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=""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=""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=""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=""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=""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=""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=""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=""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=""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4748" y="108853"/>
            <a:ext cx="252565" cy="21047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76082" y="577364"/>
            <a:ext cx="1510702" cy="11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Александр Руководитель</a:t>
            </a:r>
          </a:p>
          <a:p>
            <a:r>
              <a:rPr lang="ru-RU" sz="700" dirty="0" smtClean="0"/>
              <a:t>Заказчик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 smtClean="0"/>
              <a:t>Сергей </a:t>
            </a:r>
            <a:r>
              <a:rPr lang="ru-RU" sz="700" dirty="0" err="1"/>
              <a:t>Ошемков</a:t>
            </a:r>
            <a:endParaRPr lang="ru-RU" sz="700" dirty="0"/>
          </a:p>
          <a:p>
            <a:r>
              <a:rPr lang="ru-RU" sz="700" dirty="0"/>
              <a:t>Визуализация, сбор требований,</a:t>
            </a:r>
          </a:p>
          <a:p>
            <a:r>
              <a:rPr lang="ru-RU" sz="700" dirty="0"/>
              <a:t>управление проектом</a:t>
            </a:r>
          </a:p>
          <a:p>
            <a:endParaRPr lang="ru-RU" sz="700" dirty="0"/>
          </a:p>
          <a:p>
            <a:r>
              <a:rPr lang="ru-RU" sz="700" dirty="0"/>
              <a:t>Степан Виртуальный</a:t>
            </a:r>
          </a:p>
          <a:p>
            <a:r>
              <a:rPr lang="ru-RU" sz="700" dirty="0"/>
              <a:t>ETL  инженер, интеграция с CRM</a:t>
            </a:r>
            <a:endParaRPr lang="en-US" sz="7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35522" y="335426"/>
            <a:ext cx="2322527" cy="46175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Компания является разработчиком </a:t>
            </a:r>
            <a:r>
              <a:rPr lang="ru-RU" sz="700" dirty="0"/>
              <a:t>П</a:t>
            </a:r>
            <a:r>
              <a:rPr lang="ru-RU" sz="700" dirty="0" smtClean="0"/>
              <a:t>риложения для обработки </a:t>
            </a:r>
            <a:r>
              <a:rPr lang="ru-RU" sz="700" dirty="0" err="1" smtClean="0"/>
              <a:t>сторис</a:t>
            </a:r>
            <a:r>
              <a:rPr lang="ru-RU" sz="700" dirty="0" smtClean="0"/>
              <a:t> в </a:t>
            </a:r>
            <a:r>
              <a:rPr lang="ru-RU" sz="700" dirty="0" err="1" smtClean="0"/>
              <a:t>инстаграм</a:t>
            </a:r>
            <a:r>
              <a:rPr lang="ru-RU" sz="700" dirty="0" smtClean="0"/>
              <a:t>. Приложение продается в России и Швеции.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/>
              <a:t>Работа ведется с </a:t>
            </a:r>
            <a:r>
              <a:rPr lang="ru-RU" sz="700" dirty="0" smtClean="0"/>
              <a:t>В2С </a:t>
            </a:r>
            <a:r>
              <a:rPr lang="ru-RU" sz="700" dirty="0"/>
              <a:t>и </a:t>
            </a:r>
            <a:r>
              <a:rPr lang="ru-RU" sz="700" dirty="0" smtClean="0"/>
              <a:t>В2В </a:t>
            </a:r>
            <a:r>
              <a:rPr lang="ru-RU" sz="700" dirty="0"/>
              <a:t>клиентами </a:t>
            </a:r>
            <a:r>
              <a:rPr lang="ru-RU" sz="700" dirty="0" smtClean="0"/>
              <a:t>– приложение используют  пользователи </a:t>
            </a:r>
            <a:r>
              <a:rPr lang="ru-RU" sz="700" dirty="0" err="1" smtClean="0"/>
              <a:t>инстаграм</a:t>
            </a:r>
            <a:r>
              <a:rPr lang="en-GB" sz="700" dirty="0" smtClean="0"/>
              <a:t> </a:t>
            </a:r>
            <a:r>
              <a:rPr lang="ru-RU" sz="700" dirty="0" smtClean="0"/>
              <a:t> для создания </a:t>
            </a:r>
            <a:r>
              <a:rPr lang="ru-RU" sz="700" dirty="0" err="1" smtClean="0"/>
              <a:t>бомбических</a:t>
            </a:r>
            <a:r>
              <a:rPr lang="ru-RU" sz="700" dirty="0" smtClean="0"/>
              <a:t> историй, специалисты по продвижению и дизайнеры маркетинговых отделов для продвижения брендов компаний.</a:t>
            </a:r>
          </a:p>
          <a:p>
            <a:endParaRPr lang="ru-RU" sz="700" dirty="0"/>
          </a:p>
          <a:p>
            <a:r>
              <a:rPr lang="ru-RU" sz="700" dirty="0"/>
              <a:t>Рабочий процесс состоит из этапов</a:t>
            </a:r>
            <a:r>
              <a:rPr lang="ru-RU" sz="700" dirty="0" smtClean="0"/>
              <a:t>:</a:t>
            </a:r>
          </a:p>
          <a:p>
            <a:endParaRPr lang="ru-RU" sz="700" dirty="0" smtClean="0"/>
          </a:p>
          <a:p>
            <a:r>
              <a:rPr lang="ru-RU" sz="700" dirty="0" smtClean="0"/>
              <a:t>Получение </a:t>
            </a:r>
            <a:r>
              <a:rPr lang="ru-RU" sz="700" dirty="0" err="1" smtClean="0"/>
              <a:t>лида</a:t>
            </a:r>
            <a:r>
              <a:rPr lang="ru-RU" sz="700" dirty="0" smtClean="0"/>
              <a:t> -</a:t>
            </a:r>
            <a:r>
              <a:rPr lang="en-US" sz="700" dirty="0" smtClean="0"/>
              <a:t>&gt; </a:t>
            </a:r>
            <a:r>
              <a:rPr lang="ru-RU" sz="700" dirty="0" smtClean="0"/>
              <a:t>скачивание </a:t>
            </a:r>
            <a:r>
              <a:rPr lang="ru-RU" sz="700" dirty="0" err="1" smtClean="0"/>
              <a:t>триальной</a:t>
            </a:r>
            <a:r>
              <a:rPr lang="ru-RU" sz="700" dirty="0" smtClean="0"/>
              <a:t> версии -</a:t>
            </a:r>
            <a:r>
              <a:rPr lang="en-US" sz="700" dirty="0" smtClean="0"/>
              <a:t>&gt; </a:t>
            </a:r>
          </a:p>
          <a:p>
            <a:r>
              <a:rPr lang="ru-RU" sz="700" dirty="0"/>
              <a:t>п</a:t>
            </a:r>
            <a:r>
              <a:rPr lang="ru-RU" sz="700" dirty="0" smtClean="0"/>
              <a:t>ереход на страницу покупки и выбор тарифа -</a:t>
            </a:r>
            <a:r>
              <a:rPr lang="en-US" sz="700" dirty="0" smtClean="0"/>
              <a:t>&gt; </a:t>
            </a:r>
            <a:endParaRPr lang="ru-RU" sz="700" dirty="0" smtClean="0"/>
          </a:p>
          <a:p>
            <a:r>
              <a:rPr lang="ru-RU" sz="700" dirty="0" smtClean="0"/>
              <a:t>-</a:t>
            </a:r>
            <a:r>
              <a:rPr lang="en-US" sz="700" dirty="0" smtClean="0"/>
              <a:t>&gt; </a:t>
            </a:r>
            <a:r>
              <a:rPr lang="ru-RU" sz="700" dirty="0"/>
              <a:t>п</a:t>
            </a:r>
            <a:r>
              <a:rPr lang="ru-RU" sz="700" dirty="0" smtClean="0"/>
              <a:t>ереход на страницу оплаты -</a:t>
            </a:r>
            <a:r>
              <a:rPr lang="en-US" sz="700" dirty="0" smtClean="0"/>
              <a:t>&gt;</a:t>
            </a:r>
            <a:r>
              <a:rPr lang="ru-RU" sz="700" dirty="0" smtClean="0"/>
              <a:t> получение оплаты -</a:t>
            </a:r>
            <a:r>
              <a:rPr lang="en-US" sz="700" dirty="0" smtClean="0"/>
              <a:t>&gt; </a:t>
            </a:r>
          </a:p>
          <a:p>
            <a:r>
              <a:rPr lang="ru-RU" sz="700" dirty="0" smtClean="0"/>
              <a:t>предоставление полного функционала Приложения -</a:t>
            </a:r>
            <a:r>
              <a:rPr lang="en-US" sz="700" dirty="0" smtClean="0"/>
              <a:t>&gt;</a:t>
            </a:r>
            <a:endParaRPr lang="ru-RU" sz="700" dirty="0" smtClean="0"/>
          </a:p>
          <a:p>
            <a:r>
              <a:rPr lang="ru-RU" sz="700" dirty="0" smtClean="0"/>
              <a:t>-</a:t>
            </a:r>
            <a:r>
              <a:rPr lang="en-US" sz="700" dirty="0" smtClean="0"/>
              <a:t>&gt; </a:t>
            </a:r>
            <a:r>
              <a:rPr lang="ru-RU" sz="700" dirty="0"/>
              <a:t>р</a:t>
            </a:r>
            <a:r>
              <a:rPr lang="ru-RU" sz="700" dirty="0" smtClean="0"/>
              <a:t>ешение вопросов при работе с Приложением Службой Поддержки </a:t>
            </a:r>
            <a:r>
              <a:rPr lang="en-US" sz="700" dirty="0" smtClean="0"/>
              <a:t>-&gt; </a:t>
            </a:r>
            <a:r>
              <a:rPr lang="ru-RU" sz="700" dirty="0"/>
              <a:t>п</a:t>
            </a:r>
            <a:r>
              <a:rPr lang="ru-RU" sz="700" dirty="0" smtClean="0"/>
              <a:t>олучение рекомендаций или формирование </a:t>
            </a:r>
            <a:r>
              <a:rPr lang="en-US" sz="700" dirty="0" smtClean="0"/>
              <a:t>success story.</a:t>
            </a:r>
            <a:endParaRPr lang="ru-RU" sz="700" dirty="0" smtClean="0">
              <a:solidFill>
                <a:srgbClr val="FF0000"/>
              </a:solidFill>
            </a:endParaRPr>
          </a:p>
          <a:p>
            <a:endParaRPr lang="ru-RU" sz="700" dirty="0">
              <a:solidFill>
                <a:srgbClr val="FF0000"/>
              </a:solidFill>
            </a:endParaRPr>
          </a:p>
          <a:p>
            <a:r>
              <a:rPr lang="ru-RU" sz="700" dirty="0"/>
              <a:t>В отделе </a:t>
            </a:r>
            <a:r>
              <a:rPr lang="ru-RU" sz="700" dirty="0" smtClean="0"/>
              <a:t>продуктовой аналитики работают </a:t>
            </a:r>
            <a:r>
              <a:rPr lang="ru-RU" sz="700" dirty="0"/>
              <a:t>5</a:t>
            </a:r>
            <a:r>
              <a:rPr lang="ru-RU" sz="700" dirty="0" smtClean="0"/>
              <a:t> продуктовых аналитиков,  у </a:t>
            </a:r>
            <a:r>
              <a:rPr lang="ru-RU" sz="700" dirty="0"/>
              <a:t>каждого есть </a:t>
            </a:r>
            <a:r>
              <a:rPr lang="ru-RU" sz="700" dirty="0" smtClean="0"/>
              <a:t>планы роста своего сегмента метрик.</a:t>
            </a:r>
          </a:p>
          <a:p>
            <a:endParaRPr lang="ru-RU" sz="700" dirty="0"/>
          </a:p>
          <a:p>
            <a:r>
              <a:rPr lang="ru-RU" sz="700" dirty="0" smtClean="0"/>
              <a:t>Есть </a:t>
            </a:r>
            <a:r>
              <a:rPr lang="ru-RU" sz="700" dirty="0"/>
              <a:t>информация об </a:t>
            </a:r>
            <a:r>
              <a:rPr lang="ru-RU" sz="700" dirty="0" smtClean="0"/>
              <a:t>источнике данных: </a:t>
            </a:r>
            <a:r>
              <a:rPr lang="ru-RU" sz="700" dirty="0" err="1" smtClean="0"/>
              <a:t>датасеты</a:t>
            </a:r>
            <a:r>
              <a:rPr lang="ru-RU" sz="700" dirty="0" smtClean="0"/>
              <a:t> с датой регистрации пользователя, датой покупки Приложения, уникальным </a:t>
            </a:r>
            <a:r>
              <a:rPr lang="en-US" sz="700" dirty="0" smtClean="0"/>
              <a:t>id </a:t>
            </a:r>
            <a:r>
              <a:rPr lang="ru-RU" sz="700" dirty="0" smtClean="0"/>
              <a:t>пользователя, суммой покупки, страной пользователя.</a:t>
            </a:r>
          </a:p>
          <a:p>
            <a:endParaRPr lang="ru-RU" sz="700" dirty="0"/>
          </a:p>
          <a:p>
            <a:r>
              <a:rPr lang="ru-RU" sz="700" dirty="0" smtClean="0"/>
              <a:t>1. Общая </a:t>
            </a:r>
            <a:r>
              <a:rPr lang="ru-RU" sz="700" dirty="0"/>
              <a:t>картина. Каково общее выполнение плана по </a:t>
            </a:r>
          </a:p>
          <a:p>
            <a:r>
              <a:rPr lang="ru-RU" sz="700" dirty="0" smtClean="0"/>
              <a:t>росту метрик, слабые места, области развития.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/>
              <a:t>2. Какова результативность </a:t>
            </a:r>
            <a:r>
              <a:rPr lang="ru-RU" sz="700" dirty="0" smtClean="0"/>
              <a:t>роста метрик, </a:t>
            </a:r>
            <a:r>
              <a:rPr lang="ru-RU" sz="700" dirty="0"/>
              <a:t>е</a:t>
            </a:r>
            <a:r>
              <a:rPr lang="ru-RU" sz="700" dirty="0" smtClean="0"/>
              <a:t>сть </a:t>
            </a:r>
            <a:r>
              <a:rPr lang="ru-RU" sz="700" dirty="0"/>
              <a:t>ли явные </a:t>
            </a:r>
          </a:p>
          <a:p>
            <a:r>
              <a:rPr lang="ru-RU" sz="700" dirty="0"/>
              <a:t>лидеры и аутсайдеры. Какими показателями они отличаются </a:t>
            </a:r>
            <a:r>
              <a:rPr lang="ru-RU" sz="700" dirty="0" smtClean="0"/>
              <a:t>между </a:t>
            </a:r>
            <a:r>
              <a:rPr lang="ru-RU" sz="700" dirty="0"/>
              <a:t>собой.</a:t>
            </a:r>
          </a:p>
          <a:p>
            <a:endParaRPr lang="ru-RU" sz="700" dirty="0"/>
          </a:p>
          <a:p>
            <a:r>
              <a:rPr lang="ru-RU" sz="700" dirty="0"/>
              <a:t>3. </a:t>
            </a:r>
            <a:r>
              <a:rPr lang="ru-RU" sz="700" dirty="0" smtClean="0"/>
              <a:t>Часто </a:t>
            </a:r>
            <a:r>
              <a:rPr lang="ru-RU" sz="700" dirty="0"/>
              <a:t>ли </a:t>
            </a:r>
            <a:r>
              <a:rPr lang="ru-RU" sz="700" dirty="0" smtClean="0"/>
              <a:t>появляются негативные </a:t>
            </a:r>
            <a:r>
              <a:rPr lang="ru-RU" sz="700" dirty="0"/>
              <a:t>комментарии , чем они вызваны и </a:t>
            </a:r>
            <a:r>
              <a:rPr lang="ru-RU" sz="700" dirty="0" smtClean="0"/>
              <a:t>насколько </a:t>
            </a:r>
            <a:r>
              <a:rPr lang="ru-RU" sz="700" dirty="0"/>
              <a:t>быстро удается решать проблемные </a:t>
            </a:r>
            <a:r>
              <a:rPr lang="ru-RU" sz="700" dirty="0" smtClean="0"/>
              <a:t>ситуации, какие </a:t>
            </a:r>
            <a:r>
              <a:rPr lang="ru-RU" sz="700" dirty="0" err="1" smtClean="0"/>
              <a:t>инсайты</a:t>
            </a:r>
            <a:r>
              <a:rPr lang="ru-RU" sz="700" dirty="0" smtClean="0"/>
              <a:t> удается получить из  обратной связи пользователей.</a:t>
            </a:r>
          </a:p>
          <a:p>
            <a:r>
              <a:rPr lang="ru-RU" sz="700" dirty="0" smtClean="0"/>
              <a:t>  </a:t>
            </a:r>
            <a:endParaRPr lang="ru-RU" sz="700" dirty="0"/>
          </a:p>
          <a:p>
            <a:r>
              <a:rPr lang="ru-RU" sz="700" dirty="0"/>
              <a:t>4. Ключевые показатели. У каких объектов </a:t>
            </a:r>
          </a:p>
          <a:p>
            <a:r>
              <a:rPr lang="ru-RU" sz="700" dirty="0"/>
              <a:t>максимальный коэффициент загрузки. 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53600" y="525712"/>
            <a:ext cx="2338388" cy="44653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  Руководитель отдела продуктовой аналитики будет использовать </a:t>
            </a:r>
            <a:r>
              <a:rPr lang="ru-RU" sz="700" dirty="0" err="1"/>
              <a:t>дашборд</a:t>
            </a:r>
            <a:r>
              <a:rPr lang="ru-RU" sz="700" dirty="0"/>
              <a:t> для </a:t>
            </a:r>
            <a:r>
              <a:rPr lang="ru-RU" sz="700" dirty="0" smtClean="0"/>
              <a:t>ежедневной оценки динамики ключевых показателей, еженедельных встреч со своей и </a:t>
            </a:r>
            <a:r>
              <a:rPr lang="ru-RU" sz="700" dirty="0" err="1" smtClean="0"/>
              <a:t>кросс-функциональными</a:t>
            </a:r>
            <a:r>
              <a:rPr lang="ru-RU" sz="700" dirty="0" smtClean="0"/>
              <a:t> командами и для стратегического планирования.</a:t>
            </a:r>
          </a:p>
          <a:p>
            <a:r>
              <a:rPr lang="ru-RU" sz="700" dirty="0" smtClean="0"/>
              <a:t>  Основная задача – повышение вовлеченности пользователей при использовании Приложения.</a:t>
            </a:r>
          </a:p>
          <a:p>
            <a:r>
              <a:rPr lang="ru-RU" sz="700" dirty="0" smtClean="0"/>
              <a:t>  Основными показателями являются </a:t>
            </a:r>
            <a:r>
              <a:rPr lang="en-US" sz="700" dirty="0" smtClean="0"/>
              <a:t>retention, DAU,</a:t>
            </a:r>
            <a:r>
              <a:rPr lang="ru-RU" sz="700" dirty="0" smtClean="0"/>
              <a:t> </a:t>
            </a:r>
            <a:r>
              <a:rPr lang="en-US" sz="700" dirty="0" smtClean="0"/>
              <a:t>MAU</a:t>
            </a:r>
            <a:r>
              <a:rPr lang="ru-RU" sz="700" dirty="0" smtClean="0"/>
              <a:t> и  </a:t>
            </a:r>
            <a:r>
              <a:rPr lang="en-US" sz="700" dirty="0" err="1" smtClean="0"/>
              <a:t>stickness</a:t>
            </a:r>
            <a:r>
              <a:rPr lang="en-US" sz="700" dirty="0" smtClean="0"/>
              <a:t> ratio</a:t>
            </a:r>
            <a:r>
              <a:rPr lang="ru-RU" sz="700" dirty="0" smtClean="0"/>
              <a:t>, а также динамика роста новых клиентов и </a:t>
            </a:r>
            <a:r>
              <a:rPr lang="en-US" sz="700" dirty="0" smtClean="0"/>
              <a:t>revenue</a:t>
            </a:r>
            <a:r>
              <a:rPr lang="ru-RU" sz="700" dirty="0" smtClean="0"/>
              <a:t>.</a:t>
            </a:r>
            <a:endParaRPr lang="en-US" sz="700" dirty="0" smtClean="0"/>
          </a:p>
          <a:p>
            <a:r>
              <a:rPr lang="ru-RU" sz="700" dirty="0" smtClean="0"/>
              <a:t>  Важными показателями являются </a:t>
            </a:r>
            <a:r>
              <a:rPr lang="en-US" sz="700" dirty="0" smtClean="0"/>
              <a:t>ARPU, ARPPU</a:t>
            </a:r>
            <a:r>
              <a:rPr lang="ru-RU" sz="700" dirty="0" smtClean="0"/>
              <a:t>, воронка С</a:t>
            </a:r>
            <a:r>
              <a:rPr lang="en-US" sz="700" dirty="0" smtClean="0"/>
              <a:t>R</a:t>
            </a:r>
            <a:r>
              <a:rPr lang="ru-RU" sz="700" dirty="0" smtClean="0"/>
              <a:t>.</a:t>
            </a:r>
          </a:p>
          <a:p>
            <a:r>
              <a:rPr lang="ru-RU" sz="700" dirty="0" smtClean="0"/>
              <a:t>  Будет полезно отслеживать </a:t>
            </a:r>
            <a:r>
              <a:rPr lang="en-US" sz="700" dirty="0" smtClean="0"/>
              <a:t>retention </a:t>
            </a:r>
            <a:r>
              <a:rPr lang="ru-RU" sz="700" dirty="0" smtClean="0"/>
              <a:t>в период использования </a:t>
            </a:r>
            <a:r>
              <a:rPr lang="ru-RU" sz="700" dirty="0" err="1" smtClean="0"/>
              <a:t>триальной</a:t>
            </a:r>
            <a:r>
              <a:rPr lang="ru-RU" sz="700" dirty="0" smtClean="0"/>
              <a:t> версии и видеть, насколько быстро растет </a:t>
            </a:r>
            <a:r>
              <a:rPr lang="ru-RU" sz="700" dirty="0" err="1" smtClean="0"/>
              <a:t>комьюнити</a:t>
            </a:r>
            <a:r>
              <a:rPr lang="ru-RU" sz="700" dirty="0" smtClean="0"/>
              <a:t> пользователей Приложения.</a:t>
            </a:r>
          </a:p>
          <a:p>
            <a:r>
              <a:rPr lang="ru-RU" sz="700" dirty="0" smtClean="0"/>
              <a:t>  Хотелось бы иметь возможность видеть на </a:t>
            </a:r>
            <a:r>
              <a:rPr lang="ru-RU" sz="700" dirty="0" err="1" smtClean="0"/>
              <a:t>дашборде</a:t>
            </a:r>
            <a:r>
              <a:rPr lang="ru-RU" sz="700" dirty="0" smtClean="0"/>
              <a:t> оценку Приложения клиентами и выводить на </a:t>
            </a:r>
            <a:r>
              <a:rPr lang="ru-RU" sz="700" dirty="0" err="1" smtClean="0"/>
              <a:t>дашборд</a:t>
            </a:r>
            <a:r>
              <a:rPr lang="ru-RU" sz="700" dirty="0" smtClean="0"/>
              <a:t> отзывы клиентов об использовании Приложения как источник </a:t>
            </a:r>
            <a:r>
              <a:rPr lang="ru-RU" sz="700" dirty="0" err="1" smtClean="0"/>
              <a:t>инсайтов</a:t>
            </a:r>
            <a:r>
              <a:rPr lang="ru-RU" sz="700" dirty="0" smtClean="0"/>
              <a:t> для улучшения работы Приложения и , в частности, поиска новых идей для </a:t>
            </a:r>
            <a:r>
              <a:rPr lang="ru-RU" sz="700" dirty="0" err="1" smtClean="0"/>
              <a:t>фичей</a:t>
            </a:r>
            <a:r>
              <a:rPr lang="ru-RU" sz="700" dirty="0" smtClean="0"/>
              <a:t>.</a:t>
            </a:r>
          </a:p>
          <a:p>
            <a:r>
              <a:rPr lang="ru-RU" sz="700" dirty="0" smtClean="0"/>
              <a:t>  Важной метрикой оценки удобства работы с Приложением является </a:t>
            </a:r>
            <a:r>
              <a:rPr lang="en-US" sz="700" dirty="0" smtClean="0"/>
              <a:t>ASL, </a:t>
            </a:r>
            <a:r>
              <a:rPr lang="ru-RU" sz="700" dirty="0" smtClean="0"/>
              <a:t>полезно видеть среднее количество сессий работы с Приложением.</a:t>
            </a:r>
          </a:p>
          <a:p>
            <a:r>
              <a:rPr lang="ru-RU" sz="700" dirty="0" smtClean="0"/>
              <a:t>  Было бы здорово понимать количество </a:t>
            </a:r>
            <a:r>
              <a:rPr lang="ru-RU" sz="700" dirty="0" err="1" smtClean="0"/>
              <a:t>контента</a:t>
            </a:r>
            <a:r>
              <a:rPr lang="ru-RU" sz="700" dirty="0" smtClean="0"/>
              <a:t>, который генерируют пользователи как косвенный показатель вовлеченности.</a:t>
            </a:r>
          </a:p>
          <a:p>
            <a:endParaRPr lang="ru-RU" sz="700" dirty="0" smtClean="0"/>
          </a:p>
          <a:p>
            <a:r>
              <a:rPr lang="ru-RU" sz="700" dirty="0" smtClean="0"/>
              <a:t>  Команда руководителя состоит из 5 продуктовых аналитиков, каждый из которых занимается ростом своих метрик: </a:t>
            </a:r>
            <a:endParaRPr lang="en-US" sz="700" dirty="0" smtClean="0"/>
          </a:p>
          <a:p>
            <a:r>
              <a:rPr lang="en-US" sz="700" dirty="0" smtClean="0"/>
              <a:t>MAU/WAU/DAU, </a:t>
            </a:r>
            <a:r>
              <a:rPr lang="en-US" sz="700" dirty="0" err="1" smtClean="0"/>
              <a:t>stickness</a:t>
            </a:r>
            <a:r>
              <a:rPr lang="en-US" sz="700" dirty="0" smtClean="0"/>
              <a:t> ratio;</a:t>
            </a:r>
          </a:p>
          <a:p>
            <a:r>
              <a:rPr lang="en-US" sz="700" dirty="0" smtClean="0"/>
              <a:t>retention </a:t>
            </a:r>
            <a:r>
              <a:rPr lang="ru-RU" sz="700" dirty="0" smtClean="0"/>
              <a:t>и </a:t>
            </a:r>
            <a:r>
              <a:rPr lang="en-US" sz="700" dirty="0" smtClean="0"/>
              <a:t>retention trial</a:t>
            </a:r>
            <a:endParaRPr lang="ru-RU" sz="700" dirty="0"/>
          </a:p>
          <a:p>
            <a:r>
              <a:rPr lang="en-US" sz="700" dirty="0" smtClean="0"/>
              <a:t>community growth </a:t>
            </a:r>
            <a:r>
              <a:rPr lang="ru-RU" sz="700" dirty="0" smtClean="0"/>
              <a:t>и работа с отзывами</a:t>
            </a:r>
            <a:r>
              <a:rPr lang="en-US" sz="700" dirty="0" smtClean="0"/>
              <a:t>;</a:t>
            </a:r>
          </a:p>
          <a:p>
            <a:r>
              <a:rPr lang="en-US" sz="700" dirty="0" smtClean="0"/>
              <a:t>CR </a:t>
            </a:r>
            <a:r>
              <a:rPr lang="ru-RU" sz="700" dirty="0" smtClean="0"/>
              <a:t>и </a:t>
            </a:r>
            <a:r>
              <a:rPr lang="en-US" sz="700" dirty="0" smtClean="0"/>
              <a:t>revenue</a:t>
            </a:r>
          </a:p>
          <a:p>
            <a:r>
              <a:rPr lang="en-US" sz="700" dirty="0" smtClean="0"/>
              <a:t>content generation, number of sessions, ASL</a:t>
            </a:r>
          </a:p>
          <a:p>
            <a:r>
              <a:rPr lang="ru-RU" sz="700" dirty="0" smtClean="0"/>
              <a:t>Члены команды руководителя используют </a:t>
            </a:r>
            <a:r>
              <a:rPr lang="ru-RU" sz="700" dirty="0" err="1" smtClean="0"/>
              <a:t>дашборд</a:t>
            </a:r>
            <a:r>
              <a:rPr lang="ru-RU" sz="700" dirty="0" smtClean="0"/>
              <a:t> на ежедневной основе.</a:t>
            </a:r>
          </a:p>
          <a:p>
            <a:endParaRPr lang="ru-RU" sz="700" dirty="0"/>
          </a:p>
          <a:p>
            <a:r>
              <a:rPr lang="ru-RU" sz="700" dirty="0"/>
              <a:t>Тестовая группа: </a:t>
            </a:r>
            <a:r>
              <a:rPr lang="ru-RU" sz="700" dirty="0" smtClean="0"/>
              <a:t>Александр Руководитель, </a:t>
            </a:r>
            <a:endParaRPr lang="ru-RU" sz="700" dirty="0"/>
          </a:p>
          <a:p>
            <a:r>
              <a:rPr lang="ru-RU" sz="700" dirty="0"/>
              <a:t>Иван </a:t>
            </a:r>
            <a:r>
              <a:rPr lang="ru-RU" sz="700" dirty="0" smtClean="0"/>
              <a:t>Конверсионный, </a:t>
            </a:r>
            <a:r>
              <a:rPr lang="ru-RU" sz="700" dirty="0"/>
              <a:t>Василий </a:t>
            </a:r>
            <a:r>
              <a:rPr lang="ru-RU" sz="700" dirty="0" smtClean="0"/>
              <a:t>Вовлекающий, </a:t>
            </a:r>
            <a:endParaRPr lang="ru-RU" sz="700" dirty="0"/>
          </a:p>
          <a:p>
            <a:r>
              <a:rPr lang="ru-RU" sz="700" dirty="0"/>
              <a:t>Михаил </a:t>
            </a:r>
            <a:r>
              <a:rPr lang="ru-RU" sz="700" dirty="0" smtClean="0"/>
              <a:t>Генерирующий, Степан Убеждающий, Владимир Продуктовый.</a:t>
            </a:r>
            <a:endParaRPr lang="en-US" sz="7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9" y="5298304"/>
            <a:ext cx="2627012" cy="1497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 Основная Какова общая ситуация по основным показателям?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Какова выручка в данный момент? Какова динамика выручки?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Каковы основные </a:t>
            </a:r>
            <a:r>
              <a:rPr lang="ru-RU" sz="700" dirty="0" err="1" smtClean="0"/>
              <a:t>инансовые</a:t>
            </a:r>
            <a:r>
              <a:rPr lang="ru-RU" sz="700" dirty="0" smtClean="0"/>
              <a:t> показатели, характеризующие вовлеченность? Какова их динамика?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Какова ежедневная, еженедельная и ежемесячная активность пользователей? Насколько они "прилипают" к Приложению?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Какова </a:t>
            </a:r>
            <a:r>
              <a:rPr lang="ru-RU" sz="700" dirty="0" err="1" smtClean="0"/>
              <a:t>возвращаемость</a:t>
            </a:r>
            <a:r>
              <a:rPr lang="ru-RU" sz="700" dirty="0" smtClean="0"/>
              <a:t> клиентов в </a:t>
            </a:r>
            <a:r>
              <a:rPr lang="ru-RU" sz="700" dirty="0" err="1" smtClean="0"/>
              <a:t>триальный</a:t>
            </a:r>
            <a:r>
              <a:rPr lang="ru-RU" sz="700" dirty="0" smtClean="0"/>
              <a:t> период и после покупки</a:t>
            </a:r>
            <a:r>
              <a:rPr lang="ru-RU" sz="700" dirty="0" smtClean="0"/>
              <a:t>?</a:t>
            </a:r>
            <a:endParaRPr lang="en-US" sz="700" dirty="0" smtClean="0"/>
          </a:p>
          <a:p>
            <a:endParaRPr lang="en-US" sz="700" dirty="0" smtClean="0"/>
          </a:p>
          <a:p>
            <a:r>
              <a:rPr lang="ru-RU" sz="700" dirty="0" smtClean="0"/>
              <a:t>Какова динамика новых клиентов? Какова конверсия в активных</a:t>
            </a:r>
          </a:p>
          <a:p>
            <a:endParaRPr lang="ru-RU" sz="700" dirty="0" smtClean="0"/>
          </a:p>
          <a:p>
            <a:endParaRPr lang="ru-RU" sz="700" dirty="0" smtClean="0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591601" y="2931213"/>
            <a:ext cx="193023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Участники команды смотрят </a:t>
            </a:r>
            <a:r>
              <a:rPr lang="ru-RU" sz="700" dirty="0" err="1"/>
              <a:t>дашборд</a:t>
            </a:r>
            <a:endParaRPr lang="ru-RU" sz="700" dirty="0"/>
          </a:p>
          <a:p>
            <a:r>
              <a:rPr lang="ru-RU" sz="700" dirty="0"/>
              <a:t>ежедневно по утрам для планирования рабочего</a:t>
            </a:r>
          </a:p>
          <a:p>
            <a:r>
              <a:rPr lang="ru-RU" sz="700" dirty="0"/>
              <a:t>дня и в течение дня для решения оперативных </a:t>
            </a:r>
          </a:p>
          <a:p>
            <a:r>
              <a:rPr lang="ru-RU" sz="700" dirty="0"/>
              <a:t>вопросов, на </a:t>
            </a:r>
            <a:r>
              <a:rPr lang="ru-RU" sz="700" dirty="0" smtClean="0"/>
              <a:t>еженедельных встречах с </a:t>
            </a:r>
            <a:endParaRPr lang="ru-RU" sz="700" dirty="0"/>
          </a:p>
          <a:p>
            <a:r>
              <a:rPr lang="ru-RU" sz="700" dirty="0"/>
              <a:t>руководителем.</a:t>
            </a:r>
          </a:p>
          <a:p>
            <a:endParaRPr lang="ru-RU" sz="700" dirty="0"/>
          </a:p>
          <a:p>
            <a:r>
              <a:rPr lang="ru-RU" sz="700" dirty="0"/>
              <a:t>Руководитель отдела использует </a:t>
            </a:r>
            <a:r>
              <a:rPr lang="ru-RU" sz="700" dirty="0" err="1"/>
              <a:t>дашборд</a:t>
            </a:r>
            <a:r>
              <a:rPr lang="ru-RU" sz="700" dirty="0"/>
              <a:t> для</a:t>
            </a:r>
          </a:p>
          <a:p>
            <a:r>
              <a:rPr lang="ru-RU" sz="700" dirty="0"/>
              <a:t>е</a:t>
            </a:r>
            <a:r>
              <a:rPr lang="ru-RU" sz="700" dirty="0" smtClean="0"/>
              <a:t>жедневной оценки </a:t>
            </a:r>
            <a:r>
              <a:rPr lang="ru-RU" sz="700" dirty="0"/>
              <a:t>ситуации, </a:t>
            </a:r>
            <a:r>
              <a:rPr lang="ru-RU" sz="700" dirty="0" smtClean="0"/>
              <a:t>встреч с подчиненными и кросс-функциональной команды, контроля </a:t>
            </a:r>
            <a:r>
              <a:rPr lang="ru-RU" sz="700" dirty="0"/>
              <a:t>выполнения </a:t>
            </a:r>
            <a:r>
              <a:rPr lang="ru-RU" sz="700" dirty="0" smtClean="0"/>
              <a:t>задач, </a:t>
            </a:r>
            <a:r>
              <a:rPr lang="ru-RU" sz="700" dirty="0"/>
              <a:t>еженедельного планирования </a:t>
            </a:r>
            <a:r>
              <a:rPr lang="ru-RU" sz="700" dirty="0" smtClean="0"/>
              <a:t>и постановки задач, встреч со своим руководителем.</a:t>
            </a:r>
          </a:p>
          <a:p>
            <a:endParaRPr lang="ru-RU" sz="700" dirty="0"/>
          </a:p>
          <a:p>
            <a:pPr>
              <a:lnSpc>
                <a:spcPct val="90000"/>
              </a:lnSpc>
            </a:pPr>
            <a:r>
              <a:rPr lang="ru-RU" sz="700" dirty="0" smtClean="0"/>
              <a:t>Он планирует </a:t>
            </a:r>
            <a:r>
              <a:rPr lang="ru-RU" sz="700" dirty="0"/>
              <a:t>использовать </a:t>
            </a:r>
            <a:r>
              <a:rPr lang="ru-RU" sz="700" dirty="0" err="1"/>
              <a:t>дашборд</a:t>
            </a:r>
            <a:r>
              <a:rPr lang="ru-RU" sz="700" dirty="0"/>
              <a:t> </a:t>
            </a:r>
            <a:r>
              <a:rPr lang="ru-RU" sz="700" dirty="0" smtClean="0"/>
              <a:t>на своем ноутбуке.</a:t>
            </a:r>
            <a:endParaRPr lang="ru-RU" sz="700" dirty="0"/>
          </a:p>
          <a:p>
            <a:pPr>
              <a:lnSpc>
                <a:spcPct val="90000"/>
              </a:lnSpc>
            </a:pPr>
            <a:endParaRPr lang="ru-RU" sz="700" dirty="0"/>
          </a:p>
          <a:p>
            <a:pPr>
              <a:lnSpc>
                <a:spcPct val="90000"/>
              </a:lnSpc>
            </a:pPr>
            <a:r>
              <a:rPr lang="ru-RU" sz="700" dirty="0"/>
              <a:t>Подчиненные </a:t>
            </a:r>
            <a:r>
              <a:rPr lang="ru-RU" sz="700" dirty="0" smtClean="0"/>
              <a:t>работают с </a:t>
            </a:r>
            <a:r>
              <a:rPr lang="ru-RU" sz="700" dirty="0" err="1" smtClean="0"/>
              <a:t>дашбордом</a:t>
            </a:r>
            <a:r>
              <a:rPr lang="ru-RU" sz="700" dirty="0" smtClean="0"/>
              <a:t> </a:t>
            </a:r>
            <a:r>
              <a:rPr lang="ru-RU" sz="700" dirty="0" err="1" smtClean="0"/>
              <a:t>с</a:t>
            </a:r>
            <a:r>
              <a:rPr lang="ru-RU" sz="700" dirty="0" smtClean="0"/>
              <a:t> ноутбуков.</a:t>
            </a:r>
            <a:endParaRPr lang="en-US" sz="7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15650" y="2322752"/>
            <a:ext cx="2250095" cy="13205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Данные выгружаются ежедневно из </a:t>
            </a:r>
            <a:r>
              <a:rPr lang="en-US" sz="700" dirty="0" smtClean="0"/>
              <a:t>CRM</a:t>
            </a:r>
            <a:r>
              <a:rPr lang="ru-RU" sz="700" dirty="0" smtClean="0"/>
              <a:t> </a:t>
            </a:r>
            <a:r>
              <a:rPr lang="ru-RU" sz="700" dirty="0"/>
              <a:t>- </a:t>
            </a:r>
            <a:r>
              <a:rPr lang="ru-RU" sz="700" dirty="0" err="1" smtClean="0"/>
              <a:t>schema.table_crm</a:t>
            </a:r>
            <a:endParaRPr lang="en-US" sz="700" dirty="0" smtClean="0"/>
          </a:p>
          <a:p>
            <a:endParaRPr lang="en-GB" sz="700" dirty="0" smtClean="0"/>
          </a:p>
          <a:p>
            <a:r>
              <a:rPr lang="ru-RU" sz="700" dirty="0" smtClean="0"/>
              <a:t>Обрабатываются в </a:t>
            </a:r>
            <a:r>
              <a:rPr lang="en-US" sz="700" dirty="0" err="1" smtClean="0"/>
              <a:t>Pyhon</a:t>
            </a:r>
            <a:r>
              <a:rPr lang="en-US" sz="700" dirty="0" smtClean="0"/>
              <a:t> </a:t>
            </a:r>
            <a:r>
              <a:rPr lang="ru-RU" sz="700" dirty="0" smtClean="0"/>
              <a:t>и </a:t>
            </a:r>
            <a:r>
              <a:rPr lang="ru-RU" sz="700" dirty="0" err="1" smtClean="0"/>
              <a:t>м</a:t>
            </a:r>
            <a:r>
              <a:rPr lang="ru-RU" sz="700" dirty="0" err="1" smtClean="0"/>
              <a:t>ерджатся</a:t>
            </a:r>
            <a:r>
              <a:rPr lang="ru-RU" sz="700" dirty="0" smtClean="0"/>
              <a:t> в </a:t>
            </a:r>
            <a:r>
              <a:rPr lang="ru-RU" sz="700" dirty="0" err="1" smtClean="0"/>
              <a:t>датасет</a:t>
            </a:r>
            <a:r>
              <a:rPr lang="ru-RU" sz="700" dirty="0" smtClean="0"/>
              <a:t> вида</a:t>
            </a:r>
            <a:r>
              <a:rPr lang="en-US" sz="700" dirty="0" smtClean="0"/>
              <a:t>:</a:t>
            </a:r>
          </a:p>
          <a:p>
            <a:endParaRPr lang="en-US" sz="700" dirty="0" smtClean="0"/>
          </a:p>
          <a:p>
            <a:r>
              <a:rPr lang="en-US" sz="700" dirty="0" err="1" smtClean="0"/>
              <a:t>Date|user</a:t>
            </a:r>
            <a:r>
              <a:rPr lang="en-US" sz="700" dirty="0" smtClean="0"/>
              <a:t>_</a:t>
            </a:r>
            <a:r>
              <a:rPr lang="ru-RU" sz="700" dirty="0" err="1" smtClean="0"/>
              <a:t>id</a:t>
            </a:r>
            <a:r>
              <a:rPr lang="ru-RU" sz="700" dirty="0" smtClean="0"/>
              <a:t> </a:t>
            </a:r>
            <a:r>
              <a:rPr lang="ru-RU" sz="700" dirty="0"/>
              <a:t>| </a:t>
            </a:r>
            <a:r>
              <a:rPr lang="en-US" sz="700" dirty="0" smtClean="0"/>
              <a:t>t</a:t>
            </a:r>
            <a:r>
              <a:rPr lang="en-US" sz="700" dirty="0" smtClean="0"/>
              <a:t>ype</a:t>
            </a:r>
            <a:r>
              <a:rPr lang="ru-RU" sz="700" dirty="0" smtClean="0"/>
              <a:t> |</a:t>
            </a:r>
            <a:r>
              <a:rPr lang="en-US" sz="700" dirty="0" smtClean="0"/>
              <a:t> revenue</a:t>
            </a:r>
            <a:endParaRPr lang="ru-RU" sz="700" dirty="0" smtClean="0"/>
          </a:p>
          <a:p>
            <a:endParaRPr lang="en-US" sz="700" dirty="0" smtClean="0"/>
          </a:p>
          <a:p>
            <a:r>
              <a:rPr lang="ru-RU" sz="700" dirty="0" smtClean="0"/>
              <a:t>И записываются в директорию из которой </a:t>
            </a:r>
            <a:r>
              <a:rPr lang="en-US" sz="700" dirty="0" smtClean="0"/>
              <a:t>Tableau </a:t>
            </a:r>
            <a:r>
              <a:rPr lang="ru-RU" sz="700" dirty="0" smtClean="0"/>
              <a:t>регулярно обновляет данные для </a:t>
            </a:r>
            <a:r>
              <a:rPr lang="ru-RU" sz="700" dirty="0" err="1" smtClean="0"/>
              <a:t>дашборда</a:t>
            </a:r>
            <a:r>
              <a:rPr lang="ru-RU" sz="700" dirty="0" smtClean="0"/>
              <a:t>.</a:t>
            </a:r>
            <a:endParaRPr lang="en-US" sz="700" dirty="0" smtClean="0"/>
          </a:p>
          <a:p>
            <a:endParaRPr lang="en-US" sz="700" dirty="0" smtClean="0"/>
          </a:p>
          <a:p>
            <a:r>
              <a:rPr lang="ru-RU" sz="700" dirty="0" smtClean="0"/>
              <a:t>Процесс автоматизирован при помощи </a:t>
            </a:r>
            <a:r>
              <a:rPr lang="en-US" sz="700" dirty="0" smtClean="0"/>
              <a:t>Airflow 2.2.2</a:t>
            </a:r>
            <a:endParaRPr lang="en-US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14600" y="540213"/>
            <a:ext cx="2290763" cy="2983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/>
              <a:t>Блок «Основные </a:t>
            </a:r>
            <a:r>
              <a:rPr lang="ru-RU" sz="700" dirty="0" smtClean="0"/>
              <a:t>показатели</a:t>
            </a:r>
            <a:r>
              <a:rPr lang="ru-RU" sz="700" dirty="0" smtClean="0"/>
              <a:t>»</a:t>
            </a:r>
            <a:r>
              <a:rPr lang="ru-RU" sz="700" dirty="0" smtClean="0"/>
              <a:t> </a:t>
            </a:r>
            <a:r>
              <a:rPr lang="ru-RU" sz="700" dirty="0" smtClean="0"/>
              <a:t>- </a:t>
            </a:r>
            <a:r>
              <a:rPr lang="en-US" sz="700" dirty="0" smtClean="0"/>
              <a:t> </a:t>
            </a:r>
            <a:r>
              <a:rPr lang="en-US" sz="700" dirty="0" smtClean="0"/>
              <a:t>DAU,</a:t>
            </a:r>
            <a:r>
              <a:rPr lang="ru-RU" sz="700" dirty="0" smtClean="0"/>
              <a:t> </a:t>
            </a:r>
            <a:r>
              <a:rPr lang="en-US" sz="700" dirty="0" smtClean="0"/>
              <a:t>MAU</a:t>
            </a:r>
            <a:r>
              <a:rPr lang="ru-RU" sz="700" dirty="0" smtClean="0"/>
              <a:t> и  </a:t>
            </a:r>
            <a:r>
              <a:rPr lang="en-US" sz="700" dirty="0" err="1" smtClean="0"/>
              <a:t>stickness</a:t>
            </a:r>
            <a:r>
              <a:rPr lang="en-US" sz="700" dirty="0" smtClean="0"/>
              <a:t> ratio</a:t>
            </a:r>
            <a:r>
              <a:rPr lang="ru-RU" sz="700" dirty="0" smtClean="0"/>
              <a:t>, а также динамика роста новых клиентов и </a:t>
            </a:r>
            <a:r>
              <a:rPr lang="en-US" sz="700" dirty="0" smtClean="0"/>
              <a:t>revenue</a:t>
            </a:r>
            <a:r>
              <a:rPr lang="ru-RU" sz="700" dirty="0" smtClean="0"/>
              <a:t> </a:t>
            </a:r>
            <a:r>
              <a:rPr lang="ru-RU" sz="700" dirty="0" smtClean="0"/>
              <a:t>представлен в виде набора </a:t>
            </a:r>
            <a:r>
              <a:rPr lang="ru-RU" sz="700" dirty="0" err="1" smtClean="0"/>
              <a:t>фактоидов</a:t>
            </a:r>
            <a:r>
              <a:rPr lang="ru-RU" sz="700" dirty="0" smtClean="0"/>
              <a:t> со </a:t>
            </a:r>
            <a:r>
              <a:rPr lang="ru-RU" sz="700" dirty="0" err="1" smtClean="0"/>
              <a:t>спарклайнами</a:t>
            </a:r>
            <a:r>
              <a:rPr lang="ru-RU" sz="700" dirty="0" smtClean="0"/>
              <a:t>, </a:t>
            </a:r>
            <a:r>
              <a:rPr lang="en-US" sz="700" dirty="0" smtClean="0"/>
              <a:t>retention </a:t>
            </a:r>
            <a:r>
              <a:rPr lang="ru-RU" sz="700" dirty="0" smtClean="0"/>
              <a:t>и </a:t>
            </a:r>
            <a:r>
              <a:rPr lang="en-US" sz="700" dirty="0" smtClean="0"/>
              <a:t>retention trial </a:t>
            </a:r>
            <a:r>
              <a:rPr lang="ru-RU" sz="700" dirty="0" smtClean="0"/>
              <a:t>представлены в виде </a:t>
            </a:r>
            <a:r>
              <a:rPr lang="en-US" sz="700" dirty="0" err="1" smtClean="0"/>
              <a:t>heatmap</a:t>
            </a:r>
            <a:r>
              <a:rPr lang="en-US" sz="700" dirty="0" smtClean="0"/>
              <a:t>-</a:t>
            </a:r>
            <a:r>
              <a:rPr lang="ru-RU" sz="700" dirty="0" err="1" smtClean="0"/>
              <a:t>ов</a:t>
            </a:r>
            <a:r>
              <a:rPr lang="ru-RU" sz="700" dirty="0" smtClean="0"/>
              <a:t>.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 smtClean="0"/>
              <a:t>Финансовый блок </a:t>
            </a:r>
            <a:r>
              <a:rPr lang="ru-RU" sz="700" dirty="0" smtClean="0"/>
              <a:t>представлен </a:t>
            </a:r>
            <a:r>
              <a:rPr lang="ru-RU" sz="700" dirty="0" err="1" smtClean="0"/>
              <a:t>фактоидами</a:t>
            </a:r>
            <a:r>
              <a:rPr lang="ru-RU" sz="700" dirty="0" smtClean="0"/>
              <a:t> со </a:t>
            </a:r>
            <a:r>
              <a:rPr lang="ru-RU" sz="700" dirty="0" err="1" smtClean="0"/>
              <a:t>спарклайнами</a:t>
            </a:r>
            <a:r>
              <a:rPr lang="ru-RU" sz="700" dirty="0" smtClean="0"/>
              <a:t> </a:t>
            </a:r>
            <a:r>
              <a:rPr lang="en-US" sz="700" dirty="0" smtClean="0"/>
              <a:t>Revenue, ARPU</a:t>
            </a:r>
            <a:r>
              <a:rPr lang="en-US" sz="700" dirty="0" smtClean="0"/>
              <a:t>, </a:t>
            </a:r>
            <a:r>
              <a:rPr lang="en-US" sz="700" dirty="0" smtClean="0"/>
              <a:t>ARPPU</a:t>
            </a:r>
            <a:r>
              <a:rPr lang="en-US" sz="700" dirty="0" smtClean="0"/>
              <a:t>.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 smtClean="0"/>
              <a:t>«Ресурсный» блок представлен </a:t>
            </a:r>
            <a:r>
              <a:rPr lang="ru-RU" sz="700" dirty="0" err="1" smtClean="0"/>
              <a:t>фактиодами</a:t>
            </a:r>
            <a:r>
              <a:rPr lang="ru-RU" sz="700" dirty="0" smtClean="0"/>
              <a:t> с </a:t>
            </a:r>
            <a:r>
              <a:rPr lang="ru-RU" sz="700" dirty="0" smtClean="0"/>
              <a:t>количеством сессий, </a:t>
            </a:r>
            <a:r>
              <a:rPr lang="en-US" sz="700" dirty="0" smtClean="0"/>
              <a:t>ASL, </a:t>
            </a:r>
            <a:r>
              <a:rPr lang="ru-RU" sz="700" dirty="0" smtClean="0"/>
              <a:t>генерируемого трафика и </a:t>
            </a:r>
            <a:r>
              <a:rPr lang="ru-RU" sz="700" dirty="0" err="1" smtClean="0"/>
              <a:t>лайнчартом</a:t>
            </a:r>
            <a:r>
              <a:rPr lang="ru-RU" sz="700" dirty="0" smtClean="0"/>
              <a:t> для отображения генерируемого трафика во времени.</a:t>
            </a:r>
          </a:p>
          <a:p>
            <a:endParaRPr lang="ru-RU" sz="700" dirty="0" smtClean="0"/>
          </a:p>
          <a:p>
            <a:r>
              <a:rPr lang="ru-RU" sz="700" dirty="0" smtClean="0"/>
              <a:t>«Социальный» блок представлен </a:t>
            </a:r>
            <a:r>
              <a:rPr lang="ru-RU" sz="700" dirty="0" err="1" smtClean="0"/>
              <a:t>фактоидом</a:t>
            </a:r>
            <a:r>
              <a:rPr lang="ru-RU" sz="700" dirty="0" smtClean="0"/>
              <a:t> для оценки роста </a:t>
            </a:r>
            <a:r>
              <a:rPr lang="ru-RU" sz="700" dirty="0" err="1" smtClean="0"/>
              <a:t>комьюнити</a:t>
            </a:r>
            <a:r>
              <a:rPr lang="ru-RU" sz="700" dirty="0" smtClean="0"/>
              <a:t> </a:t>
            </a:r>
            <a:r>
              <a:rPr lang="ru-RU" sz="700" dirty="0" smtClean="0"/>
              <a:t>и таблицы с рейтингом Приложения и отзывами пользователей.</a:t>
            </a:r>
            <a:endParaRPr lang="ru-RU" sz="700" dirty="0" smtClean="0"/>
          </a:p>
          <a:p>
            <a:endParaRPr lang="ru-RU" sz="700" dirty="0" smtClean="0"/>
          </a:p>
          <a:p>
            <a:endParaRPr lang="ru-RU" sz="7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=""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228600" y="3857625"/>
            <a:ext cx="238125" cy="252681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=""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=""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=""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=""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=""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=""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=""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=""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=""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=""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=""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=""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=""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=""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=""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=""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=""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=""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=""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=""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=""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445706" y="540213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sz="700" dirty="0" err="1"/>
              <a:t>Демо</a:t>
            </a:r>
            <a:r>
              <a:rPr lang="ru-RU" sz="700" dirty="0"/>
              <a:t>-сессия и форма сбора обратной связи через чат</a:t>
            </a:r>
          </a:p>
          <a:p>
            <a:r>
              <a:rPr lang="ru-RU" sz="700" dirty="0"/>
              <a:t>и опросы.</a:t>
            </a:r>
          </a:p>
          <a:p>
            <a:endParaRPr lang="ru-RU" sz="700" dirty="0"/>
          </a:p>
          <a:p>
            <a:r>
              <a:rPr lang="ru-RU" sz="700" dirty="0"/>
              <a:t>Тестирование в реальных условиях, наблюдение за </a:t>
            </a:r>
          </a:p>
          <a:p>
            <a:r>
              <a:rPr lang="ru-RU" sz="700" dirty="0"/>
              <a:t>использованием </a:t>
            </a:r>
            <a:r>
              <a:rPr lang="ru-RU" sz="700" dirty="0" err="1"/>
              <a:t>дашборда</a:t>
            </a:r>
            <a:r>
              <a:rPr lang="ru-RU" sz="700" dirty="0"/>
              <a:t>.</a:t>
            </a:r>
          </a:p>
          <a:p>
            <a:endParaRPr lang="ru-RU" sz="700" dirty="0"/>
          </a:p>
          <a:p>
            <a:r>
              <a:rPr lang="ru-RU" sz="700" dirty="0"/>
              <a:t>Статистика по использованию </a:t>
            </a:r>
            <a:r>
              <a:rPr lang="ru-RU" sz="700" dirty="0" err="1"/>
              <a:t>дашборда</a:t>
            </a:r>
            <a:r>
              <a:rPr lang="ru-RU" sz="700" dirty="0"/>
              <a:t>.</a:t>
            </a:r>
          </a:p>
          <a:p>
            <a:endParaRPr lang="ru-RU" sz="700" dirty="0"/>
          </a:p>
          <a:p>
            <a:r>
              <a:rPr lang="ru-RU" sz="700" dirty="0" err="1"/>
              <a:t>Success</a:t>
            </a:r>
            <a:r>
              <a:rPr lang="ru-RU" sz="700" dirty="0"/>
              <a:t> </a:t>
            </a:r>
            <a:r>
              <a:rPr lang="ru-RU" sz="700" dirty="0" err="1"/>
              <a:t>Metric</a:t>
            </a:r>
            <a:r>
              <a:rPr lang="ru-RU" sz="700" dirty="0"/>
              <a:t> - все </a:t>
            </a:r>
            <a:r>
              <a:rPr lang="ru-RU" sz="700" dirty="0" smtClean="0"/>
              <a:t>участники команды и руководитель каждый </a:t>
            </a:r>
            <a:r>
              <a:rPr lang="ru-RU" sz="700" dirty="0"/>
              <a:t>день используют </a:t>
            </a:r>
            <a:r>
              <a:rPr lang="ru-RU" sz="700" dirty="0" smtClean="0"/>
              <a:t>отчет</a:t>
            </a:r>
            <a:r>
              <a:rPr lang="ru-RU" sz="700" dirty="0"/>
              <a:t>. Средний балл удовлетворенности </a:t>
            </a:r>
            <a:r>
              <a:rPr lang="ru-RU" sz="700" dirty="0" err="1"/>
              <a:t>дашбордом</a:t>
            </a:r>
            <a:r>
              <a:rPr lang="ru-RU" sz="700" dirty="0"/>
              <a:t> 4.5/5</a:t>
            </a:r>
            <a:endParaRPr 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8916862" y="5298303"/>
            <a:ext cx="2627012" cy="1442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пользователей </a:t>
            </a:r>
            <a:r>
              <a:rPr lang="ru-RU" sz="700" dirty="0" smtClean="0"/>
              <a:t>и клиентов?</a:t>
            </a:r>
          </a:p>
          <a:p>
            <a:endParaRPr lang="ru-RU" sz="700" dirty="0" smtClean="0"/>
          </a:p>
          <a:p>
            <a:r>
              <a:rPr lang="ru-RU" sz="700" dirty="0" smtClean="0"/>
              <a:t>Сколько </a:t>
            </a:r>
            <a:r>
              <a:rPr lang="ru-RU" sz="700" dirty="0" err="1" smtClean="0"/>
              <a:t>контента</a:t>
            </a:r>
            <a:r>
              <a:rPr lang="ru-RU" sz="700" dirty="0" smtClean="0"/>
              <a:t> генерируют клиенты? </a:t>
            </a:r>
          </a:p>
          <a:p>
            <a:endParaRPr lang="ru-RU" sz="700" dirty="0" smtClean="0"/>
          </a:p>
          <a:p>
            <a:r>
              <a:rPr lang="ru-RU" sz="700" dirty="0" smtClean="0"/>
              <a:t>Сколько времени клиенты проводят в Приложении? Насколько часто они заходят в Приложение?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 рейтинг </a:t>
            </a:r>
            <a:r>
              <a:rPr lang="ru-RU" sz="700" dirty="0" err="1" smtClean="0"/>
              <a:t>Прилоения</a:t>
            </a:r>
            <a:r>
              <a:rPr lang="ru-RU" sz="700" dirty="0" smtClean="0"/>
              <a:t>? Насколько довольны клиенты и какие отзывы они оставляют?</a:t>
            </a:r>
          </a:p>
          <a:p>
            <a:endParaRPr lang="ru-RU" sz="700" dirty="0" smtClean="0"/>
          </a:p>
          <a:p>
            <a:r>
              <a:rPr lang="ru-RU" sz="700" dirty="0" smtClean="0"/>
              <a:t>Насколько быстро растет </a:t>
            </a:r>
            <a:r>
              <a:rPr lang="ru-RU" sz="700" dirty="0" err="1" smtClean="0"/>
              <a:t>комьюнити</a:t>
            </a:r>
            <a:r>
              <a:rPr lang="ru-RU" sz="700" dirty="0" smtClean="0"/>
              <a:t>?</a:t>
            </a:r>
          </a:p>
          <a:p>
            <a:endParaRPr lang="ru-RU" sz="700" dirty="0" smtClean="0"/>
          </a:p>
          <a:p>
            <a:r>
              <a:rPr lang="ru-RU" sz="700" dirty="0" smtClean="0"/>
              <a:t>Каковы все перечисленные метрики в общем и в разрезе по странам?  </a:t>
            </a:r>
            <a:endParaRPr lang="ru-RU" sz="700" dirty="0"/>
          </a:p>
        </p:txBody>
      </p:sp>
      <p:pic>
        <p:nvPicPr>
          <p:cNvPr id="109" name="Рисунок 108" descr="Oshemkov 4.2.1_dash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800" y="4237943"/>
            <a:ext cx="4584700" cy="25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1546</Words>
  <Application>Microsoft Office PowerPoint</Application>
  <PresentationFormat>Произвольный</PresentationFormat>
  <Paragraphs>160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  </vt:lpstr>
      <vt:lpstr>  </vt:lpstr>
      <vt:lpstr>Слайд 3</vt:lpstr>
    </vt:vector>
  </TitlesOfParts>
  <Company>Yandex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user</cp:lastModifiedBy>
  <cp:revision>44</cp:revision>
  <dcterms:created xsi:type="dcterms:W3CDTF">2020-07-15T16:28:51Z</dcterms:created>
  <dcterms:modified xsi:type="dcterms:W3CDTF">2021-12-21T23:15:26Z</dcterms:modified>
</cp:coreProperties>
</file>