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328" r:id="rId2"/>
    <p:sldId id="329" r:id="rId3"/>
    <p:sldId id="330" r:id="rId4"/>
    <p:sldId id="325" r:id="rId5"/>
    <p:sldId id="327" r:id="rId6"/>
    <p:sldId id="322" r:id="rId7"/>
    <p:sldId id="326" r:id="rId8"/>
    <p:sldId id="323" r:id="rId9"/>
    <p:sldId id="324" r:id="rId10"/>
    <p:sldId id="331" r:id="rId11"/>
    <p:sldId id="332" r:id="rId12"/>
    <p:sldId id="333" r:id="rId13"/>
    <p:sldId id="334" r:id="rId14"/>
    <p:sldId id="335"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22" autoAdjust="0"/>
  </p:normalViewPr>
  <p:slideViewPr>
    <p:cSldViewPr>
      <p:cViewPr varScale="1">
        <p:scale>
          <a:sx n="75" d="100"/>
          <a:sy n="75" d="100"/>
        </p:scale>
        <p:origin x="1666"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B1B1A-7302-47FC-952D-0C1A65EDA216}" type="datetimeFigureOut">
              <a:rPr lang="en-GB" smtClean="0"/>
              <a:t>14/03/2023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07AEB-194C-44B0-AF24-25F433C29CAA}" type="slidenum">
              <a:rPr lang="en-GB" smtClean="0"/>
              <a:t>‹#›</a:t>
            </a:fld>
            <a:endParaRPr lang="en-GB"/>
          </a:p>
        </p:txBody>
      </p:sp>
    </p:spTree>
    <p:extLst>
      <p:ext uri="{BB962C8B-B14F-4D97-AF65-F5344CB8AC3E}">
        <p14:creationId xmlns:p14="http://schemas.microsoft.com/office/powerpoint/2010/main" val="1421252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a:t>
            </a:fld>
            <a:endParaRPr lang="en-GB"/>
          </a:p>
        </p:txBody>
      </p:sp>
    </p:spTree>
    <p:extLst>
      <p:ext uri="{BB962C8B-B14F-4D97-AF65-F5344CB8AC3E}">
        <p14:creationId xmlns:p14="http://schemas.microsoft.com/office/powerpoint/2010/main" val="876677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10</a:t>
            </a:fld>
            <a:endParaRPr lang="en-GB"/>
          </a:p>
        </p:txBody>
      </p:sp>
    </p:spTree>
    <p:extLst>
      <p:ext uri="{BB962C8B-B14F-4D97-AF65-F5344CB8AC3E}">
        <p14:creationId xmlns:p14="http://schemas.microsoft.com/office/powerpoint/2010/main" val="244895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11</a:t>
            </a:fld>
            <a:endParaRPr lang="en-GB"/>
          </a:p>
        </p:txBody>
      </p:sp>
    </p:spTree>
    <p:extLst>
      <p:ext uri="{BB962C8B-B14F-4D97-AF65-F5344CB8AC3E}">
        <p14:creationId xmlns:p14="http://schemas.microsoft.com/office/powerpoint/2010/main" val="349691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12</a:t>
            </a:fld>
            <a:endParaRPr lang="en-GB"/>
          </a:p>
        </p:txBody>
      </p:sp>
    </p:spTree>
    <p:extLst>
      <p:ext uri="{BB962C8B-B14F-4D97-AF65-F5344CB8AC3E}">
        <p14:creationId xmlns:p14="http://schemas.microsoft.com/office/powerpoint/2010/main" val="2674433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13</a:t>
            </a:fld>
            <a:endParaRPr lang="en-GB"/>
          </a:p>
        </p:txBody>
      </p:sp>
    </p:spTree>
    <p:extLst>
      <p:ext uri="{BB962C8B-B14F-4D97-AF65-F5344CB8AC3E}">
        <p14:creationId xmlns:p14="http://schemas.microsoft.com/office/powerpoint/2010/main" val="1264264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14</a:t>
            </a:fld>
            <a:endParaRPr lang="en-GB"/>
          </a:p>
        </p:txBody>
      </p:sp>
    </p:spTree>
    <p:extLst>
      <p:ext uri="{BB962C8B-B14F-4D97-AF65-F5344CB8AC3E}">
        <p14:creationId xmlns:p14="http://schemas.microsoft.com/office/powerpoint/2010/main" val="15924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2</a:t>
            </a:fld>
            <a:endParaRPr lang="en-GB"/>
          </a:p>
        </p:txBody>
      </p:sp>
    </p:spTree>
    <p:extLst>
      <p:ext uri="{BB962C8B-B14F-4D97-AF65-F5344CB8AC3E}">
        <p14:creationId xmlns:p14="http://schemas.microsoft.com/office/powerpoint/2010/main" val="1088355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3</a:t>
            </a:fld>
            <a:endParaRPr lang="en-GB"/>
          </a:p>
        </p:txBody>
      </p:sp>
    </p:spTree>
    <p:extLst>
      <p:ext uri="{BB962C8B-B14F-4D97-AF65-F5344CB8AC3E}">
        <p14:creationId xmlns:p14="http://schemas.microsoft.com/office/powerpoint/2010/main" val="876739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4</a:t>
            </a:fld>
            <a:endParaRPr lang="en-GB"/>
          </a:p>
        </p:txBody>
      </p:sp>
    </p:spTree>
    <p:extLst>
      <p:ext uri="{BB962C8B-B14F-4D97-AF65-F5344CB8AC3E}">
        <p14:creationId xmlns:p14="http://schemas.microsoft.com/office/powerpoint/2010/main" val="3997167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5</a:t>
            </a:fld>
            <a:endParaRPr lang="en-GB"/>
          </a:p>
        </p:txBody>
      </p:sp>
    </p:spTree>
    <p:extLst>
      <p:ext uri="{BB962C8B-B14F-4D97-AF65-F5344CB8AC3E}">
        <p14:creationId xmlns:p14="http://schemas.microsoft.com/office/powerpoint/2010/main" val="1306165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6</a:t>
            </a:fld>
            <a:endParaRPr lang="en-GB"/>
          </a:p>
        </p:txBody>
      </p:sp>
    </p:spTree>
    <p:extLst>
      <p:ext uri="{BB962C8B-B14F-4D97-AF65-F5344CB8AC3E}">
        <p14:creationId xmlns:p14="http://schemas.microsoft.com/office/powerpoint/2010/main" val="696647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7</a:t>
            </a:fld>
            <a:endParaRPr lang="en-GB"/>
          </a:p>
        </p:txBody>
      </p:sp>
    </p:spTree>
    <p:extLst>
      <p:ext uri="{BB962C8B-B14F-4D97-AF65-F5344CB8AC3E}">
        <p14:creationId xmlns:p14="http://schemas.microsoft.com/office/powerpoint/2010/main" val="4007266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8</a:t>
            </a:fld>
            <a:endParaRPr lang="en-GB"/>
          </a:p>
        </p:txBody>
      </p:sp>
    </p:spTree>
    <p:extLst>
      <p:ext uri="{BB962C8B-B14F-4D97-AF65-F5344CB8AC3E}">
        <p14:creationId xmlns:p14="http://schemas.microsoft.com/office/powerpoint/2010/main" val="2698116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107AEB-194C-44B0-AF24-25F433C29CAA}" type="slidenum">
              <a:rPr lang="en-GB" smtClean="0"/>
              <a:t>9</a:t>
            </a:fld>
            <a:endParaRPr lang="en-GB"/>
          </a:p>
        </p:txBody>
      </p:sp>
    </p:spTree>
    <p:extLst>
      <p:ext uri="{BB962C8B-B14F-4D97-AF65-F5344CB8AC3E}">
        <p14:creationId xmlns:p14="http://schemas.microsoft.com/office/powerpoint/2010/main" val="6963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30" name="Date Placeholder 29"/>
          <p:cNvSpPr>
            <a:spLocks noGrp="1"/>
          </p:cNvSpPr>
          <p:nvPr>
            <p:ph type="dt" sz="half" idx="10"/>
          </p:nvPr>
        </p:nvSpPr>
        <p:spPr/>
        <p:txBody>
          <a:bodyPr/>
          <a:lstStyle/>
          <a:p>
            <a:fld id="{B4C71EC6-210F-42DE-9C53-41977AD35B3D}" type="datetimeFigureOut">
              <a:rPr lang="ru-RU" smtClean="0"/>
              <a:t>14.03.2023</a:t>
            </a:fld>
            <a:endParaRPr lang="ru-RU"/>
          </a:p>
        </p:txBody>
      </p:sp>
      <p:sp>
        <p:nvSpPr>
          <p:cNvPr id="19" name="Footer Placeholder 18"/>
          <p:cNvSpPr>
            <a:spLocks noGrp="1"/>
          </p:cNvSpPr>
          <p:nvPr>
            <p:ph type="ftr" sz="quarter" idx="11"/>
          </p:nvPr>
        </p:nvSpPr>
        <p:spPr/>
        <p:txBody>
          <a:bodyPr/>
          <a:lstStyle/>
          <a:p>
            <a:endParaRPr lang="ru-RU"/>
          </a:p>
        </p:txBody>
      </p:sp>
      <p:sp>
        <p:nvSpPr>
          <p:cNvPr id="27" name="Slide Number Placeholder 26"/>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14.03.2023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ru-RU"/>
              <a:t>Образец заголовка</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14.03.2023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ru-RU"/>
              <a:t>Образец заголовка</a:t>
            </a:r>
            <a:endParaRPr kumimoji="0" lang="en-US"/>
          </a:p>
        </p:txBody>
      </p:sp>
      <p:sp>
        <p:nvSpPr>
          <p:cNvPr id="3" name="Content Placeholder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Date Placeholder 3"/>
          <p:cNvSpPr>
            <a:spLocks noGrp="1"/>
          </p:cNvSpPr>
          <p:nvPr>
            <p:ph type="dt" sz="half" idx="10"/>
          </p:nvPr>
        </p:nvSpPr>
        <p:spPr/>
        <p:txBody>
          <a:bodyPr/>
          <a:lstStyle/>
          <a:p>
            <a:fld id="{B4C71EC6-210F-42DE-9C53-41977AD35B3D}" type="datetimeFigureOut">
              <a:rPr lang="ru-RU" smtClean="0"/>
              <a:t>14.03.2023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14.03.2023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ru-RU"/>
              <a:t>Образец заголовка</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4C71EC6-210F-42DE-9C53-41977AD35B3D}" type="datetimeFigureOut">
              <a:rPr lang="ru-RU" smtClean="0"/>
              <a:t>14.03.2023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ru-RU"/>
              <a:t>Образец заголовка</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Date Placeholder 6"/>
          <p:cNvSpPr>
            <a:spLocks noGrp="1"/>
          </p:cNvSpPr>
          <p:nvPr>
            <p:ph type="dt" sz="half" idx="10"/>
          </p:nvPr>
        </p:nvSpPr>
        <p:spPr/>
        <p:txBody>
          <a:bodyPr/>
          <a:lstStyle/>
          <a:p>
            <a:fld id="{B4C71EC6-210F-42DE-9C53-41977AD35B3D}" type="datetimeFigureOut">
              <a:rPr lang="ru-RU" smtClean="0"/>
              <a:t>14.03.2023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Date Placeholder 2"/>
          <p:cNvSpPr>
            <a:spLocks noGrp="1"/>
          </p:cNvSpPr>
          <p:nvPr>
            <p:ph type="dt" sz="half" idx="10"/>
          </p:nvPr>
        </p:nvSpPr>
        <p:spPr/>
        <p:txBody>
          <a:bodyPr/>
          <a:lstStyle/>
          <a:p>
            <a:fld id="{B4C71EC6-210F-42DE-9C53-41977AD35B3D}" type="datetimeFigureOut">
              <a:rPr lang="ru-RU" smtClean="0"/>
              <a:t>14.03.2023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14.03.2023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ru-RU"/>
              <a:t>Образец заголовка</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ru-RU"/>
              <a:t>Образец текста</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Date Placeholder 4"/>
          <p:cNvSpPr>
            <a:spLocks noGrp="1"/>
          </p:cNvSpPr>
          <p:nvPr>
            <p:ph type="dt" sz="half" idx="10"/>
          </p:nvPr>
        </p:nvSpPr>
        <p:spPr/>
        <p:txBody>
          <a:bodyPr/>
          <a:lstStyle/>
          <a:p>
            <a:fld id="{B4C71EC6-210F-42DE-9C53-41977AD35B3D}" type="datetimeFigureOut">
              <a:rPr lang="ru-RU" smtClean="0"/>
              <a:t>14.03.2023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ru-RU"/>
              <a:t>Образец заголовка</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ru-RU"/>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14.03.2023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a:xfrm>
            <a:off x="8077200" y="6356350"/>
            <a:ext cx="609600" cy="365125"/>
          </a:xfrm>
        </p:spPr>
        <p:txBody>
          <a:bodyPr/>
          <a:lstStyle/>
          <a:p>
            <a:fld id="{B19B0651-EE4F-4900-A07F-96A6BFA9D0F0}" type="slidenum">
              <a:rPr lang="ru-RU" smtClean="0"/>
              <a:t>‹#›</a:t>
            </a:fld>
            <a:endParaRPr lang="ru-RU"/>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ru-RU"/>
              <a:t>Вставка рисунка</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ru-RU"/>
              <a:t>Образец заголовка</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C71EC6-210F-42DE-9C53-41977AD35B3D}" type="datetimeFigureOut">
              <a:rPr lang="ru-RU" smtClean="0"/>
              <a:t>14.03.2023</a:t>
            </a:fld>
            <a:endParaRPr lang="ru-RU"/>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ru-RU"/>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9B0651-EE4F-4900-A07F-96A6BFA9D0F0}" type="slidenum">
              <a:rPr lang="ru-RU" smtClean="0"/>
              <a:t>‹#›</a:t>
            </a:fld>
            <a:endParaRPr lang="ru-RU"/>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SQL Dirty Read</a:t>
            </a:r>
            <a:endParaRPr lang="en-GB" sz="4500" dirty="0"/>
          </a:p>
        </p:txBody>
      </p:sp>
      <p:pic>
        <p:nvPicPr>
          <p:cNvPr id="3074" name="Picture 2" descr="https://vladmihalcea.com/wp-content/uploads/2018/05/DirtyRead-1024x560.png">
            <a:extLst>
              <a:ext uri="{FF2B5EF4-FFF2-40B4-BE49-F238E27FC236}">
                <a16:creationId xmlns:a16="http://schemas.microsoft.com/office/drawing/2014/main" id="{9AD2D79E-A24C-4315-99C8-64A232133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84784"/>
            <a:ext cx="8222298" cy="449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7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Entity lifecycle</a:t>
            </a:r>
            <a:endParaRPr lang="en-GB" sz="4500" dirty="0"/>
          </a:p>
        </p:txBody>
      </p:sp>
      <p:pic>
        <p:nvPicPr>
          <p:cNvPr id="6148" name="Picture 4" descr="https://javabydeveloper.com/wp-content/uploads/2020/11/jpa-entity-lifecycle-1024x576.png?ezimgfmt=rs:696x392/rscb330/ngcb330/notWebP">
            <a:extLst>
              <a:ext uri="{FF2B5EF4-FFF2-40B4-BE49-F238E27FC236}">
                <a16:creationId xmlns:a16="http://schemas.microsoft.com/office/drawing/2014/main" id="{71AC02F2-84F3-4A8A-BC3C-F7250CF1D3C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89" t="7734" r="9846" b="9127"/>
          <a:stretch/>
        </p:blipFill>
        <p:spPr bwMode="auto">
          <a:xfrm>
            <a:off x="427353" y="1700808"/>
            <a:ext cx="8289293"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892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a:t>
            </a:r>
            <a:r>
              <a:rPr lang="en-US" sz="4500" dirty="0" err="1"/>
              <a:t>OneToOne</a:t>
            </a:r>
            <a:endParaRPr lang="en-GB" sz="4500" dirty="0"/>
          </a:p>
        </p:txBody>
      </p:sp>
      <p:pic>
        <p:nvPicPr>
          <p:cNvPr id="4" name="Picture 3">
            <a:extLst>
              <a:ext uri="{FF2B5EF4-FFF2-40B4-BE49-F238E27FC236}">
                <a16:creationId xmlns:a16="http://schemas.microsoft.com/office/drawing/2014/main" id="{91A0A25D-E9D4-4E35-8CAA-B78C001B6A0E}"/>
              </a:ext>
            </a:extLst>
          </p:cNvPr>
          <p:cNvPicPr>
            <a:picLocks noChangeAspect="1"/>
          </p:cNvPicPr>
          <p:nvPr/>
        </p:nvPicPr>
        <p:blipFill>
          <a:blip r:embed="rId3"/>
          <a:stretch>
            <a:fillRect/>
          </a:stretch>
        </p:blipFill>
        <p:spPr>
          <a:xfrm>
            <a:off x="457200" y="1484784"/>
            <a:ext cx="2713223" cy="5257977"/>
          </a:xfrm>
          <a:prstGeom prst="rect">
            <a:avLst/>
          </a:prstGeom>
        </p:spPr>
      </p:pic>
      <p:pic>
        <p:nvPicPr>
          <p:cNvPr id="6" name="Picture 5">
            <a:extLst>
              <a:ext uri="{FF2B5EF4-FFF2-40B4-BE49-F238E27FC236}">
                <a16:creationId xmlns:a16="http://schemas.microsoft.com/office/drawing/2014/main" id="{A76F1FC2-AC6E-470F-99C9-22EB12BE1F17}"/>
              </a:ext>
            </a:extLst>
          </p:cNvPr>
          <p:cNvPicPr>
            <a:picLocks noChangeAspect="1"/>
          </p:cNvPicPr>
          <p:nvPr/>
        </p:nvPicPr>
        <p:blipFill rotWithShape="1">
          <a:blip r:embed="rId4"/>
          <a:srcRect b="4871"/>
          <a:stretch/>
        </p:blipFill>
        <p:spPr>
          <a:xfrm>
            <a:off x="5772150" y="1484785"/>
            <a:ext cx="2914650" cy="5373216"/>
          </a:xfrm>
          <a:prstGeom prst="rect">
            <a:avLst/>
          </a:prstGeom>
        </p:spPr>
      </p:pic>
    </p:spTree>
    <p:extLst>
      <p:ext uri="{BB962C8B-B14F-4D97-AF65-F5344CB8AC3E}">
        <p14:creationId xmlns:p14="http://schemas.microsoft.com/office/powerpoint/2010/main" val="2694965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a:t>
            </a:r>
            <a:r>
              <a:rPr lang="en-US" sz="4500" dirty="0" err="1"/>
              <a:t>OneToMany</a:t>
            </a:r>
            <a:r>
              <a:rPr lang="en-US" sz="4500" dirty="0"/>
              <a:t> (@</a:t>
            </a:r>
            <a:r>
              <a:rPr lang="en-US" sz="4500" dirty="0" err="1"/>
              <a:t>ManyToOne</a:t>
            </a:r>
            <a:r>
              <a:rPr lang="en-US" sz="4500" dirty="0"/>
              <a:t>)</a:t>
            </a:r>
            <a:endParaRPr lang="en-GB" sz="4500" dirty="0"/>
          </a:p>
        </p:txBody>
      </p:sp>
      <p:pic>
        <p:nvPicPr>
          <p:cNvPr id="5" name="Picture 4">
            <a:extLst>
              <a:ext uri="{FF2B5EF4-FFF2-40B4-BE49-F238E27FC236}">
                <a16:creationId xmlns:a16="http://schemas.microsoft.com/office/drawing/2014/main" id="{6AA62A19-60B2-410D-BD18-5C11CAE26C0C}"/>
              </a:ext>
            </a:extLst>
          </p:cNvPr>
          <p:cNvPicPr>
            <a:picLocks noChangeAspect="1"/>
          </p:cNvPicPr>
          <p:nvPr/>
        </p:nvPicPr>
        <p:blipFill>
          <a:blip r:embed="rId3"/>
          <a:stretch>
            <a:fillRect/>
          </a:stretch>
        </p:blipFill>
        <p:spPr>
          <a:xfrm>
            <a:off x="5848350" y="1484784"/>
            <a:ext cx="2838450" cy="4848225"/>
          </a:xfrm>
          <a:prstGeom prst="rect">
            <a:avLst/>
          </a:prstGeom>
        </p:spPr>
      </p:pic>
      <p:pic>
        <p:nvPicPr>
          <p:cNvPr id="8" name="Picture 7">
            <a:extLst>
              <a:ext uri="{FF2B5EF4-FFF2-40B4-BE49-F238E27FC236}">
                <a16:creationId xmlns:a16="http://schemas.microsoft.com/office/drawing/2014/main" id="{3DB6300C-DDB0-4A3D-A4C0-C42146EC3532}"/>
              </a:ext>
            </a:extLst>
          </p:cNvPr>
          <p:cNvPicPr>
            <a:picLocks noChangeAspect="1"/>
          </p:cNvPicPr>
          <p:nvPr/>
        </p:nvPicPr>
        <p:blipFill>
          <a:blip r:embed="rId4"/>
          <a:stretch>
            <a:fillRect/>
          </a:stretch>
        </p:blipFill>
        <p:spPr>
          <a:xfrm>
            <a:off x="457200" y="1484784"/>
            <a:ext cx="2838450" cy="4229100"/>
          </a:xfrm>
          <a:prstGeom prst="rect">
            <a:avLst/>
          </a:prstGeom>
        </p:spPr>
      </p:pic>
    </p:spTree>
    <p:extLst>
      <p:ext uri="{BB962C8B-B14F-4D97-AF65-F5344CB8AC3E}">
        <p14:creationId xmlns:p14="http://schemas.microsoft.com/office/powerpoint/2010/main" val="3666439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a:t>
            </a:r>
            <a:r>
              <a:rPr lang="en-US" sz="4500" dirty="0" err="1"/>
              <a:t>ManyToMany</a:t>
            </a:r>
            <a:endParaRPr lang="en-GB" sz="4500" dirty="0"/>
          </a:p>
        </p:txBody>
      </p:sp>
      <p:pic>
        <p:nvPicPr>
          <p:cNvPr id="4" name="Picture 3">
            <a:extLst>
              <a:ext uri="{FF2B5EF4-FFF2-40B4-BE49-F238E27FC236}">
                <a16:creationId xmlns:a16="http://schemas.microsoft.com/office/drawing/2014/main" id="{201AFE29-83C6-4641-8BBC-644B35DEC6BC}"/>
              </a:ext>
            </a:extLst>
          </p:cNvPr>
          <p:cNvPicPr>
            <a:picLocks noChangeAspect="1"/>
          </p:cNvPicPr>
          <p:nvPr/>
        </p:nvPicPr>
        <p:blipFill>
          <a:blip r:embed="rId3"/>
          <a:stretch>
            <a:fillRect/>
          </a:stretch>
        </p:blipFill>
        <p:spPr>
          <a:xfrm>
            <a:off x="457201" y="1479105"/>
            <a:ext cx="2746858" cy="5378896"/>
          </a:xfrm>
          <a:prstGeom prst="rect">
            <a:avLst/>
          </a:prstGeom>
        </p:spPr>
      </p:pic>
      <p:pic>
        <p:nvPicPr>
          <p:cNvPr id="7" name="Picture 6">
            <a:extLst>
              <a:ext uri="{FF2B5EF4-FFF2-40B4-BE49-F238E27FC236}">
                <a16:creationId xmlns:a16="http://schemas.microsoft.com/office/drawing/2014/main" id="{A07214BC-4042-4970-96D2-B4CC81569022}"/>
              </a:ext>
            </a:extLst>
          </p:cNvPr>
          <p:cNvPicPr>
            <a:picLocks noChangeAspect="1"/>
          </p:cNvPicPr>
          <p:nvPr/>
        </p:nvPicPr>
        <p:blipFill>
          <a:blip r:embed="rId4"/>
          <a:stretch>
            <a:fillRect/>
          </a:stretch>
        </p:blipFill>
        <p:spPr>
          <a:xfrm>
            <a:off x="6013903" y="1479105"/>
            <a:ext cx="2672897" cy="5378895"/>
          </a:xfrm>
          <a:prstGeom prst="rect">
            <a:avLst/>
          </a:prstGeom>
        </p:spPr>
      </p:pic>
    </p:spTree>
    <p:extLst>
      <p:ext uri="{BB962C8B-B14F-4D97-AF65-F5344CB8AC3E}">
        <p14:creationId xmlns:p14="http://schemas.microsoft.com/office/powerpoint/2010/main" val="3119982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cashes</a:t>
            </a:r>
            <a:endParaRPr lang="en-GB" sz="4500" dirty="0"/>
          </a:p>
        </p:txBody>
      </p:sp>
      <p:pic>
        <p:nvPicPr>
          <p:cNvPr id="1026" name="Picture 2" descr="Hibernate Second Level Cache Diagram">
            <a:extLst>
              <a:ext uri="{FF2B5EF4-FFF2-40B4-BE49-F238E27FC236}">
                <a16:creationId xmlns:a16="http://schemas.microsoft.com/office/drawing/2014/main" id="{F6E12BC1-DC1F-42E6-B46F-CF7C32C77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484784"/>
            <a:ext cx="8155033" cy="4536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4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SQL Not repeatable read</a:t>
            </a:r>
            <a:endParaRPr lang="en-GB" sz="4500" dirty="0"/>
          </a:p>
        </p:txBody>
      </p:sp>
      <p:pic>
        <p:nvPicPr>
          <p:cNvPr id="4098" name="Picture 2" descr="Non-Repeatable Read">
            <a:extLst>
              <a:ext uri="{FF2B5EF4-FFF2-40B4-BE49-F238E27FC236}">
                <a16:creationId xmlns:a16="http://schemas.microsoft.com/office/drawing/2014/main" id="{D7381397-0CCC-40D5-96A0-0133E55BB4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72" y="1484784"/>
            <a:ext cx="8222400" cy="5187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1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SQL Phantom read</a:t>
            </a:r>
            <a:endParaRPr lang="en-GB" sz="4500" dirty="0"/>
          </a:p>
        </p:txBody>
      </p:sp>
      <p:pic>
        <p:nvPicPr>
          <p:cNvPr id="5122" name="Picture 2" descr="https://vladmihalcea.com/wp-content/uploads/2018/06/PhantomRead.png">
            <a:extLst>
              <a:ext uri="{FF2B5EF4-FFF2-40B4-BE49-F238E27FC236}">
                <a16:creationId xmlns:a16="http://schemas.microsoft.com/office/drawing/2014/main" id="{0D3E7F41-12E3-4648-9B9E-E37A86EAC5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484784"/>
            <a:ext cx="8222400" cy="5393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37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SQL Transactions Isolation level</a:t>
            </a:r>
            <a:endParaRPr lang="en-GB" sz="4500" dirty="0"/>
          </a:p>
        </p:txBody>
      </p:sp>
      <p:pic>
        <p:nvPicPr>
          <p:cNvPr id="2050" name="Picture 2" descr="https://1.bp.blogspot.com/-PP-navxWC5U/YP_ALlcXt_I/AAAAAAAAUA8/1JTGQ3QpJLsZyn0ZoijP5ER2-GuWvUdyACLcBGAsYHQ/s700/acid_problems.png">
            <a:extLst>
              <a:ext uri="{FF2B5EF4-FFF2-40B4-BE49-F238E27FC236}">
                <a16:creationId xmlns:a16="http://schemas.microsoft.com/office/drawing/2014/main" id="{14ADAF17-5375-4A89-849F-38CEEB8949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88788"/>
            <a:ext cx="8265625" cy="268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9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ORM</a:t>
            </a:r>
            <a:endParaRPr lang="en-GB" sz="4500" dirty="0"/>
          </a:p>
        </p:txBody>
      </p:sp>
      <p:sp>
        <p:nvSpPr>
          <p:cNvPr id="4" name="Rectangle 3">
            <a:extLst>
              <a:ext uri="{FF2B5EF4-FFF2-40B4-BE49-F238E27FC236}">
                <a16:creationId xmlns:a16="http://schemas.microsoft.com/office/drawing/2014/main" id="{638D61FC-F161-4EDE-8E61-3142C78A76DB}"/>
              </a:ext>
            </a:extLst>
          </p:cNvPr>
          <p:cNvSpPr/>
          <p:nvPr/>
        </p:nvSpPr>
        <p:spPr>
          <a:xfrm>
            <a:off x="457200" y="1484784"/>
            <a:ext cx="8229600" cy="1569660"/>
          </a:xfrm>
          <a:prstGeom prst="rect">
            <a:avLst/>
          </a:prstGeom>
        </p:spPr>
        <p:txBody>
          <a:bodyPr wrap="square">
            <a:spAutoFit/>
          </a:bodyPr>
          <a:lstStyle/>
          <a:p>
            <a:r>
              <a:rPr lang="en-GB" sz="2400" dirty="0">
                <a:solidFill>
                  <a:srgbClr val="444444"/>
                </a:solidFill>
                <a:latin typeface="-apple-system"/>
              </a:rPr>
              <a:t>	ORM is a technique for converting data between Java objects and relational databases (table). In simple words, we can say that the ORM implements responsibility of mapping the object to relational model and vice-versa.</a:t>
            </a:r>
            <a:endParaRPr lang="en-GB" sz="2400" dirty="0"/>
          </a:p>
        </p:txBody>
      </p:sp>
      <p:pic>
        <p:nvPicPr>
          <p:cNvPr id="5" name="Picture 4">
            <a:extLst>
              <a:ext uri="{FF2B5EF4-FFF2-40B4-BE49-F238E27FC236}">
                <a16:creationId xmlns:a16="http://schemas.microsoft.com/office/drawing/2014/main" id="{BC7EF43F-E2DC-4013-BBDA-2EDE6B066A6F}"/>
              </a:ext>
            </a:extLst>
          </p:cNvPr>
          <p:cNvPicPr>
            <a:picLocks noChangeAspect="1"/>
          </p:cNvPicPr>
          <p:nvPr/>
        </p:nvPicPr>
        <p:blipFill>
          <a:blip r:embed="rId3"/>
          <a:stretch>
            <a:fillRect/>
          </a:stretch>
        </p:blipFill>
        <p:spPr>
          <a:xfrm>
            <a:off x="457200" y="3918483"/>
            <a:ext cx="4906888" cy="1907291"/>
          </a:xfrm>
          <a:prstGeom prst="rect">
            <a:avLst/>
          </a:prstGeom>
        </p:spPr>
      </p:pic>
      <p:pic>
        <p:nvPicPr>
          <p:cNvPr id="4098" name="Picture 2" descr="ORM Tools in Java">
            <a:extLst>
              <a:ext uri="{FF2B5EF4-FFF2-40B4-BE49-F238E27FC236}">
                <a16:creationId xmlns:a16="http://schemas.microsoft.com/office/drawing/2014/main" id="{5F4D9516-5494-4781-A4FB-CFB536722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3426192"/>
            <a:ext cx="2909689" cy="289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728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JPA</a:t>
            </a:r>
            <a:endParaRPr lang="en-GB" sz="4500" dirty="0"/>
          </a:p>
        </p:txBody>
      </p:sp>
      <p:sp>
        <p:nvSpPr>
          <p:cNvPr id="4" name="Rectangle 3">
            <a:extLst>
              <a:ext uri="{FF2B5EF4-FFF2-40B4-BE49-F238E27FC236}">
                <a16:creationId xmlns:a16="http://schemas.microsoft.com/office/drawing/2014/main" id="{638D61FC-F161-4EDE-8E61-3142C78A76DB}"/>
              </a:ext>
            </a:extLst>
          </p:cNvPr>
          <p:cNvSpPr/>
          <p:nvPr/>
        </p:nvSpPr>
        <p:spPr>
          <a:xfrm>
            <a:off x="457200" y="1484784"/>
            <a:ext cx="8229600" cy="1200329"/>
          </a:xfrm>
          <a:prstGeom prst="rect">
            <a:avLst/>
          </a:prstGeom>
        </p:spPr>
        <p:txBody>
          <a:bodyPr wrap="square">
            <a:spAutoFit/>
          </a:bodyPr>
          <a:lstStyle/>
          <a:p>
            <a:r>
              <a:rPr lang="en-GB" sz="2400" dirty="0">
                <a:solidFill>
                  <a:srgbClr val="444444"/>
                </a:solidFill>
                <a:latin typeface="-apple-system"/>
              </a:rPr>
              <a:t>	The Java Persistence API (JPA) is a Java specification for accessing, persisting, and managing data between Java objects / classes and a relational database.</a:t>
            </a:r>
            <a:endParaRPr lang="en-GB" sz="2400" dirty="0"/>
          </a:p>
        </p:txBody>
      </p:sp>
      <p:pic>
        <p:nvPicPr>
          <p:cNvPr id="3" name="Picture 2" descr="https://images.idgesg.net/images/article/2022/05/what-is-jpa.drawio-1-100928128-orig.jpg?auto=webp&amp;quality=85,70">
            <a:extLst>
              <a:ext uri="{FF2B5EF4-FFF2-40B4-BE49-F238E27FC236}">
                <a16:creationId xmlns:a16="http://schemas.microsoft.com/office/drawing/2014/main" id="{4CE4D203-9F5E-4042-8A22-FF28636B9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84" y="3384502"/>
            <a:ext cx="8316416" cy="190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29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architecture</a:t>
            </a:r>
            <a:endParaRPr lang="en-GB" sz="4500" dirty="0"/>
          </a:p>
        </p:txBody>
      </p:sp>
      <p:pic>
        <p:nvPicPr>
          <p:cNvPr id="1026" name="Picture 2" descr="Hibernate Architecture">
            <a:extLst>
              <a:ext uri="{FF2B5EF4-FFF2-40B4-BE49-F238E27FC236}">
                <a16:creationId xmlns:a16="http://schemas.microsoft.com/office/drawing/2014/main" id="{D288436D-C9AD-4E9C-A189-EE9CB70A2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684" y="1529539"/>
            <a:ext cx="5688632" cy="529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52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VS JPA</a:t>
            </a:r>
            <a:endParaRPr lang="en-GB" sz="4500" dirty="0"/>
          </a:p>
        </p:txBody>
      </p:sp>
      <p:pic>
        <p:nvPicPr>
          <p:cNvPr id="2052" name="Picture 4" descr="https://i.stack.imgur.com/CqODs.png">
            <a:extLst>
              <a:ext uri="{FF2B5EF4-FFF2-40B4-BE49-F238E27FC236}">
                <a16:creationId xmlns:a16="http://schemas.microsoft.com/office/drawing/2014/main" id="{5B685EB0-4BDC-4053-B661-A519896E44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483" t="7788" r="30580"/>
          <a:stretch/>
        </p:blipFill>
        <p:spPr bwMode="auto">
          <a:xfrm>
            <a:off x="2627784" y="1519456"/>
            <a:ext cx="3888432" cy="5190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8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08C1-73B6-4F7A-B587-9970420A2F33}"/>
              </a:ext>
            </a:extLst>
          </p:cNvPr>
          <p:cNvSpPr>
            <a:spLocks noGrp="1"/>
          </p:cNvSpPr>
          <p:nvPr>
            <p:ph type="title"/>
          </p:nvPr>
        </p:nvSpPr>
        <p:spPr>
          <a:xfrm>
            <a:off x="457200" y="704088"/>
            <a:ext cx="8229600" cy="780696"/>
          </a:xfrm>
        </p:spPr>
        <p:txBody>
          <a:bodyPr>
            <a:normAutofit/>
          </a:bodyPr>
          <a:lstStyle/>
          <a:p>
            <a:r>
              <a:rPr lang="en-US" sz="4500" dirty="0"/>
              <a:t>Hibernate VS JPA</a:t>
            </a:r>
            <a:endParaRPr lang="en-GB" sz="4500" dirty="0"/>
          </a:p>
        </p:txBody>
      </p:sp>
      <p:pic>
        <p:nvPicPr>
          <p:cNvPr id="2050" name="Picture 2" descr="Hibernate VERSUS JPA">
            <a:extLst>
              <a:ext uri="{FF2B5EF4-FFF2-40B4-BE49-F238E27FC236}">
                <a16:creationId xmlns:a16="http://schemas.microsoft.com/office/drawing/2014/main" id="{351A3BE7-8097-4EBC-9B21-141125F5FB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458"/>
          <a:stretch/>
        </p:blipFill>
        <p:spPr bwMode="auto">
          <a:xfrm>
            <a:off x="1313396" y="1482865"/>
            <a:ext cx="6517208" cy="5042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5576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Поток">
  <a:themeElements>
    <a:clrScheme name="Поток">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Поток">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13299</TotalTime>
  <Words>120</Words>
  <Application>Microsoft Office PowerPoint</Application>
  <PresentationFormat>On-screen Show (4:3)</PresentationFormat>
  <Paragraphs>30</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Calibri</vt:lpstr>
      <vt:lpstr>Constantia</vt:lpstr>
      <vt:lpstr>Wingdings 2</vt:lpstr>
      <vt:lpstr>Поток</vt:lpstr>
      <vt:lpstr>SQL Dirty Read</vt:lpstr>
      <vt:lpstr>SQL Not repeatable read</vt:lpstr>
      <vt:lpstr>SQL Phantom read</vt:lpstr>
      <vt:lpstr>SQL Transactions Isolation level</vt:lpstr>
      <vt:lpstr>ORM</vt:lpstr>
      <vt:lpstr>JPA</vt:lpstr>
      <vt:lpstr>Hibernate architecture</vt:lpstr>
      <vt:lpstr>Hibernate VS JPA</vt:lpstr>
      <vt:lpstr>Hibernate VS JPA</vt:lpstr>
      <vt:lpstr>Entity lifecycle</vt:lpstr>
      <vt:lpstr>@OneToOne</vt:lpstr>
      <vt:lpstr>@OneToMany (@ManyToOne)</vt:lpstr>
      <vt:lpstr>@ManyToMany</vt:lpstr>
      <vt:lpstr>Hibernate cashes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c:title>
  <dc:creator>Serg</dc:creator>
  <cp:lastModifiedBy>Serhii Pasko</cp:lastModifiedBy>
  <cp:revision>270</cp:revision>
  <dcterms:created xsi:type="dcterms:W3CDTF">2018-12-18T10:40:25Z</dcterms:created>
  <dcterms:modified xsi:type="dcterms:W3CDTF">2023-03-14T12:59:33Z</dcterms:modified>
</cp:coreProperties>
</file>