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3"/>
  </p:notesMasterIdLst>
  <p:sldIdLst>
    <p:sldId id="322" r:id="rId2"/>
    <p:sldId id="323" r:id="rId3"/>
    <p:sldId id="327" r:id="rId4"/>
    <p:sldId id="326" r:id="rId5"/>
    <p:sldId id="324" r:id="rId6"/>
    <p:sldId id="328" r:id="rId7"/>
    <p:sldId id="329" r:id="rId8"/>
    <p:sldId id="330" r:id="rId9"/>
    <p:sldId id="333" r:id="rId10"/>
    <p:sldId id="332" r:id="rId11"/>
    <p:sldId id="334" r:id="rId1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422" autoAdjust="0"/>
  </p:normalViewPr>
  <p:slideViewPr>
    <p:cSldViewPr>
      <p:cViewPr varScale="1">
        <p:scale>
          <a:sx n="75" d="100"/>
          <a:sy n="75" d="100"/>
        </p:scale>
        <p:origin x="1666"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B1B1A-7302-47FC-952D-0C1A65EDA216}" type="datetimeFigureOut">
              <a:rPr lang="en-GB" smtClean="0"/>
              <a:t>11/03/2023</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107AEB-194C-44B0-AF24-25F433C29CAA}" type="slidenum">
              <a:rPr lang="en-GB" smtClean="0"/>
              <a:t>‹#›</a:t>
            </a:fld>
            <a:endParaRPr lang="en-GB"/>
          </a:p>
        </p:txBody>
      </p:sp>
    </p:spTree>
    <p:extLst>
      <p:ext uri="{BB962C8B-B14F-4D97-AF65-F5344CB8AC3E}">
        <p14:creationId xmlns:p14="http://schemas.microsoft.com/office/powerpoint/2010/main" val="1421252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C107AEB-194C-44B0-AF24-25F433C29CAA}" type="slidenum">
              <a:rPr lang="en-GB" smtClean="0"/>
              <a:t>1</a:t>
            </a:fld>
            <a:endParaRPr lang="en-GB"/>
          </a:p>
        </p:txBody>
      </p:sp>
    </p:spTree>
    <p:extLst>
      <p:ext uri="{BB962C8B-B14F-4D97-AF65-F5344CB8AC3E}">
        <p14:creationId xmlns:p14="http://schemas.microsoft.com/office/powerpoint/2010/main" val="6966470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C107AEB-194C-44B0-AF24-25F433C29CAA}" type="slidenum">
              <a:rPr lang="en-GB" smtClean="0"/>
              <a:t>10</a:t>
            </a:fld>
            <a:endParaRPr lang="en-GB"/>
          </a:p>
        </p:txBody>
      </p:sp>
    </p:spTree>
    <p:extLst>
      <p:ext uri="{BB962C8B-B14F-4D97-AF65-F5344CB8AC3E}">
        <p14:creationId xmlns:p14="http://schemas.microsoft.com/office/powerpoint/2010/main" val="3934098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C107AEB-194C-44B0-AF24-25F433C29CAA}" type="slidenum">
              <a:rPr lang="en-GB" smtClean="0"/>
              <a:t>11</a:t>
            </a:fld>
            <a:endParaRPr lang="en-GB"/>
          </a:p>
        </p:txBody>
      </p:sp>
    </p:spTree>
    <p:extLst>
      <p:ext uri="{BB962C8B-B14F-4D97-AF65-F5344CB8AC3E}">
        <p14:creationId xmlns:p14="http://schemas.microsoft.com/office/powerpoint/2010/main" val="2957430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C107AEB-194C-44B0-AF24-25F433C29CAA}" type="slidenum">
              <a:rPr lang="en-GB" smtClean="0"/>
              <a:t>2</a:t>
            </a:fld>
            <a:endParaRPr lang="en-GB"/>
          </a:p>
        </p:txBody>
      </p:sp>
    </p:spTree>
    <p:extLst>
      <p:ext uri="{BB962C8B-B14F-4D97-AF65-F5344CB8AC3E}">
        <p14:creationId xmlns:p14="http://schemas.microsoft.com/office/powerpoint/2010/main" val="3151022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C107AEB-194C-44B0-AF24-25F433C29CAA}" type="slidenum">
              <a:rPr lang="en-GB" smtClean="0"/>
              <a:t>3</a:t>
            </a:fld>
            <a:endParaRPr lang="en-GB"/>
          </a:p>
        </p:txBody>
      </p:sp>
    </p:spTree>
    <p:extLst>
      <p:ext uri="{BB962C8B-B14F-4D97-AF65-F5344CB8AC3E}">
        <p14:creationId xmlns:p14="http://schemas.microsoft.com/office/powerpoint/2010/main" val="831018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C107AEB-194C-44B0-AF24-25F433C29CAA}" type="slidenum">
              <a:rPr lang="en-GB" smtClean="0"/>
              <a:t>4</a:t>
            </a:fld>
            <a:endParaRPr lang="en-GB"/>
          </a:p>
        </p:txBody>
      </p:sp>
    </p:spTree>
    <p:extLst>
      <p:ext uri="{BB962C8B-B14F-4D97-AF65-F5344CB8AC3E}">
        <p14:creationId xmlns:p14="http://schemas.microsoft.com/office/powerpoint/2010/main" val="4204726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C107AEB-194C-44B0-AF24-25F433C29CAA}" type="slidenum">
              <a:rPr lang="en-GB" smtClean="0"/>
              <a:t>5</a:t>
            </a:fld>
            <a:endParaRPr lang="en-GB"/>
          </a:p>
        </p:txBody>
      </p:sp>
    </p:spTree>
    <p:extLst>
      <p:ext uri="{BB962C8B-B14F-4D97-AF65-F5344CB8AC3E}">
        <p14:creationId xmlns:p14="http://schemas.microsoft.com/office/powerpoint/2010/main" val="601346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C107AEB-194C-44B0-AF24-25F433C29CAA}" type="slidenum">
              <a:rPr lang="en-GB" smtClean="0"/>
              <a:t>6</a:t>
            </a:fld>
            <a:endParaRPr lang="en-GB"/>
          </a:p>
        </p:txBody>
      </p:sp>
    </p:spTree>
    <p:extLst>
      <p:ext uri="{BB962C8B-B14F-4D97-AF65-F5344CB8AC3E}">
        <p14:creationId xmlns:p14="http://schemas.microsoft.com/office/powerpoint/2010/main" val="2467552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C107AEB-194C-44B0-AF24-25F433C29CAA}" type="slidenum">
              <a:rPr lang="en-GB" smtClean="0"/>
              <a:t>7</a:t>
            </a:fld>
            <a:endParaRPr lang="en-GB"/>
          </a:p>
        </p:txBody>
      </p:sp>
    </p:spTree>
    <p:extLst>
      <p:ext uri="{BB962C8B-B14F-4D97-AF65-F5344CB8AC3E}">
        <p14:creationId xmlns:p14="http://schemas.microsoft.com/office/powerpoint/2010/main" val="3061788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C107AEB-194C-44B0-AF24-25F433C29CAA}" type="slidenum">
              <a:rPr lang="en-GB" smtClean="0"/>
              <a:t>8</a:t>
            </a:fld>
            <a:endParaRPr lang="en-GB"/>
          </a:p>
        </p:txBody>
      </p:sp>
    </p:spTree>
    <p:extLst>
      <p:ext uri="{BB962C8B-B14F-4D97-AF65-F5344CB8AC3E}">
        <p14:creationId xmlns:p14="http://schemas.microsoft.com/office/powerpoint/2010/main" val="2533067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C107AEB-194C-44B0-AF24-25F433C29CAA}" type="slidenum">
              <a:rPr lang="en-GB" smtClean="0"/>
              <a:t>9</a:t>
            </a:fld>
            <a:endParaRPr lang="en-GB"/>
          </a:p>
        </p:txBody>
      </p:sp>
    </p:spTree>
    <p:extLst>
      <p:ext uri="{BB962C8B-B14F-4D97-AF65-F5344CB8AC3E}">
        <p14:creationId xmlns:p14="http://schemas.microsoft.com/office/powerpoint/2010/main" val="1059674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ru-RU"/>
              <a:t>Образец заголовка</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a:t>Образец подзаголовка</a:t>
            </a:r>
            <a:endParaRPr kumimoji="0" lang="en-US"/>
          </a:p>
        </p:txBody>
      </p:sp>
      <p:sp>
        <p:nvSpPr>
          <p:cNvPr id="30" name="Date Placeholder 29"/>
          <p:cNvSpPr>
            <a:spLocks noGrp="1"/>
          </p:cNvSpPr>
          <p:nvPr>
            <p:ph type="dt" sz="half" idx="10"/>
          </p:nvPr>
        </p:nvSpPr>
        <p:spPr/>
        <p:txBody>
          <a:bodyPr/>
          <a:lstStyle/>
          <a:p>
            <a:fld id="{B4C71EC6-210F-42DE-9C53-41977AD35B3D}" type="datetimeFigureOut">
              <a:rPr lang="ru-RU" smtClean="0"/>
              <a:t>11.03.2023</a:t>
            </a:fld>
            <a:endParaRPr lang="ru-RU"/>
          </a:p>
        </p:txBody>
      </p:sp>
      <p:sp>
        <p:nvSpPr>
          <p:cNvPr id="19" name="Footer Placeholder 18"/>
          <p:cNvSpPr>
            <a:spLocks noGrp="1"/>
          </p:cNvSpPr>
          <p:nvPr>
            <p:ph type="ftr" sz="quarter" idx="11"/>
          </p:nvPr>
        </p:nvSpPr>
        <p:spPr/>
        <p:txBody>
          <a:bodyPr/>
          <a:lstStyle/>
          <a:p>
            <a:endParaRPr lang="ru-RU"/>
          </a:p>
        </p:txBody>
      </p:sp>
      <p:sp>
        <p:nvSpPr>
          <p:cNvPr id="27" name="Slide Number Placeholder 26"/>
          <p:cNvSpPr>
            <a:spLocks noGrp="1"/>
          </p:cNvSpPr>
          <p:nvPr>
            <p:ph type="sldNum" sz="quarter" idx="12"/>
          </p:nvPr>
        </p:nvSpPr>
        <p:spPr/>
        <p:txBody>
          <a:bodyPr/>
          <a:lstStyle/>
          <a:p>
            <a:fld id="{B19B0651-EE4F-4900-A07F-96A6BFA9D0F0}"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ru-RU"/>
              <a:t>Образец заголовка</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Date Placeholder 3"/>
          <p:cNvSpPr>
            <a:spLocks noGrp="1"/>
          </p:cNvSpPr>
          <p:nvPr>
            <p:ph type="dt" sz="half" idx="10"/>
          </p:nvPr>
        </p:nvSpPr>
        <p:spPr/>
        <p:txBody>
          <a:bodyPr/>
          <a:lstStyle/>
          <a:p>
            <a:fld id="{B4C71EC6-210F-42DE-9C53-41977AD35B3D}" type="datetimeFigureOut">
              <a:rPr lang="ru-RU" smtClean="0"/>
              <a:t>11.03.2023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ru-RU"/>
              <a:t>Образец заголовка</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Date Placeholder 3"/>
          <p:cNvSpPr>
            <a:spLocks noGrp="1"/>
          </p:cNvSpPr>
          <p:nvPr>
            <p:ph type="dt" sz="half" idx="10"/>
          </p:nvPr>
        </p:nvSpPr>
        <p:spPr/>
        <p:txBody>
          <a:bodyPr/>
          <a:lstStyle/>
          <a:p>
            <a:fld id="{B4C71EC6-210F-42DE-9C53-41977AD35B3D}" type="datetimeFigureOut">
              <a:rPr lang="ru-RU" smtClean="0"/>
              <a:t>11.03.2023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ru-RU"/>
              <a:t>Образец заголовка</a:t>
            </a:r>
            <a:endParaRPr kumimoji="0" lang="en-US"/>
          </a:p>
        </p:txBody>
      </p:sp>
      <p:sp>
        <p:nvSpPr>
          <p:cNvPr id="3" name="Content Placeholder 2"/>
          <p:cNvSpPr>
            <a:spLocks noGrp="1"/>
          </p:cNvSpPr>
          <p:nvPr>
            <p:ph idx="1"/>
          </p:nvPr>
        </p:nvSpPr>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Date Placeholder 3"/>
          <p:cNvSpPr>
            <a:spLocks noGrp="1"/>
          </p:cNvSpPr>
          <p:nvPr>
            <p:ph type="dt" sz="half" idx="10"/>
          </p:nvPr>
        </p:nvSpPr>
        <p:spPr/>
        <p:txBody>
          <a:bodyPr/>
          <a:lstStyle/>
          <a:p>
            <a:fld id="{B4C71EC6-210F-42DE-9C53-41977AD35B3D}" type="datetimeFigureOut">
              <a:rPr lang="ru-RU" smtClean="0"/>
              <a:t>11.03.2023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ru-RU"/>
              <a:t>Образец заголовка</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a:t>Образец текста</a:t>
            </a:r>
          </a:p>
        </p:txBody>
      </p:sp>
      <p:sp>
        <p:nvSpPr>
          <p:cNvPr id="4" name="Date Placeholder 3"/>
          <p:cNvSpPr>
            <a:spLocks noGrp="1"/>
          </p:cNvSpPr>
          <p:nvPr>
            <p:ph type="dt" sz="half" idx="10"/>
          </p:nvPr>
        </p:nvSpPr>
        <p:spPr/>
        <p:txBody>
          <a:bodyPr/>
          <a:lstStyle/>
          <a:p>
            <a:fld id="{B4C71EC6-210F-42DE-9C53-41977AD35B3D}" type="datetimeFigureOut">
              <a:rPr lang="ru-RU" smtClean="0"/>
              <a:t>11.03.2023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ru-RU"/>
              <a:t>Образец заголовка</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Date Placeholder 4"/>
          <p:cNvSpPr>
            <a:spLocks noGrp="1"/>
          </p:cNvSpPr>
          <p:nvPr>
            <p:ph type="dt" sz="half" idx="10"/>
          </p:nvPr>
        </p:nvSpPr>
        <p:spPr/>
        <p:txBody>
          <a:bodyPr/>
          <a:lstStyle/>
          <a:p>
            <a:fld id="{B4C71EC6-210F-42DE-9C53-41977AD35B3D}" type="datetimeFigureOut">
              <a:rPr lang="ru-RU" smtClean="0"/>
              <a:t>11.03.2023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ru-RU"/>
              <a:t>Образец заголовка</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ru-RU"/>
              <a:t>Образец текста</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ru-RU"/>
              <a:t>Образец текста</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7" name="Date Placeholder 6"/>
          <p:cNvSpPr>
            <a:spLocks noGrp="1"/>
          </p:cNvSpPr>
          <p:nvPr>
            <p:ph type="dt" sz="half" idx="10"/>
          </p:nvPr>
        </p:nvSpPr>
        <p:spPr/>
        <p:txBody>
          <a:bodyPr/>
          <a:lstStyle/>
          <a:p>
            <a:fld id="{B4C71EC6-210F-42DE-9C53-41977AD35B3D}" type="datetimeFigureOut">
              <a:rPr lang="ru-RU" smtClean="0"/>
              <a:t>11.03.2023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ru-RU"/>
              <a:t>Образец заголовка</a:t>
            </a:r>
            <a:endParaRPr kumimoji="0" lang="en-US"/>
          </a:p>
        </p:txBody>
      </p:sp>
      <p:sp>
        <p:nvSpPr>
          <p:cNvPr id="3" name="Date Placeholder 2"/>
          <p:cNvSpPr>
            <a:spLocks noGrp="1"/>
          </p:cNvSpPr>
          <p:nvPr>
            <p:ph type="dt" sz="half" idx="10"/>
          </p:nvPr>
        </p:nvSpPr>
        <p:spPr/>
        <p:txBody>
          <a:bodyPr/>
          <a:lstStyle/>
          <a:p>
            <a:fld id="{B4C71EC6-210F-42DE-9C53-41977AD35B3D}" type="datetimeFigureOut">
              <a:rPr lang="ru-RU" smtClean="0"/>
              <a:t>11.03.2023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71EC6-210F-42DE-9C53-41977AD35B3D}" type="datetimeFigureOut">
              <a:rPr lang="ru-RU" smtClean="0"/>
              <a:t>11.03.2023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ru-RU"/>
              <a:t>Образец заголовка</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ru-RU"/>
              <a:t>Образец текста</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Date Placeholder 4"/>
          <p:cNvSpPr>
            <a:spLocks noGrp="1"/>
          </p:cNvSpPr>
          <p:nvPr>
            <p:ph type="dt" sz="half" idx="10"/>
          </p:nvPr>
        </p:nvSpPr>
        <p:spPr/>
        <p:txBody>
          <a:bodyPr/>
          <a:lstStyle/>
          <a:p>
            <a:fld id="{B4C71EC6-210F-42DE-9C53-41977AD35B3D}" type="datetimeFigureOut">
              <a:rPr lang="ru-RU" smtClean="0"/>
              <a:t>11.03.2023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ru-RU"/>
              <a:t>Образец заголовка</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ru-RU"/>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11.03.2023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a:xfrm>
            <a:off x="8077200" y="6356350"/>
            <a:ext cx="609600" cy="365125"/>
          </a:xfrm>
        </p:spPr>
        <p:txBody>
          <a:bodyPr/>
          <a:lstStyle/>
          <a:p>
            <a:fld id="{B19B0651-EE4F-4900-A07F-96A6BFA9D0F0}" type="slidenum">
              <a:rPr lang="ru-RU" smtClean="0"/>
              <a:t>‹#›</a:t>
            </a:fld>
            <a:endParaRPr lang="ru-RU"/>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ru-RU"/>
              <a:t>Вставка рисунка</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ru-RU"/>
              <a:t>Образец заголовка</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ru-RU"/>
              <a:t>Образец текста</a:t>
            </a:r>
          </a:p>
          <a:p>
            <a:pPr lvl="1" eaLnBrk="1" latinLnBrk="0" hangingPunct="1"/>
            <a:r>
              <a:rPr kumimoji="0" lang="ru-RU"/>
              <a:t>Второй уровень</a:t>
            </a:r>
          </a:p>
          <a:p>
            <a:pPr lvl="2" eaLnBrk="1" latinLnBrk="0" hangingPunct="1"/>
            <a:r>
              <a:rPr kumimoji="0" lang="ru-RU"/>
              <a:t>Третий уровень</a:t>
            </a:r>
          </a:p>
          <a:p>
            <a:pPr lvl="3" eaLnBrk="1" latinLnBrk="0" hangingPunct="1"/>
            <a:r>
              <a:rPr kumimoji="0" lang="ru-RU"/>
              <a:t>Четвертый уровень</a:t>
            </a:r>
          </a:p>
          <a:p>
            <a:pPr lvl="4" eaLnBrk="1" latinLnBrk="0" hangingPunct="1"/>
            <a:r>
              <a:rPr kumimoji="0" lang="ru-RU"/>
              <a:t>Пятый уровень</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4C71EC6-210F-42DE-9C53-41977AD35B3D}" type="datetimeFigureOut">
              <a:rPr lang="ru-RU" smtClean="0"/>
              <a:t>11.03.2023</a:t>
            </a:fld>
            <a:endParaRPr lang="ru-RU"/>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ru-RU"/>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19B0651-EE4F-4900-A07F-96A6BFA9D0F0}" type="slidenum">
              <a:rPr lang="ru-RU" smtClean="0"/>
              <a:t>‹#›</a:t>
            </a:fld>
            <a:endParaRPr lang="ru-RU"/>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edureka.co/blog/what-is-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08C1-73B6-4F7A-B587-9970420A2F33}"/>
              </a:ext>
            </a:extLst>
          </p:cNvPr>
          <p:cNvSpPr>
            <a:spLocks noGrp="1"/>
          </p:cNvSpPr>
          <p:nvPr>
            <p:ph type="title"/>
          </p:nvPr>
        </p:nvSpPr>
        <p:spPr>
          <a:xfrm>
            <a:off x="457200" y="704088"/>
            <a:ext cx="8229600" cy="780696"/>
          </a:xfrm>
        </p:spPr>
        <p:txBody>
          <a:bodyPr>
            <a:normAutofit/>
          </a:bodyPr>
          <a:lstStyle/>
          <a:p>
            <a:r>
              <a:rPr lang="en-US" sz="4500" dirty="0"/>
              <a:t>Serialization/Deserialization</a:t>
            </a:r>
            <a:endParaRPr lang="en-GB" sz="4500" dirty="0"/>
          </a:p>
        </p:txBody>
      </p:sp>
      <p:sp>
        <p:nvSpPr>
          <p:cNvPr id="4" name="Rectangle 3">
            <a:extLst>
              <a:ext uri="{FF2B5EF4-FFF2-40B4-BE49-F238E27FC236}">
                <a16:creationId xmlns:a16="http://schemas.microsoft.com/office/drawing/2014/main" id="{638D61FC-F161-4EDE-8E61-3142C78A76DB}"/>
              </a:ext>
            </a:extLst>
          </p:cNvPr>
          <p:cNvSpPr/>
          <p:nvPr/>
        </p:nvSpPr>
        <p:spPr>
          <a:xfrm>
            <a:off x="457200" y="1484784"/>
            <a:ext cx="8229600" cy="1569660"/>
          </a:xfrm>
          <a:prstGeom prst="rect">
            <a:avLst/>
          </a:prstGeom>
        </p:spPr>
        <p:txBody>
          <a:bodyPr wrap="square">
            <a:spAutoFit/>
          </a:bodyPr>
          <a:lstStyle/>
          <a:p>
            <a:r>
              <a:rPr lang="en-GB" sz="2400" dirty="0">
                <a:solidFill>
                  <a:srgbClr val="444444"/>
                </a:solidFill>
                <a:latin typeface="-apple-system"/>
              </a:rPr>
              <a:t>	Serialization is the process used to convert an object state into stream of bytes so that it can be written into a file, transported through a network or stored into database. De-serialization is just a vice versa.</a:t>
            </a:r>
            <a:endParaRPr lang="en-GB" sz="2400" dirty="0"/>
          </a:p>
        </p:txBody>
      </p:sp>
      <p:pic>
        <p:nvPicPr>
          <p:cNvPr id="1026" name="Picture 2" descr="https://vidvaan.com/wp-content/uploads/2020/10/Java-Serialization.jpg">
            <a:extLst>
              <a:ext uri="{FF2B5EF4-FFF2-40B4-BE49-F238E27FC236}">
                <a16:creationId xmlns:a16="http://schemas.microsoft.com/office/drawing/2014/main" id="{919BECF8-7205-4439-AF0E-0CE5D0736A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384" y="3054444"/>
            <a:ext cx="8003232" cy="3650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5296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08C1-73B6-4F7A-B587-9970420A2F33}"/>
              </a:ext>
            </a:extLst>
          </p:cNvPr>
          <p:cNvSpPr>
            <a:spLocks noGrp="1"/>
          </p:cNvSpPr>
          <p:nvPr>
            <p:ph type="title"/>
          </p:nvPr>
        </p:nvSpPr>
        <p:spPr>
          <a:xfrm>
            <a:off x="457200" y="704088"/>
            <a:ext cx="8229600" cy="780696"/>
          </a:xfrm>
        </p:spPr>
        <p:txBody>
          <a:bodyPr>
            <a:normAutofit/>
          </a:bodyPr>
          <a:lstStyle/>
          <a:p>
            <a:r>
              <a:rPr lang="en-US" sz="4500" dirty="0"/>
              <a:t>JSP</a:t>
            </a:r>
            <a:endParaRPr lang="en-GB" sz="4500" dirty="0"/>
          </a:p>
        </p:txBody>
      </p:sp>
      <p:sp>
        <p:nvSpPr>
          <p:cNvPr id="3" name="Rectangle 2">
            <a:extLst>
              <a:ext uri="{FF2B5EF4-FFF2-40B4-BE49-F238E27FC236}">
                <a16:creationId xmlns:a16="http://schemas.microsoft.com/office/drawing/2014/main" id="{D98C65FF-D364-44E0-83A4-758AEEFD3306}"/>
              </a:ext>
            </a:extLst>
          </p:cNvPr>
          <p:cNvSpPr/>
          <p:nvPr/>
        </p:nvSpPr>
        <p:spPr>
          <a:xfrm>
            <a:off x="457200" y="1484784"/>
            <a:ext cx="8147248" cy="1477328"/>
          </a:xfrm>
          <a:prstGeom prst="rect">
            <a:avLst/>
          </a:prstGeom>
        </p:spPr>
        <p:txBody>
          <a:bodyPr wrap="square">
            <a:spAutoFit/>
          </a:bodyPr>
          <a:lstStyle/>
          <a:p>
            <a:r>
              <a:rPr lang="en-GB" sz="2400" dirty="0">
                <a:solidFill>
                  <a:srgbClr val="444444"/>
                </a:solidFill>
                <a:latin typeface="-apple-system"/>
              </a:rPr>
              <a:t>	 A JSP page is a  text document. It contains two types of text: static content and dynamic content. Static content can be expressed in any text-based format, say, </a:t>
            </a:r>
            <a:r>
              <a:rPr lang="en-GB" sz="2400" dirty="0">
                <a:solidFill>
                  <a:srgbClr val="444444"/>
                </a:solidFill>
                <a:latin typeface="-apple-system"/>
                <a:hlinkClick r:id="rId3"/>
              </a:rPr>
              <a:t>HTML</a:t>
            </a:r>
            <a:r>
              <a:rPr lang="en-GB" sz="2400" dirty="0">
                <a:solidFill>
                  <a:srgbClr val="444444"/>
                </a:solidFill>
                <a:latin typeface="-apple-system"/>
              </a:rPr>
              <a:t>. Whereas, the dynamic content comprises of the Java code. JSP technology here combines the static content with the Java code, hence making it a dynamic web page.</a:t>
            </a:r>
          </a:p>
        </p:txBody>
      </p:sp>
    </p:spTree>
    <p:extLst>
      <p:ext uri="{BB962C8B-B14F-4D97-AF65-F5344CB8AC3E}">
        <p14:creationId xmlns:p14="http://schemas.microsoft.com/office/powerpoint/2010/main" val="3993741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08C1-73B6-4F7A-B587-9970420A2F33}"/>
              </a:ext>
            </a:extLst>
          </p:cNvPr>
          <p:cNvSpPr>
            <a:spLocks noGrp="1"/>
          </p:cNvSpPr>
          <p:nvPr>
            <p:ph type="title"/>
          </p:nvPr>
        </p:nvSpPr>
        <p:spPr>
          <a:xfrm>
            <a:off x="457200" y="704088"/>
            <a:ext cx="8229600" cy="780696"/>
          </a:xfrm>
        </p:spPr>
        <p:txBody>
          <a:bodyPr>
            <a:normAutofit/>
          </a:bodyPr>
          <a:lstStyle/>
          <a:p>
            <a:r>
              <a:rPr lang="en-US" sz="4500" dirty="0"/>
              <a:t>MVC architecture</a:t>
            </a:r>
            <a:endParaRPr lang="en-GB" sz="4500" dirty="0"/>
          </a:p>
        </p:txBody>
      </p:sp>
      <p:pic>
        <p:nvPicPr>
          <p:cNvPr id="11266" name="Picture 2" descr="Java67: Top 5 Free Servlet, JSP, Java FX, and JDBC Courses for Java Web  Developers in 2023 - Best of Lot">
            <a:extLst>
              <a:ext uri="{FF2B5EF4-FFF2-40B4-BE49-F238E27FC236}">
                <a16:creationId xmlns:a16="http://schemas.microsoft.com/office/drawing/2014/main" id="{2D1F4CBB-A54F-4D08-B2F9-B51FA033F4D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750"/>
          <a:stretch/>
        </p:blipFill>
        <p:spPr bwMode="auto">
          <a:xfrm>
            <a:off x="26928" y="1772816"/>
            <a:ext cx="9144000" cy="3951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3122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08C1-73B6-4F7A-B587-9970420A2F33}"/>
              </a:ext>
            </a:extLst>
          </p:cNvPr>
          <p:cNvSpPr>
            <a:spLocks noGrp="1"/>
          </p:cNvSpPr>
          <p:nvPr>
            <p:ph type="title"/>
          </p:nvPr>
        </p:nvSpPr>
        <p:spPr>
          <a:xfrm>
            <a:off x="457200" y="704088"/>
            <a:ext cx="8229600" cy="780696"/>
          </a:xfrm>
        </p:spPr>
        <p:txBody>
          <a:bodyPr>
            <a:normAutofit/>
          </a:bodyPr>
          <a:lstStyle/>
          <a:p>
            <a:r>
              <a:rPr lang="en-US" sz="4500" dirty="0"/>
              <a:t>Web Server</a:t>
            </a:r>
            <a:endParaRPr lang="en-GB" sz="4500" dirty="0"/>
          </a:p>
        </p:txBody>
      </p:sp>
      <p:sp>
        <p:nvSpPr>
          <p:cNvPr id="4" name="Rectangle 3">
            <a:extLst>
              <a:ext uri="{FF2B5EF4-FFF2-40B4-BE49-F238E27FC236}">
                <a16:creationId xmlns:a16="http://schemas.microsoft.com/office/drawing/2014/main" id="{638D61FC-F161-4EDE-8E61-3142C78A76DB}"/>
              </a:ext>
            </a:extLst>
          </p:cNvPr>
          <p:cNvSpPr/>
          <p:nvPr/>
        </p:nvSpPr>
        <p:spPr>
          <a:xfrm>
            <a:off x="457200" y="1484784"/>
            <a:ext cx="8229600" cy="2308324"/>
          </a:xfrm>
          <a:prstGeom prst="rect">
            <a:avLst/>
          </a:prstGeom>
        </p:spPr>
        <p:txBody>
          <a:bodyPr wrap="square">
            <a:spAutoFit/>
          </a:bodyPr>
          <a:lstStyle/>
          <a:p>
            <a:r>
              <a:rPr lang="en-GB" sz="2400" dirty="0">
                <a:solidFill>
                  <a:srgbClr val="444444"/>
                </a:solidFill>
                <a:latin typeface="-apple-system"/>
              </a:rPr>
              <a:t>	A web server is a dedicated computer responsible for running websites sitting out on those computers somewhere on the Internet. They are specialized programs that circulate web pages as summoned by the user. The primary objective of any web server is to collect, process and provide web pages to the users</a:t>
            </a:r>
            <a:endParaRPr lang="en-GB" sz="2400" dirty="0"/>
          </a:p>
        </p:txBody>
      </p:sp>
      <p:pic>
        <p:nvPicPr>
          <p:cNvPr id="2050" name="Picture 2" descr="Web Servers">
            <a:extLst>
              <a:ext uri="{FF2B5EF4-FFF2-40B4-BE49-F238E27FC236}">
                <a16:creationId xmlns:a16="http://schemas.microsoft.com/office/drawing/2014/main" id="{3DB6EED2-839A-49BC-9DDC-42CF43EBAEB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428" b="4344"/>
          <a:stretch/>
        </p:blipFill>
        <p:spPr bwMode="auto">
          <a:xfrm>
            <a:off x="329588" y="4330870"/>
            <a:ext cx="8484823" cy="2084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5532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08C1-73B6-4F7A-B587-9970420A2F33}"/>
              </a:ext>
            </a:extLst>
          </p:cNvPr>
          <p:cNvSpPr>
            <a:spLocks noGrp="1"/>
          </p:cNvSpPr>
          <p:nvPr>
            <p:ph type="title"/>
          </p:nvPr>
        </p:nvSpPr>
        <p:spPr>
          <a:xfrm>
            <a:off x="457200" y="704088"/>
            <a:ext cx="8229600" cy="780696"/>
          </a:xfrm>
        </p:spPr>
        <p:txBody>
          <a:bodyPr>
            <a:normAutofit/>
          </a:bodyPr>
          <a:lstStyle/>
          <a:p>
            <a:r>
              <a:rPr lang="en-US" sz="4500" dirty="0"/>
              <a:t>Web VS application server</a:t>
            </a:r>
            <a:endParaRPr lang="en-GB" sz="4500" dirty="0"/>
          </a:p>
        </p:txBody>
      </p:sp>
      <p:pic>
        <p:nvPicPr>
          <p:cNvPr id="6146" name="Picture 2" descr="https://cdn.icowboysradio.com/codebridgeplus/uploads/appserver-vs-webserver.jpg">
            <a:extLst>
              <a:ext uri="{FF2B5EF4-FFF2-40B4-BE49-F238E27FC236}">
                <a16:creationId xmlns:a16="http://schemas.microsoft.com/office/drawing/2014/main" id="{57726299-6D97-4273-ADB6-716E5F5B98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64" y="1700808"/>
            <a:ext cx="9144000" cy="486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410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08C1-73B6-4F7A-B587-9970420A2F33}"/>
              </a:ext>
            </a:extLst>
          </p:cNvPr>
          <p:cNvSpPr>
            <a:spLocks noGrp="1"/>
          </p:cNvSpPr>
          <p:nvPr>
            <p:ph type="title"/>
          </p:nvPr>
        </p:nvSpPr>
        <p:spPr>
          <a:xfrm>
            <a:off x="457200" y="704088"/>
            <a:ext cx="8229600" cy="780696"/>
          </a:xfrm>
        </p:spPr>
        <p:txBody>
          <a:bodyPr>
            <a:normAutofit/>
          </a:bodyPr>
          <a:lstStyle/>
          <a:p>
            <a:r>
              <a:rPr lang="en-US" sz="4500" dirty="0"/>
              <a:t>Application Servers popularity</a:t>
            </a:r>
            <a:endParaRPr lang="en-GB" sz="4500" dirty="0"/>
          </a:p>
        </p:txBody>
      </p:sp>
      <p:pic>
        <p:nvPicPr>
          <p:cNvPr id="4" name="Picture 3">
            <a:extLst>
              <a:ext uri="{FF2B5EF4-FFF2-40B4-BE49-F238E27FC236}">
                <a16:creationId xmlns:a16="http://schemas.microsoft.com/office/drawing/2014/main" id="{BF5C1210-6F1C-43E8-8C89-17961292B5A9}"/>
              </a:ext>
            </a:extLst>
          </p:cNvPr>
          <p:cNvPicPr>
            <a:picLocks noChangeAspect="1"/>
          </p:cNvPicPr>
          <p:nvPr/>
        </p:nvPicPr>
        <p:blipFill>
          <a:blip r:embed="rId3"/>
          <a:stretch>
            <a:fillRect/>
          </a:stretch>
        </p:blipFill>
        <p:spPr>
          <a:xfrm>
            <a:off x="368510" y="1628800"/>
            <a:ext cx="8192910" cy="4608512"/>
          </a:xfrm>
          <a:prstGeom prst="rect">
            <a:avLst/>
          </a:prstGeom>
        </p:spPr>
      </p:pic>
    </p:spTree>
    <p:extLst>
      <p:ext uri="{BB962C8B-B14F-4D97-AF65-F5344CB8AC3E}">
        <p14:creationId xmlns:p14="http://schemas.microsoft.com/office/powerpoint/2010/main" val="789377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08C1-73B6-4F7A-B587-9970420A2F33}"/>
              </a:ext>
            </a:extLst>
          </p:cNvPr>
          <p:cNvSpPr>
            <a:spLocks noGrp="1"/>
          </p:cNvSpPr>
          <p:nvPr>
            <p:ph type="title"/>
          </p:nvPr>
        </p:nvSpPr>
        <p:spPr>
          <a:xfrm>
            <a:off x="457200" y="704088"/>
            <a:ext cx="8229600" cy="780696"/>
          </a:xfrm>
        </p:spPr>
        <p:txBody>
          <a:bodyPr>
            <a:normAutofit/>
          </a:bodyPr>
          <a:lstStyle/>
          <a:p>
            <a:r>
              <a:rPr lang="en-US" sz="4500" dirty="0"/>
              <a:t>Web Server architecture</a:t>
            </a:r>
            <a:endParaRPr lang="en-GB" sz="4500" dirty="0"/>
          </a:p>
        </p:txBody>
      </p:sp>
      <p:pic>
        <p:nvPicPr>
          <p:cNvPr id="3074" name="Picture 2" descr="Architecture of Java Based web Server">
            <a:extLst>
              <a:ext uri="{FF2B5EF4-FFF2-40B4-BE49-F238E27FC236}">
                <a16:creationId xmlns:a16="http://schemas.microsoft.com/office/drawing/2014/main" id="{A1228DE3-A335-47E2-92AF-8591605CD4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512" y="1466488"/>
            <a:ext cx="8003232" cy="5298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84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08C1-73B6-4F7A-B587-9970420A2F33}"/>
              </a:ext>
            </a:extLst>
          </p:cNvPr>
          <p:cNvSpPr>
            <a:spLocks noGrp="1"/>
          </p:cNvSpPr>
          <p:nvPr>
            <p:ph type="title"/>
          </p:nvPr>
        </p:nvSpPr>
        <p:spPr>
          <a:xfrm>
            <a:off x="457200" y="704088"/>
            <a:ext cx="8229600" cy="780696"/>
          </a:xfrm>
        </p:spPr>
        <p:txBody>
          <a:bodyPr>
            <a:normAutofit/>
          </a:bodyPr>
          <a:lstStyle/>
          <a:p>
            <a:r>
              <a:rPr lang="en-US" sz="4500" dirty="0"/>
              <a:t>Apache Tomcat Structure</a:t>
            </a:r>
            <a:endParaRPr lang="en-GB" sz="4500" dirty="0"/>
          </a:p>
        </p:txBody>
      </p:sp>
      <p:pic>
        <p:nvPicPr>
          <p:cNvPr id="7170" name="Picture 2" descr="Tomcat Tuning">
            <a:extLst>
              <a:ext uri="{FF2B5EF4-FFF2-40B4-BE49-F238E27FC236}">
                <a16:creationId xmlns:a16="http://schemas.microsoft.com/office/drawing/2014/main" id="{CEAA023F-92E8-4C1D-B9E7-F1E3627BED7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968"/>
          <a:stretch/>
        </p:blipFill>
        <p:spPr bwMode="auto">
          <a:xfrm>
            <a:off x="107504" y="1628800"/>
            <a:ext cx="8506332" cy="4248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725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08C1-73B6-4F7A-B587-9970420A2F33}"/>
              </a:ext>
            </a:extLst>
          </p:cNvPr>
          <p:cNvSpPr>
            <a:spLocks noGrp="1"/>
          </p:cNvSpPr>
          <p:nvPr>
            <p:ph type="title"/>
          </p:nvPr>
        </p:nvSpPr>
        <p:spPr>
          <a:xfrm>
            <a:off x="457200" y="704088"/>
            <a:ext cx="8229600" cy="780696"/>
          </a:xfrm>
        </p:spPr>
        <p:txBody>
          <a:bodyPr>
            <a:normAutofit/>
          </a:bodyPr>
          <a:lstStyle/>
          <a:p>
            <a:r>
              <a:rPr lang="en-US" sz="4500" dirty="0"/>
              <a:t>Servlet </a:t>
            </a:r>
            <a:r>
              <a:rPr lang="en-US" sz="4500" dirty="0" err="1"/>
              <a:t>Api</a:t>
            </a:r>
            <a:endParaRPr lang="en-GB" sz="4500" dirty="0"/>
          </a:p>
        </p:txBody>
      </p:sp>
      <p:pic>
        <p:nvPicPr>
          <p:cNvPr id="8194" name="Picture 2" descr="The javax.servlet.http package">
            <a:extLst>
              <a:ext uri="{FF2B5EF4-FFF2-40B4-BE49-F238E27FC236}">
                <a16:creationId xmlns:a16="http://schemas.microsoft.com/office/drawing/2014/main" id="{F0278F28-88C4-45A5-AF72-42D72A57B5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420" y="1474081"/>
            <a:ext cx="7355160" cy="5381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2450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08C1-73B6-4F7A-B587-9970420A2F33}"/>
              </a:ext>
            </a:extLst>
          </p:cNvPr>
          <p:cNvSpPr>
            <a:spLocks noGrp="1"/>
          </p:cNvSpPr>
          <p:nvPr>
            <p:ph type="title"/>
          </p:nvPr>
        </p:nvSpPr>
        <p:spPr>
          <a:xfrm>
            <a:off x="457200" y="704088"/>
            <a:ext cx="8229600" cy="780696"/>
          </a:xfrm>
        </p:spPr>
        <p:txBody>
          <a:bodyPr>
            <a:normAutofit/>
          </a:bodyPr>
          <a:lstStyle/>
          <a:p>
            <a:r>
              <a:rPr lang="en-US" sz="4500" dirty="0"/>
              <a:t>Servlet </a:t>
            </a:r>
            <a:r>
              <a:rPr lang="en-US" sz="4500" dirty="0" err="1"/>
              <a:t>Api</a:t>
            </a:r>
            <a:endParaRPr lang="en-GB" sz="4500" dirty="0"/>
          </a:p>
        </p:txBody>
      </p:sp>
      <p:pic>
        <p:nvPicPr>
          <p:cNvPr id="9218" name="Picture 2" descr="Servlet Flow">
            <a:extLst>
              <a:ext uri="{FF2B5EF4-FFF2-40B4-BE49-F238E27FC236}">
                <a16:creationId xmlns:a16="http://schemas.microsoft.com/office/drawing/2014/main" id="{68E8075A-F848-4BE5-B73B-D382A6CB4B2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6" y="1772816"/>
            <a:ext cx="9144000" cy="4878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4398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08C1-73B6-4F7A-B587-9970420A2F33}"/>
              </a:ext>
            </a:extLst>
          </p:cNvPr>
          <p:cNvSpPr>
            <a:spLocks noGrp="1"/>
          </p:cNvSpPr>
          <p:nvPr>
            <p:ph type="title"/>
          </p:nvPr>
        </p:nvSpPr>
        <p:spPr>
          <a:xfrm>
            <a:off x="457200" y="704088"/>
            <a:ext cx="8229600" cy="780696"/>
          </a:xfrm>
        </p:spPr>
        <p:txBody>
          <a:bodyPr>
            <a:normAutofit/>
          </a:bodyPr>
          <a:lstStyle/>
          <a:p>
            <a:r>
              <a:rPr lang="en-US" sz="4500" dirty="0"/>
              <a:t>MVC architecture</a:t>
            </a:r>
            <a:endParaRPr lang="en-GB" sz="4500" dirty="0"/>
          </a:p>
        </p:txBody>
      </p:sp>
      <p:pic>
        <p:nvPicPr>
          <p:cNvPr id="11268" name="Picture 4" descr="https://media.geeksforgeeks.org/wp-content/uploads/20220224160807/Model1.png">
            <a:extLst>
              <a:ext uri="{FF2B5EF4-FFF2-40B4-BE49-F238E27FC236}">
                <a16:creationId xmlns:a16="http://schemas.microsoft.com/office/drawing/2014/main" id="{F0518DD7-6A38-4C66-8072-9627176A2E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392" y="1412776"/>
            <a:ext cx="7859216" cy="5239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4401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Поток">
  <a:themeElements>
    <a:clrScheme name="Поток">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Поток">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Поток">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13119</TotalTime>
  <Words>208</Words>
  <Application>Microsoft Office PowerPoint</Application>
  <PresentationFormat>On-screen Show (4:3)</PresentationFormat>
  <Paragraphs>25</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-apple-system</vt:lpstr>
      <vt:lpstr>Arial</vt:lpstr>
      <vt:lpstr>Calibri</vt:lpstr>
      <vt:lpstr>Constantia</vt:lpstr>
      <vt:lpstr>Wingdings 2</vt:lpstr>
      <vt:lpstr>Поток</vt:lpstr>
      <vt:lpstr>Serialization/Deserialization</vt:lpstr>
      <vt:lpstr>Web Server</vt:lpstr>
      <vt:lpstr>Web VS application server</vt:lpstr>
      <vt:lpstr>Application Servers popularity</vt:lpstr>
      <vt:lpstr>Web Server architecture</vt:lpstr>
      <vt:lpstr>Apache Tomcat Structure</vt:lpstr>
      <vt:lpstr>Servlet Api</vt:lpstr>
      <vt:lpstr>Servlet Api</vt:lpstr>
      <vt:lpstr>MVC architecture</vt:lpstr>
      <vt:lpstr>JSP</vt:lpstr>
      <vt:lpstr>MVC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dc:title>
  <dc:creator>Serg</dc:creator>
  <cp:lastModifiedBy>Serhii Pasko</cp:lastModifiedBy>
  <cp:revision>261</cp:revision>
  <dcterms:created xsi:type="dcterms:W3CDTF">2018-12-18T10:40:25Z</dcterms:created>
  <dcterms:modified xsi:type="dcterms:W3CDTF">2023-03-11T22:12:50Z</dcterms:modified>
</cp:coreProperties>
</file>