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321" r:id="rId2"/>
    <p:sldId id="322" r:id="rId3"/>
    <p:sldId id="323" r:id="rId4"/>
    <p:sldId id="324" r:id="rId5"/>
    <p:sldId id="325" r:id="rId6"/>
    <p:sldId id="327" r:id="rId7"/>
    <p:sldId id="326" r:id="rId8"/>
    <p:sldId id="316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294" autoAdjust="0"/>
  </p:normalViewPr>
  <p:slideViewPr>
    <p:cSldViewPr>
      <p:cViewPr varScale="1">
        <p:scale>
          <a:sx n="76" d="100"/>
          <a:sy n="76" d="100"/>
        </p:scale>
        <p:origin x="164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B1B1A-7302-47FC-952D-0C1A65EDA216}" type="datetimeFigureOut">
              <a:rPr lang="en-GB" smtClean="0"/>
              <a:t>04/03/2023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07AEB-194C-44B0-AF24-25F433C2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252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531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647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699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122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047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89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762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280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ysqltutorial.org/mysql-having.aspx" TargetMode="External"/><Relationship Id="rId3" Type="http://schemas.openxmlformats.org/officeDocument/2006/relationships/hyperlink" Target="https://www.mysqltutorial.org/mysql-inner-join.aspx" TargetMode="External"/><Relationship Id="rId7" Type="http://schemas.openxmlformats.org/officeDocument/2006/relationships/hyperlink" Target="https://www.mysqltutorial.org/mysql-group-by.aspx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ysqltutorial.org/mysql-self-join/" TargetMode="External"/><Relationship Id="rId11" Type="http://schemas.openxmlformats.org/officeDocument/2006/relationships/hyperlink" Target="https://www.mysqltutorial.org/mysql-exists/" TargetMode="External"/><Relationship Id="rId5" Type="http://schemas.openxmlformats.org/officeDocument/2006/relationships/hyperlink" Target="https://www.mysqltutorial.org/mysql-right-join/" TargetMode="External"/><Relationship Id="rId10" Type="http://schemas.openxmlformats.org/officeDocument/2006/relationships/hyperlink" Target="https://www.mysqltutorial.org/mysql-derived-table/" TargetMode="External"/><Relationship Id="rId4" Type="http://schemas.openxmlformats.org/officeDocument/2006/relationships/hyperlink" Target="https://www.mysqltutorial.org/mysql-left-join.aspx" TargetMode="External"/><Relationship Id="rId9" Type="http://schemas.openxmlformats.org/officeDocument/2006/relationships/hyperlink" Target="https://www.mysqltutorial.org/mysql-subquery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nter image description here">
            <a:extLst>
              <a:ext uri="{FF2B5EF4-FFF2-40B4-BE49-F238E27FC236}">
                <a16:creationId xmlns:a16="http://schemas.microsoft.com/office/drawing/2014/main" id="{A07B7553-85AF-4AAD-BB58-B1594B5A8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" y="7427"/>
            <a:ext cx="87169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7089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Left Join</a:t>
            </a:r>
            <a:endParaRPr lang="en-GB" sz="4500" dirty="0"/>
          </a:p>
        </p:txBody>
      </p:sp>
      <p:pic>
        <p:nvPicPr>
          <p:cNvPr id="2050" name="Picture 2" descr="Left outer join example.">
            <a:extLst>
              <a:ext uri="{FF2B5EF4-FFF2-40B4-BE49-F238E27FC236}">
                <a16:creationId xmlns:a16="http://schemas.microsoft.com/office/drawing/2014/main" id="{6BF76DBD-0BDE-4191-9345-1F38B0E22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480" y="1484784"/>
            <a:ext cx="6275040" cy="512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296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Right Join</a:t>
            </a:r>
            <a:endParaRPr lang="en-GB" sz="4500" dirty="0"/>
          </a:p>
        </p:txBody>
      </p:sp>
      <p:pic>
        <p:nvPicPr>
          <p:cNvPr id="3074" name="Picture 2" descr="Right outer join example.">
            <a:extLst>
              <a:ext uri="{FF2B5EF4-FFF2-40B4-BE49-F238E27FC236}">
                <a16:creationId xmlns:a16="http://schemas.microsoft.com/office/drawing/2014/main" id="{D40FAC7A-4ECE-4CD8-B937-8E39109FB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92" y="1484784"/>
            <a:ext cx="7859216" cy="516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9811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Inner Join</a:t>
            </a:r>
            <a:endParaRPr lang="en-GB" sz="4500" dirty="0"/>
          </a:p>
        </p:txBody>
      </p:sp>
      <p:pic>
        <p:nvPicPr>
          <p:cNvPr id="4098" name="Picture 2" descr="Inner join example.">
            <a:extLst>
              <a:ext uri="{FF2B5EF4-FFF2-40B4-BE49-F238E27FC236}">
                <a16:creationId xmlns:a16="http://schemas.microsoft.com/office/drawing/2014/main" id="{0B60E75F-0EA8-48A4-B358-DDBE4D0C6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96" y="1488935"/>
            <a:ext cx="7787208" cy="512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460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SQL </a:t>
            </a:r>
            <a:r>
              <a:rPr lang="en-US" sz="4500" dirty="0" err="1"/>
              <a:t>Agregate</a:t>
            </a:r>
            <a:r>
              <a:rPr lang="en-US" sz="4500" dirty="0"/>
              <a:t> functions</a:t>
            </a:r>
            <a:endParaRPr lang="en-GB" sz="4500" dirty="0"/>
          </a:p>
        </p:txBody>
      </p:sp>
      <p:pic>
        <p:nvPicPr>
          <p:cNvPr id="1026" name="Picture 2" descr="https://player.slideplayer.com/79/13117597/slides/slide_2.jpg">
            <a:extLst>
              <a:ext uri="{FF2B5EF4-FFF2-40B4-BE49-F238E27FC236}">
                <a16:creationId xmlns:a16="http://schemas.microsoft.com/office/drawing/2014/main" id="{1F8145DE-E44D-4C85-BFEB-C0EF5A482E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76" t="16953" r="11725" b="15847"/>
          <a:stretch/>
        </p:blipFill>
        <p:spPr bwMode="auto">
          <a:xfrm>
            <a:off x="457200" y="1485658"/>
            <a:ext cx="8640960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296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Where </a:t>
            </a:r>
            <a:r>
              <a:rPr lang="en-US" sz="4500"/>
              <a:t>VS Having</a:t>
            </a:r>
            <a:endParaRPr lang="en-GB" sz="45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3FA531-8E81-4465-9DF6-B46E0A4C8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88840"/>
            <a:ext cx="9144000" cy="374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947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SQL Group by</a:t>
            </a:r>
            <a:endParaRPr lang="en-GB" sz="4500" dirty="0"/>
          </a:p>
        </p:txBody>
      </p:sp>
      <p:pic>
        <p:nvPicPr>
          <p:cNvPr id="2050" name="Picture 2" descr="SQL COUNT with GROUP BY">
            <a:extLst>
              <a:ext uri="{FF2B5EF4-FFF2-40B4-BE49-F238E27FC236}">
                <a16:creationId xmlns:a16="http://schemas.microsoft.com/office/drawing/2014/main" id="{1AA7B9C0-30F4-4807-A6F8-A5F2DC2A14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2" t="4224" r="3044" b="10218"/>
          <a:stretch/>
        </p:blipFill>
        <p:spPr bwMode="auto">
          <a:xfrm>
            <a:off x="1506488" y="1484784"/>
            <a:ext cx="6131024" cy="526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576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SELECT statement</a:t>
            </a:r>
            <a:endParaRPr lang="en-GB" sz="45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AC5C7B-BB3B-4C9E-8D03-7C8F9E8E99C5}"/>
              </a:ext>
            </a:extLst>
          </p:cNvPr>
          <p:cNvSpPr/>
          <p:nvPr/>
        </p:nvSpPr>
        <p:spPr>
          <a:xfrm>
            <a:off x="323528" y="1484784"/>
            <a:ext cx="836327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/>
                </a:solidFill>
                <a:latin typeface="-apple-system"/>
                <a:hlinkClick r:id="rId3" tooltip="MySQL INNER JOI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INNER JOIN</a:t>
            </a:r>
            <a:endParaRPr lang="en-GB" sz="2400" dirty="0">
              <a:solidFill>
                <a:schemeClr val="accent1"/>
              </a:solidFill>
              <a:latin typeface="-apple-system"/>
            </a:endParaRPr>
          </a:p>
          <a:p>
            <a:pPr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/>
                </a:solidFill>
                <a:latin typeface="-apple-system"/>
                <a:hlinkClick r:id="rId4" tooltip="MySQL LEFT JOI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LEFT JOIN</a:t>
            </a:r>
            <a:endParaRPr lang="en-GB" sz="2400" dirty="0">
              <a:solidFill>
                <a:schemeClr val="accent1"/>
              </a:solidFill>
              <a:latin typeface="-apple-system"/>
            </a:endParaRPr>
          </a:p>
          <a:p>
            <a:pPr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/>
                </a:solidFill>
                <a:latin typeface="-apple-system"/>
                <a:hlinkClick r:id="rId5" tooltip="MySQL RIGHT JOI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RIGHT JOIN</a:t>
            </a:r>
            <a:endParaRPr lang="en-GB" sz="2400" dirty="0">
              <a:solidFill>
                <a:schemeClr val="accent1"/>
              </a:solidFill>
              <a:latin typeface="-apple-system"/>
            </a:endParaRPr>
          </a:p>
          <a:p>
            <a:pPr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/>
                </a:solidFill>
                <a:latin typeface="-apple-system"/>
                <a:hlinkClick r:id="rId6" tooltip="MySQL Self Joi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Self Join</a:t>
            </a:r>
            <a:endParaRPr lang="en-GB" sz="2400" dirty="0">
              <a:solidFill>
                <a:schemeClr val="accent1"/>
              </a:solidFill>
              <a:latin typeface="-apple-system"/>
            </a:endParaRPr>
          </a:p>
          <a:p>
            <a:pPr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/>
                </a:solidFill>
                <a:latin typeface="-apple-system"/>
                <a:hlinkClick r:id="rId7" tooltip="MySQL GROUP B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GROUP BY</a:t>
            </a:r>
            <a:endParaRPr lang="en-GB" sz="2400" dirty="0">
              <a:solidFill>
                <a:schemeClr val="accent1"/>
              </a:solidFill>
              <a:latin typeface="-apple-system"/>
            </a:endParaRPr>
          </a:p>
          <a:p>
            <a:pPr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/>
                </a:solidFill>
                <a:latin typeface="-apple-system"/>
                <a:hlinkClick r:id="rId8" tooltip="MySQL HAV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HAVING</a:t>
            </a:r>
            <a:endParaRPr lang="en-GB" sz="2400" dirty="0">
              <a:solidFill>
                <a:schemeClr val="accent1"/>
              </a:solidFill>
              <a:latin typeface="-apple-system"/>
            </a:endParaRPr>
          </a:p>
          <a:p>
            <a:pPr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/>
                </a:solidFill>
                <a:latin typeface="-apple-system"/>
                <a:hlinkClick r:id="rId9" tooltip="MySQL Subquer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Subquery</a:t>
            </a:r>
            <a:endParaRPr lang="en-GB" sz="2400" dirty="0">
              <a:solidFill>
                <a:schemeClr val="accent1"/>
              </a:solidFill>
              <a:latin typeface="-apple-system"/>
            </a:endParaRPr>
          </a:p>
          <a:p>
            <a:pPr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/>
                </a:solidFill>
                <a:latin typeface="-apple-system"/>
                <a:hlinkClick r:id="rId10" tooltip="MySQL Derived Tab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Derived Tables</a:t>
            </a:r>
            <a:endParaRPr lang="en-GB" sz="2400" dirty="0">
              <a:solidFill>
                <a:schemeClr val="accent1"/>
              </a:solidFill>
              <a:latin typeface="-apple-system"/>
            </a:endParaRPr>
          </a:p>
          <a:p>
            <a:pPr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/>
                </a:solidFill>
                <a:latin typeface="-apple-system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EXISTS</a:t>
            </a:r>
            <a:endParaRPr lang="en-GB" sz="2400" dirty="0">
              <a:solidFill>
                <a:schemeClr val="accent1"/>
              </a:solidFill>
              <a:latin typeface="-apple-system"/>
            </a:endParaRPr>
          </a:p>
          <a:p>
            <a:pPr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accent1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0902859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11626</TotalTime>
  <Words>40</Words>
  <Application>Microsoft Office PowerPoint</Application>
  <PresentationFormat>On-screen Show (4:3)</PresentationFormat>
  <Paragraphs>24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-apple-system</vt:lpstr>
      <vt:lpstr>Arial</vt:lpstr>
      <vt:lpstr>Calibri</vt:lpstr>
      <vt:lpstr>Constantia</vt:lpstr>
      <vt:lpstr>Wingdings 2</vt:lpstr>
      <vt:lpstr>Поток</vt:lpstr>
      <vt:lpstr>PowerPoint Presentation</vt:lpstr>
      <vt:lpstr>Left Join</vt:lpstr>
      <vt:lpstr>Right Join</vt:lpstr>
      <vt:lpstr>Inner Join</vt:lpstr>
      <vt:lpstr>SQL Agregate functions</vt:lpstr>
      <vt:lpstr>Where VS Having</vt:lpstr>
      <vt:lpstr>SQL Group by</vt:lpstr>
      <vt:lpstr>SELECT statement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</dc:title>
  <dc:creator>Serg</dc:creator>
  <cp:lastModifiedBy>Serhii Pasko</cp:lastModifiedBy>
  <cp:revision>214</cp:revision>
  <dcterms:created xsi:type="dcterms:W3CDTF">2018-12-18T10:40:25Z</dcterms:created>
  <dcterms:modified xsi:type="dcterms:W3CDTF">2023-03-04T23:10:59Z</dcterms:modified>
</cp:coreProperties>
</file>