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322" r:id="rId2"/>
    <p:sldId id="323" r:id="rId3"/>
    <p:sldId id="324" r:id="rId4"/>
    <p:sldId id="325" r:id="rId5"/>
    <p:sldId id="326" r:id="rId6"/>
    <p:sldId id="327" r:id="rId7"/>
    <p:sldId id="331" r:id="rId8"/>
    <p:sldId id="330" r:id="rId9"/>
    <p:sldId id="328" r:id="rId10"/>
    <p:sldId id="336" r:id="rId11"/>
    <p:sldId id="329" r:id="rId12"/>
    <p:sldId id="333" r:id="rId13"/>
    <p:sldId id="332" r:id="rId14"/>
    <p:sldId id="335" r:id="rId15"/>
    <p:sldId id="337" r:id="rId16"/>
    <p:sldId id="338" r:id="rId17"/>
    <p:sldId id="33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2" autoAdjust="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647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51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89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974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94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45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289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890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79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4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7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67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54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51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7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5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What is “Web project”</a:t>
            </a:r>
            <a:endParaRPr lang="en-GB" sz="4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27120-5B3D-4CA1-AB84-02111C268277}"/>
              </a:ext>
            </a:extLst>
          </p:cNvPr>
          <p:cNvSpPr/>
          <p:nvPr/>
        </p:nvSpPr>
        <p:spPr>
          <a:xfrm>
            <a:off x="465976" y="1700808"/>
            <a:ext cx="79312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i="1" dirty="0">
                <a:solidFill>
                  <a:srgbClr val="292929"/>
                </a:solidFill>
                <a:latin typeface="source-serif-pro"/>
              </a:rPr>
              <a:t>	Web project is anything involving the production or maintenance of a website or web app. This could be a standalone website or app, or it could be a single component or page. It could even be a “back-end” system for serving data to the user interface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39529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HTTP Status codes</a:t>
            </a:r>
            <a:endParaRPr lang="en-GB" sz="4500" dirty="0"/>
          </a:p>
        </p:txBody>
      </p:sp>
      <p:pic>
        <p:nvPicPr>
          <p:cNvPr id="14338" name="Picture 2" descr="Create API with ASP.NET Core (Day 3): Working With HTTP Status Codes In  ASP.NET Core API – Code Teddy">
            <a:extLst>
              <a:ext uri="{FF2B5EF4-FFF2-40B4-BE49-F238E27FC236}">
                <a16:creationId xmlns:a16="http://schemas.microsoft.com/office/drawing/2014/main" id="{7161EBDB-A4DB-4F15-9F79-F4ADDAEDF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3" b="9414"/>
          <a:stretch/>
        </p:blipFill>
        <p:spPr bwMode="auto">
          <a:xfrm>
            <a:off x="0" y="1988840"/>
            <a:ext cx="914400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0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SOAP Architecture</a:t>
            </a:r>
            <a:endParaRPr lang="en-GB" sz="4500" dirty="0"/>
          </a:p>
        </p:txBody>
      </p:sp>
      <p:pic>
        <p:nvPicPr>
          <p:cNvPr id="7172" name="Picture 4" descr="This graphic is explained in the accompanying text">
            <a:extLst>
              <a:ext uri="{FF2B5EF4-FFF2-40B4-BE49-F238E27FC236}">
                <a16:creationId xmlns:a16="http://schemas.microsoft.com/office/drawing/2014/main" id="{816946FA-5691-4BD8-A1C1-64ADBB5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2" y="1480200"/>
            <a:ext cx="7052136" cy="52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86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REST Architecture</a:t>
            </a:r>
            <a:endParaRPr lang="en-GB" sz="4500" dirty="0"/>
          </a:p>
        </p:txBody>
      </p:sp>
      <p:pic>
        <p:nvPicPr>
          <p:cNvPr id="11266" name="Picture 2" descr="https://media.licdn.com/dms/image/C4D12AQHh6l0xkbhTPg/article-cover_image-shrink_423_752/0/1622931040032?e=1683763200&amp;v=beta&amp;t=Uk2xE5tlczYGyPcdOoRpSfd7mx6F50Ffe04UqjkAvpE">
            <a:extLst>
              <a:ext uri="{FF2B5EF4-FFF2-40B4-BE49-F238E27FC236}">
                <a16:creationId xmlns:a16="http://schemas.microsoft.com/office/drawing/2014/main" id="{07F32BCD-114E-4586-B440-B964BAC8F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t="19189" r="4762" b="4061"/>
          <a:stretch/>
        </p:blipFill>
        <p:spPr bwMode="auto">
          <a:xfrm>
            <a:off x="539552" y="1988840"/>
            <a:ext cx="837092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70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HTTP Methods SQL mapping</a:t>
            </a:r>
            <a:endParaRPr lang="en-GB" sz="4500" dirty="0"/>
          </a:p>
        </p:txBody>
      </p:sp>
      <p:pic>
        <p:nvPicPr>
          <p:cNvPr id="7170" name="Picture 2" descr="Table mapping CRUD operations to SQL and HTTP verbs">
            <a:extLst>
              <a:ext uri="{FF2B5EF4-FFF2-40B4-BE49-F238E27FC236}">
                <a16:creationId xmlns:a16="http://schemas.microsoft.com/office/drawing/2014/main" id="{7799020B-0F74-446A-9A84-280DA406F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" t="2664" r="1845" b="2781"/>
          <a:stretch/>
        </p:blipFill>
        <p:spPr bwMode="auto">
          <a:xfrm>
            <a:off x="1074440" y="1484784"/>
            <a:ext cx="6995120" cy="528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89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HTTP Methods Idempotency</a:t>
            </a:r>
            <a:endParaRPr lang="en-GB" sz="4500" dirty="0"/>
          </a:p>
        </p:txBody>
      </p:sp>
      <p:pic>
        <p:nvPicPr>
          <p:cNvPr id="12290" name="Picture 2" descr="HTTP Methods Idempotency ">
            <a:extLst>
              <a:ext uri="{FF2B5EF4-FFF2-40B4-BE49-F238E27FC236}">
                <a16:creationId xmlns:a16="http://schemas.microsoft.com/office/drawing/2014/main" id="{E9C59540-6D76-490E-B71F-7E18BE14F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8937" r="3488" b="13879"/>
          <a:stretch/>
        </p:blipFill>
        <p:spPr bwMode="auto">
          <a:xfrm>
            <a:off x="899592" y="2996952"/>
            <a:ext cx="7652993" cy="377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683488-3D80-46BF-9871-885F7C1638AD}"/>
              </a:ext>
            </a:extLst>
          </p:cNvPr>
          <p:cNvSpPr/>
          <p:nvPr/>
        </p:nvSpPr>
        <p:spPr>
          <a:xfrm>
            <a:off x="417613" y="1340768"/>
            <a:ext cx="82673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232629"/>
                </a:solidFill>
                <a:latin typeface="-apple-system"/>
              </a:rPr>
              <a:t>	A request method is considered </a:t>
            </a:r>
            <a:r>
              <a:rPr lang="en-GB" sz="2000" i="1" dirty="0">
                <a:solidFill>
                  <a:srgbClr val="232629"/>
                </a:solidFill>
                <a:latin typeface="-apple-system"/>
              </a:rPr>
              <a:t>idempotent</a:t>
            </a:r>
            <a:r>
              <a:rPr lang="en-GB" sz="2000" dirty="0">
                <a:solidFill>
                  <a:srgbClr val="232629"/>
                </a:solidFill>
                <a:latin typeface="-apple-system"/>
              </a:rPr>
              <a:t> if the intended </a:t>
            </a:r>
            <a:r>
              <a:rPr lang="en-GB" sz="2000" i="1" dirty="0">
                <a:solidFill>
                  <a:srgbClr val="232629"/>
                </a:solidFill>
                <a:latin typeface="-apple-system"/>
              </a:rPr>
              <a:t>effect</a:t>
            </a:r>
            <a:r>
              <a:rPr lang="en-GB" sz="2000" dirty="0">
                <a:solidFill>
                  <a:srgbClr val="232629"/>
                </a:solidFill>
                <a:latin typeface="-apple-system"/>
              </a:rPr>
              <a:t> on the server of multiple identical requests with that method is the same as the </a:t>
            </a:r>
            <a:r>
              <a:rPr lang="en-GB" sz="2000" i="1" dirty="0">
                <a:solidFill>
                  <a:srgbClr val="232629"/>
                </a:solidFill>
                <a:latin typeface="-apple-system"/>
              </a:rPr>
              <a:t>effect</a:t>
            </a:r>
            <a:r>
              <a:rPr lang="en-GB" sz="2000" dirty="0">
                <a:solidFill>
                  <a:srgbClr val="232629"/>
                </a:solidFill>
                <a:latin typeface="-apple-system"/>
              </a:rPr>
              <a:t> for a single such request. And it's worthwhile to mention that idempotency is about the </a:t>
            </a:r>
            <a:r>
              <a:rPr lang="en-GB" sz="2000" i="1" dirty="0">
                <a:solidFill>
                  <a:srgbClr val="232629"/>
                </a:solidFill>
                <a:latin typeface="-apple-system"/>
              </a:rPr>
              <a:t>effect</a:t>
            </a:r>
            <a:r>
              <a:rPr lang="en-GB" sz="2000" dirty="0">
                <a:solidFill>
                  <a:srgbClr val="232629"/>
                </a:solidFill>
                <a:latin typeface="-apple-system"/>
              </a:rPr>
              <a:t> produced on </a:t>
            </a:r>
            <a:r>
              <a:rPr lang="en-GB" sz="2000" i="1" dirty="0">
                <a:solidFill>
                  <a:srgbClr val="232629"/>
                </a:solidFill>
                <a:latin typeface="-apple-system"/>
              </a:rPr>
              <a:t>the state of the resource</a:t>
            </a:r>
            <a:r>
              <a:rPr lang="en-GB" sz="2000" dirty="0">
                <a:solidFill>
                  <a:srgbClr val="232629"/>
                </a:solidFill>
                <a:latin typeface="-apple-system"/>
              </a:rPr>
              <a:t> on the server and not about the </a:t>
            </a:r>
            <a:r>
              <a:rPr lang="en-GB" sz="2000" i="1" dirty="0">
                <a:solidFill>
                  <a:srgbClr val="232629"/>
                </a:solidFill>
                <a:latin typeface="-apple-system"/>
              </a:rPr>
              <a:t>response status code</a:t>
            </a:r>
            <a:r>
              <a:rPr lang="en-GB" sz="2000" dirty="0">
                <a:solidFill>
                  <a:srgbClr val="232629"/>
                </a:solidFill>
                <a:latin typeface="-apple-system"/>
              </a:rPr>
              <a:t> received by the client.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5931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Maturity Model</a:t>
            </a:r>
            <a:endParaRPr lang="en-GB" sz="4500" dirty="0"/>
          </a:p>
        </p:txBody>
      </p:sp>
      <p:pic>
        <p:nvPicPr>
          <p:cNvPr id="15362" name="Picture 2" descr="Richardson Maturity Model - javatpoint">
            <a:extLst>
              <a:ext uri="{FF2B5EF4-FFF2-40B4-BE49-F238E27FC236}">
                <a16:creationId xmlns:a16="http://schemas.microsoft.com/office/drawing/2014/main" id="{F4A3CBCF-79BE-426D-B686-60510E6DF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/>
          <a:stretch/>
        </p:blipFill>
        <p:spPr bwMode="auto">
          <a:xfrm>
            <a:off x="266287" y="2132856"/>
            <a:ext cx="861142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7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REST URL best practice</a:t>
            </a:r>
            <a:endParaRPr lang="en-GB" sz="4500" dirty="0"/>
          </a:p>
        </p:txBody>
      </p:sp>
      <p:pic>
        <p:nvPicPr>
          <p:cNvPr id="16386" name="Picture 2" descr="Person REST API Example">
            <a:extLst>
              <a:ext uri="{FF2B5EF4-FFF2-40B4-BE49-F238E27FC236}">
                <a16:creationId xmlns:a16="http://schemas.microsoft.com/office/drawing/2014/main" id="{1E33C790-9394-45AD-B59C-524C2E69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374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1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SOAP vs REST</a:t>
            </a:r>
            <a:endParaRPr lang="en-GB" sz="4500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DC6953A-528B-4058-AA00-38D88731E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963140"/>
              </p:ext>
            </p:extLst>
          </p:nvPr>
        </p:nvGraphicFramePr>
        <p:xfrm>
          <a:off x="251520" y="1484784"/>
          <a:ext cx="8618160" cy="5075033"/>
        </p:xfrm>
        <a:graphic>
          <a:graphicData uri="http://schemas.openxmlformats.org/drawingml/2006/table">
            <a:tbl>
              <a:tblPr/>
              <a:tblGrid>
                <a:gridCol w="435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r>
                        <a:rPr lang="en-US" sz="1300" b="0" strike="noStrike" cap="all" spc="-1" dirty="0">
                          <a:solidFill>
                            <a:srgbClr val="FFFFFF"/>
                          </a:solidFill>
                          <a:latin typeface="Arial;sans-serif"/>
                        </a:rPr>
                        <a:t>SOAP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strike="noStrike" cap="all" spc="-1" dirty="0">
                          <a:solidFill>
                            <a:srgbClr val="FFFFFF"/>
                          </a:solidFill>
                          <a:latin typeface="Arial;sans-serif"/>
                        </a:rPr>
                        <a:t>REST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C85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71"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SOAP is a standard protocol for creating web services.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REST is an architectural style to create web services.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71"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SOAP is acronym for Simple Object Access Protocol.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strike="noStrike" spc="-1" dirty="0">
                          <a:solidFill>
                            <a:srgbClr val="444444"/>
                          </a:solidFill>
                          <a:latin typeface="Arial;sans-serif"/>
                        </a:rPr>
                        <a:t>REST is acronym for Representational State Transfer.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20">
                <a:tc>
                  <a:txBody>
                    <a:bodyPr/>
                    <a:lstStyle/>
                    <a:p>
                      <a:r>
                        <a:rPr lang="en-US" sz="1300" b="0" strike="noStrike" spc="-1" dirty="0">
                          <a:solidFill>
                            <a:srgbClr val="444444"/>
                          </a:solidFill>
                          <a:latin typeface="Arial;sans-serif"/>
                        </a:rPr>
                        <a:t>SOAP uses WSDL to expose supported methods and technical details.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REST exposes methods through URIs, there are no technical details.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20"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SOAP web services and client programs are bind with WSDL contract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REST doesn’t have any contract defined between server and client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20"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SOAP web services and client are tightly coupled with contract.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REST web services are loosely coupled.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505"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SOAP learning curve is hard, requires us to learn about WSDL generation, client stubs creation etc.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REST learning curve is simple, POJO classes can be generated easily and works on simple HTTP methods.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20">
                <a:tc>
                  <a:txBody>
                    <a:bodyPr/>
                    <a:lstStyle/>
                    <a:p>
                      <a:r>
                        <a:rPr lang="en-US" sz="1300" b="0" strike="noStrike" spc="-1" dirty="0">
                          <a:solidFill>
                            <a:srgbClr val="444444"/>
                          </a:solidFill>
                          <a:latin typeface="Arial;sans-serif"/>
                        </a:rPr>
                        <a:t>SOAP supports XML data format only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REST supports any data type such as XML, JSON, image etc.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0669"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SOAP web services are hard to maintain, any change in WSDL contract requires us to create client stubs again and then make changes to client code.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REST web services are easy to maintain when compared to SOAP, a new method can be added without any change at client side for existing resources.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5321">
                <a:tc>
                  <a:txBody>
                    <a:bodyPr/>
                    <a:lstStyle/>
                    <a:p>
                      <a:r>
                        <a:rPr lang="en-US" sz="1300" b="0" strike="noStrike" spc="-1">
                          <a:solidFill>
                            <a:srgbClr val="444444"/>
                          </a:solidFill>
                          <a:latin typeface="Arial;sans-serif"/>
                        </a:rPr>
                        <a:t>SOAP web services can be tested through programs or software such as Soap UI.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strike="noStrike" spc="-1" dirty="0">
                          <a:solidFill>
                            <a:srgbClr val="444444"/>
                          </a:solidFill>
                          <a:latin typeface="Arial;sans-serif"/>
                        </a:rPr>
                        <a:t>REST can be easily tested through CURL command, Browsers and extensions such as Chrome Postman.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4BD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9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Client-server architecture</a:t>
            </a:r>
            <a:endParaRPr lang="en-GB" sz="4500" dirty="0"/>
          </a:p>
        </p:txBody>
      </p:sp>
      <p:pic>
        <p:nvPicPr>
          <p:cNvPr id="1026" name="Picture 2" descr="What is Client Server Architecture?">
            <a:extLst>
              <a:ext uri="{FF2B5EF4-FFF2-40B4-BE49-F238E27FC236}">
                <a16:creationId xmlns:a16="http://schemas.microsoft.com/office/drawing/2014/main" id="{3668CE20-73CA-469F-A667-A73F4DE6C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t="13122"/>
          <a:stretch/>
        </p:blipFill>
        <p:spPr bwMode="auto">
          <a:xfrm>
            <a:off x="457200" y="1772816"/>
            <a:ext cx="831531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63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Client-server architecture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F9AE9-C957-42AB-8BAA-3ED160C9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9144000" cy="41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Typical web java-app architecture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5B588-2C52-49F0-BB07-54F69C338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28" y="2132856"/>
            <a:ext cx="8532440" cy="33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8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URL, URI</a:t>
            </a:r>
            <a:endParaRPr lang="en-GB" sz="4500" dirty="0"/>
          </a:p>
        </p:txBody>
      </p:sp>
      <p:pic>
        <p:nvPicPr>
          <p:cNvPr id="2050" name="Picture 2" descr="uri url urn hierarchy miessler 2022">
            <a:extLst>
              <a:ext uri="{FF2B5EF4-FFF2-40B4-BE49-F238E27FC236}">
                <a16:creationId xmlns:a16="http://schemas.microsoft.com/office/drawing/2014/main" id="{D7B03EF8-4921-4897-965B-B539E8806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2"/>
          <a:stretch/>
        </p:blipFill>
        <p:spPr bwMode="auto">
          <a:xfrm>
            <a:off x="3513440" y="1484784"/>
            <a:ext cx="2117120" cy="18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rl structure and scheme 2022">
            <a:extLst>
              <a:ext uri="{FF2B5EF4-FFF2-40B4-BE49-F238E27FC236}">
                <a16:creationId xmlns:a16="http://schemas.microsoft.com/office/drawing/2014/main" id="{22492051-1EEB-4A82-A73C-33DCDF195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t="4310" r="4778" b="21921"/>
          <a:stretch/>
        </p:blipFill>
        <p:spPr bwMode="auto">
          <a:xfrm>
            <a:off x="457200" y="3558071"/>
            <a:ext cx="8229600" cy="29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52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DNS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840DA-EA7A-40EC-98A0-CF3A9E132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9" t="15985" r="12992" b="17200"/>
          <a:stretch/>
        </p:blipFill>
        <p:spPr>
          <a:xfrm>
            <a:off x="462423" y="1484784"/>
            <a:ext cx="8149751" cy="46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Web Protocols</a:t>
            </a:r>
            <a:endParaRPr lang="en-GB" sz="4500" dirty="0"/>
          </a:p>
        </p:txBody>
      </p:sp>
      <p:pic>
        <p:nvPicPr>
          <p:cNvPr id="9218" name="Picture 2" descr="HTTP as an application layer protocol, on top of TCP (transport layer) and IP (network layer) and below the presentation layer.">
            <a:extLst>
              <a:ext uri="{FF2B5EF4-FFF2-40B4-BE49-F238E27FC236}">
                <a16:creationId xmlns:a16="http://schemas.microsoft.com/office/drawing/2014/main" id="{DECA9E9F-933B-44C9-8F2B-92AE88E2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1619114"/>
            <a:ext cx="7308304" cy="52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1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HTTP Protocol</a:t>
            </a:r>
            <a:endParaRPr lang="en-GB" sz="4500" dirty="0"/>
          </a:p>
        </p:txBody>
      </p:sp>
      <p:pic>
        <p:nvPicPr>
          <p:cNvPr id="8194" name="Picture 2" descr="https://www3.ntu.edu.sg/home/ehchua/programming/webprogramming/images/HTTP_Steps.png">
            <a:extLst>
              <a:ext uri="{FF2B5EF4-FFF2-40B4-BE49-F238E27FC236}">
                <a16:creationId xmlns:a16="http://schemas.microsoft.com/office/drawing/2014/main" id="{62ABE928-05C4-41BB-9F0A-7612AB12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2" y="2132856"/>
            <a:ext cx="883637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47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HTTP Methods</a:t>
            </a:r>
            <a:endParaRPr lang="en-GB" sz="4500" dirty="0"/>
          </a:p>
        </p:txBody>
      </p:sp>
      <p:pic>
        <p:nvPicPr>
          <p:cNvPr id="6146" name="Picture 2" descr="https://miro.medium.com/v2/resize:fit:798/1*bqTWyL7IFU4Z4xL0y4Su6A.jpeg">
            <a:extLst>
              <a:ext uri="{FF2B5EF4-FFF2-40B4-BE49-F238E27FC236}">
                <a16:creationId xmlns:a16="http://schemas.microsoft.com/office/drawing/2014/main" id="{92A96FBA-462A-4C35-85FB-13C381A0D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3" b="8966"/>
          <a:stretch/>
        </p:blipFill>
        <p:spPr bwMode="auto">
          <a:xfrm>
            <a:off x="589703" y="1484784"/>
            <a:ext cx="7964593" cy="481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346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12973</TotalTime>
  <Words>441</Words>
  <Application>Microsoft Office PowerPoint</Application>
  <PresentationFormat>On-screen Show (4:3)</PresentationFormat>
  <Paragraphs>56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Arial;sans-serif</vt:lpstr>
      <vt:lpstr>Calibri</vt:lpstr>
      <vt:lpstr>Constantia</vt:lpstr>
      <vt:lpstr>source-serif-pro</vt:lpstr>
      <vt:lpstr>Wingdings 2</vt:lpstr>
      <vt:lpstr>Поток</vt:lpstr>
      <vt:lpstr>What is “Web project”</vt:lpstr>
      <vt:lpstr>Client-server architecture</vt:lpstr>
      <vt:lpstr>Client-server architecture</vt:lpstr>
      <vt:lpstr>Typical web java-app architecture</vt:lpstr>
      <vt:lpstr>URL, URI</vt:lpstr>
      <vt:lpstr>DNS</vt:lpstr>
      <vt:lpstr>Web Protocols</vt:lpstr>
      <vt:lpstr>HTTP Protocol</vt:lpstr>
      <vt:lpstr>HTTP Methods</vt:lpstr>
      <vt:lpstr>HTTP Status codes</vt:lpstr>
      <vt:lpstr>SOAP Architecture</vt:lpstr>
      <vt:lpstr>REST Architecture</vt:lpstr>
      <vt:lpstr>HTTP Methods SQL mapping</vt:lpstr>
      <vt:lpstr>HTTP Methods Idempotency</vt:lpstr>
      <vt:lpstr>Maturity Model</vt:lpstr>
      <vt:lpstr>REST URL best practice</vt:lpstr>
      <vt:lpstr>SOAP vs 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252</cp:revision>
  <dcterms:created xsi:type="dcterms:W3CDTF">2018-12-18T10:40:25Z</dcterms:created>
  <dcterms:modified xsi:type="dcterms:W3CDTF">2023-03-10T10:22:59Z</dcterms:modified>
</cp:coreProperties>
</file>