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3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86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1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6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1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3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0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8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3A5F-C155-4D61-97BA-5EEB8882CE26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8040" y="1584101"/>
            <a:ext cx="9440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Использование С++ 11 при разработке </a:t>
            </a:r>
            <a:r>
              <a:rPr lang="en-US" sz="7200" dirty="0" err="1" smtClean="0"/>
              <a:t>OmegaProduction</a:t>
            </a:r>
            <a:endParaRPr lang="ru-RU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4790941" y="602731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Поклонов С.С.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1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5501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using </a:t>
            </a:r>
            <a:r>
              <a:rPr lang="ru-RU" sz="4400" u="sng" dirty="0" smtClean="0"/>
              <a:t>вместо </a:t>
            </a:r>
            <a:r>
              <a:rPr lang="en-US" sz="4400" u="sng" dirty="0" err="1" smtClean="0"/>
              <a:t>typedef</a:t>
            </a:r>
            <a:r>
              <a:rPr lang="en-US" sz="4400" u="sng" dirty="0" smtClean="0"/>
              <a:t> ?</a:t>
            </a:r>
            <a:endParaRPr lang="ru-RU" sz="4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721217" y="2099255"/>
            <a:ext cx="81523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Проще писать псевдонимы функций и шаблоны:</a:t>
            </a:r>
          </a:p>
          <a:p>
            <a:endParaRPr lang="en-US" sz="2800" b="1" dirty="0"/>
          </a:p>
          <a:p>
            <a:r>
              <a:rPr lang="en-US" sz="2400" i="1" dirty="0" err="1" smtClean="0"/>
              <a:t>typedef</a:t>
            </a:r>
            <a:r>
              <a:rPr lang="en-US" sz="2400" i="1" dirty="0" smtClean="0"/>
              <a:t>  void (*</a:t>
            </a:r>
            <a:r>
              <a:rPr lang="en-US" sz="2400" b="1" i="1" dirty="0" smtClean="0"/>
              <a:t>FP</a:t>
            </a:r>
            <a:r>
              <a:rPr lang="en-US" sz="2400" i="1" dirty="0" smtClean="0"/>
              <a:t>)(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const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std</a:t>
            </a:r>
            <a:r>
              <a:rPr lang="en-US" sz="2400" i="1" dirty="0" smtClean="0"/>
              <a:t>::string&amp;);</a:t>
            </a:r>
          </a:p>
          <a:p>
            <a:endParaRPr lang="en-US" sz="2400" i="1" dirty="0"/>
          </a:p>
          <a:p>
            <a:r>
              <a:rPr lang="en-US" sz="2400" i="1" dirty="0"/>
              <a:t>using </a:t>
            </a:r>
            <a:r>
              <a:rPr lang="en-US" sz="2400" b="1" i="1" dirty="0"/>
              <a:t>FP</a:t>
            </a:r>
            <a:r>
              <a:rPr lang="en-US" sz="2400" i="1" dirty="0"/>
              <a:t> = void (*) )(</a:t>
            </a:r>
            <a:r>
              <a:rPr lang="en-US" sz="2400" i="1" dirty="0" err="1"/>
              <a:t>int</a:t>
            </a:r>
            <a:r>
              <a:rPr lang="en-US" sz="2400" i="1" dirty="0"/>
              <a:t>, </a:t>
            </a:r>
            <a:r>
              <a:rPr lang="en-US" sz="2400" i="1" dirty="0" err="1"/>
              <a:t>const</a:t>
            </a:r>
            <a:r>
              <a:rPr lang="en-US" sz="2400" i="1" dirty="0"/>
              <a:t> </a:t>
            </a:r>
            <a:r>
              <a:rPr lang="en-US" sz="2400" i="1" dirty="0" err="1"/>
              <a:t>std</a:t>
            </a:r>
            <a:r>
              <a:rPr lang="en-US" sz="2400" i="1" dirty="0"/>
              <a:t>::string&amp;);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582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71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enum</a:t>
            </a:r>
            <a:r>
              <a:rPr lang="en-US" sz="4400" u="sng" dirty="0" smtClean="0"/>
              <a:t> class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481069"/>
            <a:ext cx="10200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Плюсы: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ru-RU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Меньше вероятность пересечения имен, более понятные имена;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Можно </a:t>
            </a:r>
            <a:r>
              <a:rPr lang="ru-RU" sz="2400" dirty="0"/>
              <a:t>использовать </a:t>
            </a:r>
            <a:r>
              <a:rPr lang="en-US" sz="2400" dirty="0"/>
              <a:t>forward declaration;</a:t>
            </a:r>
            <a:br>
              <a:rPr lang="en-US" sz="2400" dirty="0"/>
            </a:br>
            <a:r>
              <a:rPr lang="en-US" sz="2400" i="1" dirty="0" err="1"/>
              <a:t>enum</a:t>
            </a:r>
            <a:r>
              <a:rPr lang="en-US" sz="2400" i="1" dirty="0"/>
              <a:t> class </a:t>
            </a:r>
            <a:r>
              <a:rPr lang="en-US" sz="2400" i="1" dirty="0" smtClean="0"/>
              <a:t>Color;</a:t>
            </a:r>
            <a:endParaRPr lang="ru-RU" sz="24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Запрещены неявные преобразования;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Color c = Color::red; // OK</a:t>
            </a:r>
            <a:br>
              <a:rPr lang="en-US" sz="2400" i="1" dirty="0" smtClean="0"/>
            </a:br>
            <a:r>
              <a:rPr lang="en-US" sz="2400" i="1" dirty="0" smtClean="0"/>
              <a:t>Color c = 15; // compiler error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505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041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= delete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481069"/>
            <a:ext cx="108697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Вместо помещения «ненужных» функций класса в </a:t>
            </a:r>
            <a:r>
              <a:rPr lang="en-US" sz="2800" dirty="0" smtClean="0"/>
              <a:t>private</a:t>
            </a:r>
            <a:r>
              <a:rPr lang="ru-RU" sz="2800" dirty="0" smtClean="0"/>
              <a:t> их можно явно запрещать:</a:t>
            </a:r>
          </a:p>
          <a:p>
            <a:r>
              <a:rPr lang="en-US" sz="2400" i="1" dirty="0" smtClean="0"/>
              <a:t>class </a:t>
            </a:r>
            <a:r>
              <a:rPr lang="en-US" sz="2400" i="1" dirty="0" err="1" smtClean="0"/>
              <a:t>MyClass</a:t>
            </a:r>
            <a:endParaRPr lang="en-US" sz="2400" i="1" dirty="0" smtClean="0"/>
          </a:p>
          <a:p>
            <a:r>
              <a:rPr lang="en-US" sz="2400" i="1" dirty="0" smtClean="0"/>
              <a:t>{</a:t>
            </a:r>
          </a:p>
          <a:p>
            <a:r>
              <a:rPr lang="en-US" sz="2400" i="1" dirty="0" smtClean="0"/>
              <a:t>public:</a:t>
            </a:r>
          </a:p>
          <a:p>
            <a:r>
              <a:rPr lang="en-US" sz="2400" i="1" dirty="0"/>
              <a:t>	</a:t>
            </a:r>
            <a:r>
              <a:rPr lang="en-US" sz="2400" i="1" dirty="0" err="1" smtClean="0"/>
              <a:t>MyClass</a:t>
            </a:r>
            <a:r>
              <a:rPr lang="en-US" sz="2400" i="1" dirty="0" smtClean="0"/>
              <a:t>() </a:t>
            </a:r>
            <a:r>
              <a:rPr lang="en-US" sz="2400" b="1" i="1" dirty="0" smtClean="0"/>
              <a:t>= delete</a:t>
            </a:r>
            <a:r>
              <a:rPr lang="en-US" sz="2400" i="1" dirty="0" smtClean="0"/>
              <a:t>;</a:t>
            </a:r>
          </a:p>
          <a:p>
            <a:r>
              <a:rPr lang="en-US" sz="2400" i="1" dirty="0" smtClean="0"/>
              <a:t>};</a:t>
            </a:r>
          </a:p>
          <a:p>
            <a:endParaRPr lang="en-US" sz="2400" i="1" dirty="0" smtClean="0"/>
          </a:p>
          <a:p>
            <a:r>
              <a:rPr lang="ru-RU" sz="2800" b="1" dirty="0" smtClean="0"/>
              <a:t>Плюсы: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400" dirty="0" smtClean="0"/>
              <a:t>Понятнее намерения разработчика относительно запрещенных функций;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friend </a:t>
            </a:r>
            <a:r>
              <a:rPr lang="ru-RU" sz="2400" dirty="0" smtClean="0"/>
              <a:t>классы и функции не смогут случайно использовать запрещенные функции</a:t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728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11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override</a:t>
            </a:r>
            <a:endParaRPr lang="ru-RU" sz="4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21217" y="1558342"/>
            <a:ext cx="102000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Какой вариант использовать?</a:t>
            </a:r>
          </a:p>
          <a:p>
            <a:endParaRPr lang="ru-RU" sz="2800" dirty="0"/>
          </a:p>
          <a:p>
            <a:pPr marL="514350" indent="-514350">
              <a:buAutoNum type="arabicPeriod"/>
            </a:pPr>
            <a:r>
              <a:rPr lang="en-US" sz="2800" dirty="0" smtClean="0"/>
              <a:t>virtual        </a:t>
            </a:r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) override;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                    </a:t>
            </a:r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) override;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/*virtual*/ </a:t>
            </a:r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) override;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093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48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const</a:t>
            </a:r>
            <a:r>
              <a:rPr lang="en-US" sz="4400" u="sng" smtClean="0"/>
              <a:t> iterators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С++ 11 окончательно до ума не доведены. Не использовать.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709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284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noexcept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Применяется для оптимизации. Позволяет ускорять функции </a:t>
            </a:r>
            <a:r>
              <a:rPr lang="en-US" sz="2800" i="1" dirty="0" err="1" smtClean="0"/>
              <a:t>std</a:t>
            </a:r>
            <a:r>
              <a:rPr lang="en-US" sz="2800" i="1" dirty="0" smtClean="0"/>
              <a:t>::vector::</a:t>
            </a:r>
            <a:r>
              <a:rPr lang="en-US" sz="2800" i="1" dirty="0" err="1" smtClean="0"/>
              <a:t>push_back</a:t>
            </a:r>
            <a:r>
              <a:rPr lang="en-US" sz="2800" i="1" dirty="0" smtClean="0"/>
              <a:t> </a:t>
            </a:r>
          </a:p>
          <a:p>
            <a:r>
              <a:rPr lang="en-US" sz="2800" i="1" dirty="0" err="1" smtClean="0"/>
              <a:t>std</a:t>
            </a:r>
            <a:r>
              <a:rPr lang="en-US" sz="2800" i="1" dirty="0" smtClean="0"/>
              <a:t>::vector::reserve</a:t>
            </a:r>
          </a:p>
          <a:p>
            <a:r>
              <a:rPr lang="en-US" sz="2800" i="1" dirty="0" err="1" smtClean="0"/>
              <a:t>std</a:t>
            </a:r>
            <a:r>
              <a:rPr lang="en-US" sz="2800" i="1" dirty="0" smtClean="0"/>
              <a:t>::</a:t>
            </a:r>
            <a:r>
              <a:rPr lang="en-US" sz="2800" i="1" dirty="0" err="1" smtClean="0"/>
              <a:t>deque</a:t>
            </a:r>
            <a:r>
              <a:rPr lang="en-US" sz="2800" i="1" dirty="0" smtClean="0"/>
              <a:t>::insert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и т.п. за счет замены копирования перемещением при наличии </a:t>
            </a:r>
            <a:r>
              <a:rPr lang="en-US" sz="2800" b="1" i="1" dirty="0" err="1" smtClean="0"/>
              <a:t>noexcept</a:t>
            </a:r>
            <a:r>
              <a:rPr lang="en-US" sz="2800" b="1" dirty="0" smtClean="0"/>
              <a:t> </a:t>
            </a:r>
            <a:r>
              <a:rPr lang="ru-RU" sz="2800" dirty="0" smtClean="0"/>
              <a:t>оператора перемещения.</a:t>
            </a:r>
          </a:p>
          <a:p>
            <a:endParaRPr lang="ru-RU" sz="2800" dirty="0"/>
          </a:p>
          <a:p>
            <a:r>
              <a:rPr lang="ru-RU" sz="2800" dirty="0" smtClean="0"/>
              <a:t>При возникновении </a:t>
            </a:r>
            <a:r>
              <a:rPr lang="ru-RU" sz="2800" dirty="0"/>
              <a:t>исключения в </a:t>
            </a:r>
            <a:r>
              <a:rPr lang="en-US" sz="2800" b="1" i="1" dirty="0" err="1" smtClean="0"/>
              <a:t>noexcept</a:t>
            </a:r>
            <a:r>
              <a:rPr lang="ru-RU" sz="2800" b="1" i="1" dirty="0" smtClean="0"/>
              <a:t> </a:t>
            </a:r>
            <a:r>
              <a:rPr lang="ru-RU" sz="2800" dirty="0" smtClean="0"/>
              <a:t>функции приложение падает без раскрутки стека, так что применять крайне осторожно и только при необходимости!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098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420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constexpr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</a:t>
            </a:r>
            <a:r>
              <a:rPr lang="en-US" sz="2800" dirty="0" smtClean="0"/>
              <a:t>MSVC 2013 </a:t>
            </a:r>
            <a:r>
              <a:rPr lang="ru-RU" sz="2800" dirty="0" smtClean="0"/>
              <a:t>не поддерживается.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485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791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::atomic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Все </a:t>
            </a:r>
            <a:r>
              <a:rPr lang="en-US" sz="2800" b="1" i="1" dirty="0" smtClean="0"/>
              <a:t>volatile</a:t>
            </a:r>
            <a:r>
              <a:rPr lang="en-US" sz="2800" dirty="0" smtClean="0"/>
              <a:t> </a:t>
            </a:r>
            <a:r>
              <a:rPr lang="ru-RU" sz="2800" dirty="0" smtClean="0"/>
              <a:t>должны быть заменены на </a:t>
            </a:r>
            <a:r>
              <a:rPr lang="en-US" sz="2800" b="1" i="1" dirty="0" err="1" smtClean="0"/>
              <a:t>std</a:t>
            </a:r>
            <a:r>
              <a:rPr lang="en-US" sz="2800" b="1" i="1" dirty="0" smtClean="0"/>
              <a:t>::atomic</a:t>
            </a:r>
            <a:r>
              <a:rPr lang="ru-RU" sz="2800" dirty="0" smtClean="0"/>
              <a:t>. Использование </a:t>
            </a:r>
            <a:r>
              <a:rPr lang="en-US" sz="2800" b="1" i="1" dirty="0" smtClean="0"/>
              <a:t>volatile</a:t>
            </a:r>
            <a:r>
              <a:rPr lang="ru-RU" sz="2800" b="1" i="1" dirty="0" smtClean="0"/>
              <a:t> </a:t>
            </a:r>
            <a:r>
              <a:rPr lang="ru-RU" sz="2800" dirty="0" smtClean="0"/>
              <a:t>для синхронизации потоков – безграмотность!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705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363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= default;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Используется для генерации конструкторов, деструкторов, операций копирования и перемещения по умолчанию.</a:t>
            </a:r>
          </a:p>
          <a:p>
            <a:endParaRPr lang="ru-RU" sz="2800" dirty="0"/>
          </a:p>
          <a:p>
            <a:r>
              <a:rPr lang="ru-RU" sz="2800" dirty="0" smtClean="0"/>
              <a:t>Объявление пользовательской операции копирования подавляет генерацию компилятором операции перемещения. И наоборот.</a:t>
            </a:r>
          </a:p>
          <a:p>
            <a:endParaRPr lang="ru-RU" sz="2800" dirty="0" smtClean="0"/>
          </a:p>
          <a:p>
            <a:r>
              <a:rPr lang="ru-RU" sz="2800" dirty="0" smtClean="0"/>
              <a:t>Аналогично для конструкторов.</a:t>
            </a:r>
          </a:p>
          <a:p>
            <a:endParaRPr lang="ru-RU" sz="2800" dirty="0"/>
          </a:p>
          <a:p>
            <a:r>
              <a:rPr lang="ru-RU" sz="2800" dirty="0" smtClean="0"/>
              <a:t>Объявленный пользователем деструктор подавляет генерацию операции и конструктора перемещения (В С++ 17 и копирования).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69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737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unique_ptr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unique_ptr</a:t>
            </a:r>
            <a:r>
              <a:rPr lang="ru-RU" sz="2800" b="1" dirty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/>
              <a:t>не отличается по размеру от </a:t>
            </a:r>
            <a:r>
              <a:rPr lang="ru-RU" sz="2800" dirty="0" smtClean="0"/>
              <a:t>обычного указателя;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быстродействие аналогично обычному указателю;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имеет </a:t>
            </a:r>
            <a:r>
              <a:rPr lang="ru-RU" sz="2800" dirty="0"/>
              <a:t>операцию перемещения и не имеет операции копирования, т.е. работает однозначно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en-US" sz="2800" i="1" dirty="0" err="1" smtClean="0"/>
              <a:t>auto_ptr</a:t>
            </a:r>
            <a:r>
              <a:rPr lang="en-US" sz="2800" dirty="0" smtClean="0"/>
              <a:t> </a:t>
            </a:r>
            <a:r>
              <a:rPr lang="ru-RU" sz="2800" dirty="0" smtClean="0"/>
              <a:t>и его наследников предать анафеме и забыть.</a:t>
            </a:r>
          </a:p>
          <a:p>
            <a:endParaRPr lang="ru-RU" sz="2800" dirty="0"/>
          </a:p>
          <a:p>
            <a:r>
              <a:rPr lang="ru-RU" sz="2800" dirty="0"/>
              <a:t>Надо написать наследников на замену </a:t>
            </a:r>
            <a:r>
              <a:rPr lang="en-US" sz="2800" i="1" dirty="0" err="1"/>
              <a:t>omp</a:t>
            </a:r>
            <a:r>
              <a:rPr lang="en-US" sz="2800" i="1" dirty="0"/>
              <a:t>::</a:t>
            </a:r>
            <a:r>
              <a:rPr lang="en-US" sz="2800" i="1" dirty="0" err="1"/>
              <a:t>co_aptr</a:t>
            </a:r>
            <a:r>
              <a:rPr lang="en-US" sz="2800" dirty="0"/>
              <a:t>, </a:t>
            </a:r>
            <a:r>
              <a:rPr lang="en-US" sz="2800" i="1" dirty="0" err="1"/>
              <a:t>omp</a:t>
            </a:r>
            <a:r>
              <a:rPr lang="en-US" sz="2800" i="1" dirty="0"/>
              <a:t>::</a:t>
            </a:r>
            <a:r>
              <a:rPr lang="en-US" sz="2800" i="1" dirty="0" err="1"/>
              <a:t>new_aptr</a:t>
            </a:r>
            <a:r>
              <a:rPr lang="en-US" sz="2800" dirty="0"/>
              <a:t> </a:t>
            </a:r>
            <a:r>
              <a:rPr lang="ru-RU" sz="2800" dirty="0"/>
              <a:t>и т.п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81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884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Правила вывода типа.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245108"/>
            <a:ext cx="382919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Простые типы</a:t>
            </a:r>
            <a:r>
              <a:rPr lang="en-US" sz="2400" dirty="0" smtClean="0"/>
              <a:t> </a:t>
            </a:r>
            <a:r>
              <a:rPr lang="ru-RU" sz="2400" dirty="0" smtClean="0"/>
              <a:t>и указатели:</a:t>
            </a:r>
          </a:p>
          <a:p>
            <a:endParaRPr lang="en-US" dirty="0" smtClean="0"/>
          </a:p>
          <a:p>
            <a:r>
              <a:rPr lang="en-US" dirty="0" smtClean="0"/>
              <a:t>auto = </a:t>
            </a:r>
            <a:r>
              <a:rPr lang="en-US" dirty="0" err="1" smtClean="0"/>
              <a:t>int</a:t>
            </a:r>
            <a:r>
              <a:rPr lang="en-US" dirty="0" smtClean="0"/>
              <a:t> –&gt;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auto = 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/>
              <a:t> </a:t>
            </a:r>
            <a:r>
              <a:rPr lang="en-US" b="1" dirty="0" smtClean="0"/>
              <a:t>–&gt;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auto = 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&amp; -&gt;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auto =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auto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auto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auto&amp; =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r>
              <a:rPr lang="en-US" dirty="0" smtClean="0"/>
              <a:t>auto&amp;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r>
              <a:rPr lang="en-US" dirty="0" smtClean="0"/>
              <a:t>auto&amp;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auto&amp; =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auto&amp;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auto&amp;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97886" y="1323233"/>
            <a:ext cx="432996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Массивы:</a:t>
            </a:r>
          </a:p>
          <a:p>
            <a:endParaRPr lang="en-US" dirty="0" smtClean="0"/>
          </a:p>
          <a:p>
            <a:r>
              <a:rPr lang="en-US" dirty="0" smtClean="0"/>
              <a:t>auto = </a:t>
            </a:r>
            <a:r>
              <a:rPr lang="en-US" dirty="0" err="1" smtClean="0"/>
              <a:t>const</a:t>
            </a:r>
            <a:r>
              <a:rPr lang="en-US" dirty="0" smtClean="0"/>
              <a:t> char[N] –&gt; </a:t>
            </a:r>
            <a:r>
              <a:rPr lang="en-US" dirty="0" err="1" smtClean="0"/>
              <a:t>const</a:t>
            </a:r>
            <a:r>
              <a:rPr lang="en-US" dirty="0" smtClean="0"/>
              <a:t> char*;</a:t>
            </a:r>
          </a:p>
          <a:p>
            <a:r>
              <a:rPr lang="en-US" dirty="0" smtClean="0"/>
              <a:t>auto&amp; = </a:t>
            </a:r>
            <a:r>
              <a:rPr lang="en-US" dirty="0" err="1" smtClean="0"/>
              <a:t>const</a:t>
            </a:r>
            <a:r>
              <a:rPr lang="en-US" dirty="0" smtClean="0"/>
              <a:t> char[N] –&gt; </a:t>
            </a:r>
            <a:r>
              <a:rPr lang="en-US" dirty="0" err="1" smtClean="0"/>
              <a:t>const</a:t>
            </a:r>
            <a:r>
              <a:rPr lang="en-US" dirty="0" smtClean="0"/>
              <a:t> char (</a:t>
            </a:r>
            <a:r>
              <a:rPr lang="en-US" b="1" dirty="0" smtClean="0"/>
              <a:t>&amp;</a:t>
            </a:r>
            <a:r>
              <a:rPr lang="en-US" dirty="0" smtClean="0"/>
              <a:t>)[N];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7886" y="3188523"/>
            <a:ext cx="383842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Функции:</a:t>
            </a:r>
          </a:p>
          <a:p>
            <a:endParaRPr lang="en-US" dirty="0" smtClean="0"/>
          </a:p>
          <a:p>
            <a:r>
              <a:rPr lang="en-US" dirty="0" smtClean="0"/>
              <a:t>auto = void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–&gt; void(*)(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auto&amp; = void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–&gt; void(</a:t>
            </a:r>
            <a:r>
              <a:rPr lang="en-US" b="1" dirty="0" smtClean="0"/>
              <a:t>&amp;</a:t>
            </a:r>
            <a:r>
              <a:rPr lang="en-US" dirty="0" smtClean="0"/>
              <a:t>)(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720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696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shared_ptr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shared_ptr</a:t>
            </a:r>
            <a:r>
              <a:rPr lang="ru-RU" sz="2800" b="1" dirty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имеет размер в несколько раз больше обычного указателя;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при создании  выделяет динамическую память для внутренних нужд (исключение –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make_shared</a:t>
            </a:r>
            <a:r>
              <a:rPr lang="ru-RU" sz="2800" dirty="0" smtClean="0"/>
              <a:t>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инкремент и декремент счетчика ссылок – </a:t>
            </a:r>
            <a:r>
              <a:rPr lang="ru-RU" sz="2800" dirty="0" err="1" smtClean="0"/>
              <a:t>потокобезопасные</a:t>
            </a:r>
            <a:r>
              <a:rPr lang="ru-RU" sz="2800" dirty="0" smtClean="0"/>
              <a:t>, а значит относительно медленные операции.</a:t>
            </a:r>
          </a:p>
          <a:p>
            <a:endParaRPr lang="ru-RU" sz="2800" dirty="0"/>
          </a:p>
          <a:p>
            <a:r>
              <a:rPr lang="ru-RU" sz="2800" dirty="0" smtClean="0"/>
              <a:t>При использовании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 </a:t>
            </a:r>
            <a:r>
              <a:rPr lang="ru-RU" sz="2800" dirty="0" smtClean="0"/>
              <a:t>следует избегать: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промежуточных переменных-указателей;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создание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 </a:t>
            </a:r>
            <a:r>
              <a:rPr lang="ru-RU" sz="2800" dirty="0" smtClean="0"/>
              <a:t>от </a:t>
            </a:r>
            <a:r>
              <a:rPr lang="en-US" sz="2800" dirty="0" smtClean="0"/>
              <a:t>this;</a:t>
            </a:r>
            <a:endParaRPr lang="ru-RU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использования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 </a:t>
            </a:r>
            <a:r>
              <a:rPr lang="ru-RU" sz="2800" dirty="0" smtClean="0"/>
              <a:t>для работы с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55293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3480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weak_ptr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может применяться для:</a:t>
            </a:r>
            <a:endParaRPr lang="ru-RU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отслеживания состояния объектов (существует/уничтожен);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хранения кэшей созданных объектов в фабриках;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предотвращения </a:t>
            </a:r>
            <a:r>
              <a:rPr lang="ru-RU" sz="2800" dirty="0" err="1" smtClean="0"/>
              <a:t>закольцовывания</a:t>
            </a:r>
            <a:r>
              <a:rPr lang="ru-RU" sz="2800" dirty="0" smtClean="0"/>
              <a:t>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457200" indent="-457200">
              <a:buFontTx/>
              <a:buChar char="-"/>
            </a:pPr>
            <a:endParaRPr lang="ru-RU" sz="2800" dirty="0"/>
          </a:p>
          <a:p>
            <a:r>
              <a:rPr lang="ru-RU" sz="2800" dirty="0"/>
              <a:t>П</a:t>
            </a:r>
            <a:r>
              <a:rPr lang="ru-RU" sz="2800" dirty="0" smtClean="0"/>
              <a:t>о быстродействию – аналог </a:t>
            </a:r>
            <a:r>
              <a:rPr lang="en-US" sz="2800" dirty="0" err="1" smtClean="0"/>
              <a:t>shared_ptr</a:t>
            </a:r>
            <a:r>
              <a:rPr lang="en-US" sz="2800" dirty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9437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8930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make_shared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и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make_unique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Использование этих функций предпочтительнее создания конструктором, так как:</a:t>
            </a:r>
          </a:p>
          <a:p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устраняется дублирование кода (типа данных);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повышается </a:t>
            </a:r>
            <a:r>
              <a:rPr lang="ru-RU" sz="2800" dirty="0" err="1" smtClean="0"/>
              <a:t>безопастность</a:t>
            </a:r>
            <a:r>
              <a:rPr lang="ru-RU" sz="2800" dirty="0" smtClean="0"/>
              <a:t> относительно исключений;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генерируется более оптимальный код;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для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 </a:t>
            </a:r>
            <a:r>
              <a:rPr lang="ru-RU" sz="2800" dirty="0" smtClean="0"/>
              <a:t>не выделяется дополнительная динамическая память.</a:t>
            </a:r>
          </a:p>
        </p:txBody>
      </p:sp>
    </p:spTree>
    <p:extLst>
      <p:ext uri="{BB962C8B-B14F-4D97-AF65-F5344CB8AC3E}">
        <p14:creationId xmlns:p14="http://schemas.microsoft.com/office/powerpoint/2010/main" val="267837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8930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make_shared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и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make_unique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522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Ограничения применения:</a:t>
            </a:r>
          </a:p>
          <a:p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Выделение памяти отличное от </a:t>
            </a:r>
            <a:r>
              <a:rPr lang="en-US" sz="2800" dirty="0" smtClean="0"/>
              <a:t>new (</a:t>
            </a:r>
            <a:r>
              <a:rPr lang="ru-RU" sz="2800" dirty="0" smtClean="0"/>
              <a:t>т.к. требуется        освобождение памяти отличное от </a:t>
            </a:r>
            <a:r>
              <a:rPr lang="en-US" sz="2800" dirty="0" smtClean="0"/>
              <a:t>delete</a:t>
            </a:r>
            <a:r>
              <a:rPr lang="ru-RU" sz="2800" dirty="0" smtClean="0"/>
              <a:t>, а это можно сделать только через конструктор </a:t>
            </a:r>
            <a:r>
              <a:rPr lang="en-US" sz="2800" dirty="0" err="1" smtClean="0"/>
              <a:t>unique_ptr</a:t>
            </a:r>
            <a:r>
              <a:rPr lang="en-US" sz="2800" dirty="0" smtClean="0"/>
              <a:t>/</a:t>
            </a:r>
            <a:r>
              <a:rPr lang="en-US" sz="2800" dirty="0" err="1" smtClean="0"/>
              <a:t>shared_ptr</a:t>
            </a:r>
            <a:r>
              <a:rPr lang="ru-RU" sz="2800" dirty="0" smtClean="0"/>
              <a:t> </a:t>
            </a:r>
            <a:r>
              <a:rPr lang="en-US" sz="2800" dirty="0" smtClean="0"/>
              <a:t>)</a:t>
            </a:r>
            <a:r>
              <a:rPr lang="ru-RU" sz="28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/>
              <a:t>Инициализация объекта фигурными скобками (</a:t>
            </a:r>
            <a:r>
              <a:rPr lang="en-US" sz="2800" dirty="0" err="1"/>
              <a:t>std</a:t>
            </a:r>
            <a:r>
              <a:rPr lang="en-US" sz="2800" dirty="0"/>
              <a:t>::</a:t>
            </a:r>
            <a:r>
              <a:rPr lang="en-US" sz="2800" dirty="0" err="1"/>
              <a:t>initializer_list</a:t>
            </a:r>
            <a:r>
              <a:rPr lang="ru-RU" sz="2800" dirty="0" smtClean="0"/>
              <a:t>);</a:t>
            </a: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Использование </a:t>
            </a:r>
            <a:r>
              <a:rPr lang="en-US" sz="2800" dirty="0" err="1" smtClean="0"/>
              <a:t>weak_ptr</a:t>
            </a:r>
            <a:r>
              <a:rPr lang="ru-RU" sz="2800" dirty="0" smtClean="0"/>
              <a:t>. В этом случае до уничтожения последнего </a:t>
            </a:r>
            <a:r>
              <a:rPr lang="en-US" sz="2800" dirty="0" err="1" smtClean="0"/>
              <a:t>weak_ptr</a:t>
            </a:r>
            <a:r>
              <a:rPr lang="ru-RU" sz="2800" dirty="0" smtClean="0"/>
              <a:t> вся память выделенная для объекта будет занята </a:t>
            </a:r>
            <a:r>
              <a:rPr lang="ru-RU" sz="2800" dirty="0"/>
              <a:t>(при создании через </a:t>
            </a:r>
            <a:r>
              <a:rPr lang="ru-RU" sz="2800" dirty="0" smtClean="0"/>
              <a:t>конструктор будет занят только управляющий блок).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6956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5610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unique_ptr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и </a:t>
            </a:r>
            <a:r>
              <a:rPr lang="en-US" sz="4400" u="sng" dirty="0" err="1" smtClean="0"/>
              <a:t>PImpl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522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использовании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unique_ptr</a:t>
            </a:r>
            <a:r>
              <a:rPr lang="en-US" sz="2800" dirty="0" smtClean="0"/>
              <a:t> </a:t>
            </a:r>
            <a:r>
              <a:rPr lang="ru-RU" sz="2800" dirty="0" smtClean="0"/>
              <a:t>в паттерне </a:t>
            </a:r>
            <a:r>
              <a:rPr lang="en-US" sz="2800" dirty="0" err="1" smtClean="0"/>
              <a:t>Pimpl</a:t>
            </a:r>
            <a:r>
              <a:rPr lang="en-US" sz="2800" dirty="0" smtClean="0"/>
              <a:t> </a:t>
            </a:r>
            <a:r>
              <a:rPr lang="ru-RU" sz="2800" dirty="0"/>
              <a:t>обязательно </a:t>
            </a:r>
            <a:r>
              <a:rPr lang="ru-RU" sz="2800" dirty="0" smtClean="0"/>
              <a:t>нужно вручную </a:t>
            </a:r>
            <a:r>
              <a:rPr lang="ru-RU" sz="2800" dirty="0"/>
              <a:t>в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r>
              <a:rPr lang="en-US" sz="2800" dirty="0"/>
              <a:t> </a:t>
            </a:r>
            <a:r>
              <a:rPr lang="ru-RU" sz="2800" dirty="0"/>
              <a:t>файле </a:t>
            </a:r>
            <a:r>
              <a:rPr lang="ru-RU" sz="2800" dirty="0" smtClean="0"/>
              <a:t>писать определения деструктора, операций копирования/перемещения.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73755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674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rvalue</a:t>
            </a:r>
            <a:r>
              <a:rPr lang="en-US" sz="4400" u="sng" dirty="0" smtClean="0"/>
              <a:t>,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::move </a:t>
            </a:r>
            <a:r>
              <a:rPr lang="ru-RU" sz="4400" u="sng" dirty="0" smtClean="0"/>
              <a:t>и наш код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Бессмысленный код: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ru-RU" sz="2800" dirty="0" smtClean="0"/>
          </a:p>
          <a:p>
            <a:r>
              <a:rPr lang="en-US" sz="2800" i="1" dirty="0" smtClean="0"/>
              <a:t>	</a:t>
            </a:r>
            <a:r>
              <a:rPr lang="en-US" sz="2800" i="1" dirty="0" err="1" smtClean="0"/>
              <a:t>MyObject</a:t>
            </a:r>
            <a:r>
              <a:rPr lang="en-US" sz="2800" i="1" dirty="0" smtClean="0"/>
              <a:t>::</a:t>
            </a:r>
            <a:r>
              <a:rPr lang="en-US" sz="2800" i="1" dirty="0" err="1" smtClean="0"/>
              <a:t>MyObject</a:t>
            </a:r>
            <a:r>
              <a:rPr lang="en-US" sz="2800" i="1" dirty="0" smtClean="0"/>
              <a:t>(</a:t>
            </a:r>
            <a:r>
              <a:rPr lang="en-US" sz="2800" b="1" i="1" dirty="0" err="1" smtClean="0"/>
              <a:t>const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std</a:t>
            </a:r>
            <a:r>
              <a:rPr lang="en-US" sz="2800" i="1" dirty="0" smtClean="0"/>
              <a:t>::string &amp;s)</a:t>
            </a:r>
          </a:p>
          <a:p>
            <a:r>
              <a:rPr lang="en-US" sz="2800" i="1" dirty="0" smtClean="0"/>
              <a:t>	: </a:t>
            </a:r>
            <a:r>
              <a:rPr lang="en-US" sz="2800" i="1" dirty="0" err="1" smtClean="0"/>
              <a:t>m_String</a:t>
            </a:r>
            <a:r>
              <a:rPr lang="en-US" sz="2800" i="1" dirty="0" smtClean="0"/>
              <a:t>( </a:t>
            </a:r>
            <a:r>
              <a:rPr lang="en-US" sz="2800" b="1" i="1" dirty="0" err="1" smtClean="0"/>
              <a:t>std</a:t>
            </a:r>
            <a:r>
              <a:rPr lang="en-US" sz="2800" b="1" i="1" dirty="0" smtClean="0"/>
              <a:t>::move</a:t>
            </a:r>
            <a:r>
              <a:rPr lang="en-US" sz="2800" i="1" dirty="0" smtClean="0"/>
              <a:t>(s) ) </a:t>
            </a:r>
          </a:p>
          <a:p>
            <a:r>
              <a:rPr lang="en-US" sz="2800" i="1" dirty="0" smtClean="0"/>
              <a:t>	{</a:t>
            </a:r>
            <a:br>
              <a:rPr lang="en-US" sz="2800" i="1" dirty="0" smtClean="0"/>
            </a:br>
            <a:r>
              <a:rPr lang="en-US" sz="2800" i="1" dirty="0" smtClean="0"/>
              <a:t>	}</a:t>
            </a:r>
            <a:br>
              <a:rPr lang="en-US" sz="2800" i="1" dirty="0" smtClean="0"/>
            </a:br>
            <a:endParaRPr lang="en-US" sz="2800" i="1" dirty="0" smtClean="0"/>
          </a:p>
          <a:p>
            <a:r>
              <a:rPr lang="ru-RU" sz="2800" dirty="0" smtClean="0"/>
              <a:t>Компилируется, работает, но выполняет простое </a:t>
            </a:r>
            <a:r>
              <a:rPr lang="ru-RU" sz="2800" b="1" dirty="0" smtClean="0"/>
              <a:t>копирование</a:t>
            </a:r>
            <a:r>
              <a:rPr lang="ru-RU" sz="2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801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674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rvalue</a:t>
            </a:r>
            <a:r>
              <a:rPr lang="en-US" sz="4400" u="sng" dirty="0" smtClean="0"/>
              <a:t>,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::move </a:t>
            </a:r>
            <a:r>
              <a:rPr lang="ru-RU" sz="4400" u="sng" dirty="0" smtClean="0"/>
              <a:t>и наш код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Код убивающий оптимизацию: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b="1" i="1" dirty="0" err="1" smtClean="0"/>
              <a:t>long_vector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GetTypes</a:t>
            </a:r>
            <a:r>
              <a:rPr lang="en-US" sz="2800" i="1" dirty="0" smtClean="0"/>
              <a:t>()</a:t>
            </a:r>
            <a:br>
              <a:rPr lang="en-US" sz="2800" i="1" dirty="0" smtClean="0"/>
            </a:br>
            <a:r>
              <a:rPr lang="en-US" sz="2800" i="1" dirty="0" smtClean="0"/>
              <a:t>	{ </a:t>
            </a:r>
            <a:br>
              <a:rPr lang="en-US" sz="2800" i="1" dirty="0" smtClean="0"/>
            </a:br>
            <a:r>
              <a:rPr lang="en-US" sz="2800" i="1" dirty="0" smtClean="0"/>
              <a:t>	  </a:t>
            </a:r>
            <a:r>
              <a:rPr lang="en-US" sz="2800" b="1" i="1" dirty="0" err="1" smtClean="0"/>
              <a:t>long_vector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vec</a:t>
            </a:r>
            <a:r>
              <a:rPr lang="en-US" sz="2800" i="1" dirty="0" smtClean="0"/>
              <a:t>;</a:t>
            </a:r>
            <a:br>
              <a:rPr lang="en-US" sz="2800" i="1" dirty="0" smtClean="0"/>
            </a:br>
            <a:r>
              <a:rPr lang="en-US" sz="2800" i="1" dirty="0" smtClean="0"/>
              <a:t>	  // </a:t>
            </a:r>
            <a:r>
              <a:rPr lang="ru-RU" sz="2800" i="1" dirty="0" smtClean="0"/>
              <a:t>…заполнение вектора значениями…</a:t>
            </a:r>
            <a:r>
              <a:rPr lang="en-US" sz="2800" i="1" dirty="0" smtClean="0"/>
              <a:t>	  </a:t>
            </a:r>
            <a:r>
              <a:rPr lang="ru-RU" sz="2800" i="1" dirty="0" smtClean="0"/>
              <a:t/>
            </a:r>
            <a:br>
              <a:rPr lang="ru-RU" sz="2800" i="1" dirty="0" smtClean="0"/>
            </a:br>
            <a:r>
              <a:rPr lang="ru-RU" sz="2800" i="1" dirty="0" smtClean="0"/>
              <a:t>	  </a:t>
            </a:r>
            <a:r>
              <a:rPr lang="en-US" sz="2800" b="1" i="1" dirty="0" smtClean="0"/>
              <a:t>return </a:t>
            </a:r>
            <a:r>
              <a:rPr lang="en-US" sz="2800" b="1" i="1" dirty="0" err="1" smtClean="0"/>
              <a:t>std</a:t>
            </a:r>
            <a:r>
              <a:rPr lang="en-US" sz="2800" b="1" i="1" dirty="0" smtClean="0"/>
              <a:t>::move(</a:t>
            </a:r>
            <a:r>
              <a:rPr lang="en-US" sz="2800" b="1" i="1" dirty="0" err="1" smtClean="0"/>
              <a:t>vec</a:t>
            </a:r>
            <a:r>
              <a:rPr lang="en-US" sz="2800" b="1" i="1" dirty="0" smtClean="0"/>
              <a:t>)</a:t>
            </a:r>
            <a:r>
              <a:rPr lang="en-US" sz="2800" i="1" dirty="0" smtClean="0"/>
              <a:t>; </a:t>
            </a:r>
            <a:br>
              <a:rPr lang="en-US" sz="2800" i="1" dirty="0" smtClean="0"/>
            </a:br>
            <a:r>
              <a:rPr lang="en-US" sz="2800" i="1" dirty="0" smtClean="0"/>
              <a:t>	}</a:t>
            </a:r>
            <a:r>
              <a:rPr lang="ru-RU" sz="2800" i="1" dirty="0" smtClean="0"/>
              <a:t/>
            </a:r>
            <a:br>
              <a:rPr lang="ru-RU" sz="2800" i="1" dirty="0" smtClean="0"/>
            </a:br>
            <a:r>
              <a:rPr lang="en-US" sz="2800" i="1" dirty="0" smtClean="0"/>
              <a:t> </a:t>
            </a:r>
          </a:p>
          <a:p>
            <a:r>
              <a:rPr lang="ru-RU" sz="2800" dirty="0" smtClean="0"/>
              <a:t>В данном случае </a:t>
            </a:r>
            <a:r>
              <a:rPr lang="en-US" sz="2800" dirty="0" err="1" smtClean="0"/>
              <a:t>std</a:t>
            </a:r>
            <a:r>
              <a:rPr lang="en-US" sz="2800" dirty="0" smtClean="0"/>
              <a:t>::move </a:t>
            </a:r>
            <a:r>
              <a:rPr lang="ru-RU" sz="2800" dirty="0" smtClean="0"/>
              <a:t>запрещает компилятору применять </a:t>
            </a:r>
            <a:r>
              <a:rPr lang="en-US" sz="2800" dirty="0" smtClean="0"/>
              <a:t>RVO</a:t>
            </a:r>
            <a:r>
              <a:rPr lang="ru-RU" sz="2800" dirty="0" smtClean="0"/>
              <a:t>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4499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5769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Универсальные ссылки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кто-то использует конструкции типа:</a:t>
            </a:r>
          </a:p>
          <a:p>
            <a:endParaRPr lang="ru-RU" sz="2800" dirty="0"/>
          </a:p>
          <a:p>
            <a:r>
              <a:rPr lang="en-US" sz="2800" b="1" dirty="0" smtClean="0"/>
              <a:t>template</a:t>
            </a:r>
            <a:r>
              <a:rPr lang="en-US" sz="2800" dirty="0" smtClean="0"/>
              <a:t>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</a:t>
            </a:r>
          </a:p>
          <a:p>
            <a:r>
              <a:rPr lang="en-US" sz="2800" dirty="0" smtClean="0"/>
              <a:t>void </a:t>
            </a:r>
            <a:r>
              <a:rPr lang="en-US" sz="2800" dirty="0" err="1" smtClean="0"/>
              <a:t>SetString</a:t>
            </a:r>
            <a:r>
              <a:rPr lang="en-US" sz="2800" dirty="0" smtClean="0"/>
              <a:t>(</a:t>
            </a:r>
            <a:r>
              <a:rPr lang="en-US" sz="2800" b="1" dirty="0" smtClean="0"/>
              <a:t>T &amp;&amp;</a:t>
            </a:r>
            <a:r>
              <a:rPr lang="en-US" sz="2800" dirty="0" err="1" smtClean="0"/>
              <a:t>str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…some actions…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ru-RU" sz="2800" dirty="0" smtClean="0"/>
              <a:t>Надо осознавать что есть очень много подводных камней и тонкостей. Подробности у Скотта </a:t>
            </a:r>
            <a:r>
              <a:rPr lang="ru-RU" sz="2800" dirty="0" err="1" smtClean="0"/>
              <a:t>Мейерса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994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67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Режимы захвата в лямбдах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Режимы захвата по умолчанию</a:t>
            </a:r>
            <a:r>
              <a:rPr lang="en-US" sz="2800" dirty="0"/>
              <a:t>:</a:t>
            </a:r>
            <a:r>
              <a:rPr lang="en-US" sz="2800" dirty="0" smtClean="0"/>
              <a:t> </a:t>
            </a:r>
            <a:r>
              <a:rPr lang="en-US" sz="2800" b="1" dirty="0" smtClean="0"/>
              <a:t>[]</a:t>
            </a:r>
            <a:r>
              <a:rPr lang="ru-RU" sz="2800" dirty="0" smtClean="0"/>
              <a:t> и </a:t>
            </a:r>
            <a:r>
              <a:rPr lang="en-US" sz="2800" b="1" dirty="0" smtClean="0"/>
              <a:t>[=]</a:t>
            </a:r>
            <a:r>
              <a:rPr lang="en-US" sz="2800" dirty="0" smtClean="0"/>
              <a:t> – </a:t>
            </a:r>
            <a:r>
              <a:rPr lang="ru-RU" sz="2800" b="1" dirty="0" smtClean="0"/>
              <a:t>зло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Не из-за быстродействия/потребления памяти (оптимизируется компилятором). А из-за потенциального образования висячих ссылок, указателей и трудности определения самодостаточности лямбд.</a:t>
            </a:r>
          </a:p>
          <a:p>
            <a:endParaRPr lang="ru-RU" sz="2800" dirty="0"/>
          </a:p>
          <a:p>
            <a:r>
              <a:rPr lang="ru-RU" sz="2800" dirty="0" smtClean="0"/>
              <a:t>Режим перемещающего захвата – только в С++14.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523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5684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::thread </a:t>
            </a:r>
            <a:r>
              <a:rPr lang="ru-RU" sz="4400" u="sng" dirty="0" smtClean="0"/>
              <a:t>и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::future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читал, но осуждаю!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48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11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Подводные камни.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02287" y="2636026"/>
            <a:ext cx="69535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Инициализация фигурными скобками:</a:t>
            </a:r>
          </a:p>
          <a:p>
            <a:endParaRPr lang="en-US" sz="2400" dirty="0" smtClean="0"/>
          </a:p>
          <a:p>
            <a:r>
              <a:rPr lang="en-US" sz="2400" i="1" dirty="0" smtClean="0"/>
              <a:t>auto = {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}</a:t>
            </a:r>
            <a:r>
              <a:rPr lang="en-US" sz="2400" dirty="0" smtClean="0"/>
              <a:t> –&gt; </a:t>
            </a:r>
            <a:r>
              <a:rPr lang="en-US" sz="2400" b="1" dirty="0" err="1" smtClean="0"/>
              <a:t>std</a:t>
            </a:r>
            <a:r>
              <a:rPr lang="en-US" sz="2400" b="1" dirty="0" smtClean="0"/>
              <a:t>::</a:t>
            </a:r>
            <a:r>
              <a:rPr lang="en-US" sz="2400" b="1" dirty="0" err="1" smtClean="0"/>
              <a:t>initializer_list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&gt;;</a:t>
            </a:r>
          </a:p>
          <a:p>
            <a:endParaRPr lang="ru-RU" sz="2400" b="1" dirty="0" smtClean="0"/>
          </a:p>
          <a:p>
            <a:r>
              <a:rPr lang="en-US" sz="2400" i="1" dirty="0" smtClean="0"/>
              <a:t>auto{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}</a:t>
            </a:r>
            <a:r>
              <a:rPr lang="en-US" sz="2400" dirty="0" smtClean="0"/>
              <a:t> –&gt; </a:t>
            </a:r>
            <a:r>
              <a:rPr lang="en-US" sz="2400" b="1" dirty="0" err="1" smtClean="0"/>
              <a:t>std</a:t>
            </a:r>
            <a:r>
              <a:rPr lang="en-US" sz="2400" b="1" dirty="0" smtClean="0"/>
              <a:t>::</a:t>
            </a:r>
            <a:r>
              <a:rPr lang="en-US" sz="2400" b="1" dirty="0" err="1" smtClean="0"/>
              <a:t>initializer_list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&gt;;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06746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10575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Функции размещения (</a:t>
            </a:r>
            <a:r>
              <a:rPr lang="en-US" sz="4400" u="sng" dirty="0" err="1" smtClean="0"/>
              <a:t>emplace_back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и т.п.)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Хотя теоретически должны работать как минимум не медленнее, на практике это не так!</a:t>
            </a:r>
          </a:p>
          <a:p>
            <a:endParaRPr lang="ru-RU" sz="2800" dirty="0" smtClean="0"/>
          </a:p>
          <a:p>
            <a:r>
              <a:rPr lang="en-US" sz="2800" b="1" dirty="0" smtClean="0"/>
              <a:t>emplace</a:t>
            </a:r>
            <a:r>
              <a:rPr lang="en-US" sz="2800" dirty="0" smtClean="0"/>
              <a:t> </a:t>
            </a:r>
            <a:r>
              <a:rPr lang="ru-RU" sz="2800" dirty="0" smtClean="0"/>
              <a:t>имеет смысл применять, если: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Контейнер разрешает дубликаты и создает новые элементы конструированием, а не присваиванием (т.е. это </a:t>
            </a:r>
            <a:r>
              <a:rPr lang="en-US" sz="2800" b="1" dirty="0" smtClean="0"/>
              <a:t>vector,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deque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/>
              <a:t>string</a:t>
            </a:r>
            <a:r>
              <a:rPr lang="ru-RU" sz="2800" dirty="0" smtClean="0"/>
              <a:t>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Элементы контейнера </a:t>
            </a:r>
            <a:r>
              <a:rPr lang="ru-RU" sz="2800" b="1" dirty="0" smtClean="0"/>
              <a:t>не </a:t>
            </a:r>
            <a:r>
              <a:rPr lang="en-US" sz="2800" b="1" dirty="0" smtClean="0"/>
              <a:t>smart </a:t>
            </a:r>
            <a:r>
              <a:rPr lang="en-US" sz="2800" b="1" dirty="0" err="1" smtClean="0"/>
              <a:t>ptr</a:t>
            </a:r>
            <a:r>
              <a:rPr lang="ru-RU" sz="28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Вставляемый элемент имеет </a:t>
            </a:r>
            <a:r>
              <a:rPr lang="ru-RU" sz="2800" b="1" dirty="0" smtClean="0"/>
              <a:t>тип отличный от </a:t>
            </a:r>
            <a:r>
              <a:rPr lang="en-US" sz="2800" b="1" dirty="0" smtClean="0"/>
              <a:t>T</a:t>
            </a:r>
            <a:r>
              <a:rPr lang="ru-RU" sz="2800" dirty="0"/>
              <a:t>;</a:t>
            </a:r>
            <a:endParaRPr lang="ru-RU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903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8040" y="1584101"/>
            <a:ext cx="9440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4790941" y="602731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Поклонов С.С.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47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11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Подводные камни.</a:t>
            </a:r>
            <a:endParaRPr lang="ru-RU" sz="4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66682" y="1853349"/>
            <a:ext cx="648767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Использование прокси-классов:</a:t>
            </a:r>
          </a:p>
          <a:p>
            <a:endParaRPr lang="en-US" sz="2800" dirty="0" smtClean="0"/>
          </a:p>
          <a:p>
            <a:r>
              <a:rPr lang="en-US" sz="2800" i="1" dirty="0" err="1" smtClean="0"/>
              <a:t>std</a:t>
            </a:r>
            <a:r>
              <a:rPr lang="en-US" sz="2800" i="1" dirty="0" smtClean="0"/>
              <a:t>::vector&lt;</a:t>
            </a:r>
            <a:r>
              <a:rPr lang="en-US" sz="2800" i="1" dirty="0" err="1" smtClean="0"/>
              <a:t>bool</a:t>
            </a:r>
            <a:r>
              <a:rPr lang="en-US" sz="2800" i="1" dirty="0" smtClean="0"/>
              <a:t>&gt; </a:t>
            </a:r>
            <a:r>
              <a:rPr lang="en-US" sz="2800" i="1" dirty="0" err="1" smtClean="0"/>
              <a:t>vec</a:t>
            </a:r>
            <a:r>
              <a:rPr lang="en-US" sz="2800" i="1" dirty="0" smtClean="0"/>
              <a:t>(5,true);</a:t>
            </a:r>
          </a:p>
          <a:p>
            <a:endParaRPr lang="en-US" sz="2800" i="1" dirty="0" smtClean="0"/>
          </a:p>
          <a:p>
            <a:r>
              <a:rPr lang="en-US" sz="2800" b="1" i="1" dirty="0" smtClean="0"/>
              <a:t>auto b = </a:t>
            </a:r>
            <a:r>
              <a:rPr lang="en-US" sz="2800" b="1" i="1" dirty="0" err="1" smtClean="0"/>
              <a:t>vec</a:t>
            </a:r>
            <a:r>
              <a:rPr lang="en-US" sz="2800" b="1" i="1" dirty="0" smtClean="0"/>
              <a:t>[2];</a:t>
            </a:r>
          </a:p>
          <a:p>
            <a:endParaRPr lang="en-US" sz="2800" b="1" i="1" dirty="0"/>
          </a:p>
          <a:p>
            <a:r>
              <a:rPr lang="en-US" sz="2800" i="1" dirty="0" smtClean="0"/>
              <a:t>…</a:t>
            </a:r>
            <a:r>
              <a:rPr lang="ru-RU" sz="2800" i="1" dirty="0" smtClean="0"/>
              <a:t>модификация </a:t>
            </a:r>
            <a:r>
              <a:rPr lang="en-US" sz="2800" i="1" dirty="0" err="1" smtClean="0"/>
              <a:t>vec</a:t>
            </a:r>
            <a:r>
              <a:rPr lang="en-US" sz="2800" i="1" dirty="0" smtClean="0"/>
              <a:t>…</a:t>
            </a:r>
          </a:p>
          <a:p>
            <a:endParaRPr lang="en-US" sz="2800" b="1" i="1" dirty="0"/>
          </a:p>
          <a:p>
            <a:r>
              <a:rPr lang="en-US" sz="2800" i="1" dirty="0" smtClean="0"/>
              <a:t>if( b ) -&gt; </a:t>
            </a:r>
            <a:r>
              <a:rPr lang="ru-RU" sz="2800" b="1" dirty="0" smtClean="0"/>
              <a:t>неопределенное поведение</a:t>
            </a:r>
            <a:endParaRPr lang="en-US" sz="2800" b="1" dirty="0" smtClean="0"/>
          </a:p>
          <a:p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48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11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Подводные камни.</a:t>
            </a:r>
            <a:endParaRPr lang="ru-RU" sz="4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573629" y="2223903"/>
            <a:ext cx="58233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Неверный</a:t>
            </a:r>
            <a:r>
              <a:rPr lang="en-US" sz="3200" dirty="0" smtClean="0"/>
              <a:t> </a:t>
            </a:r>
            <a:r>
              <a:rPr lang="ru-RU" sz="3200" dirty="0" smtClean="0"/>
              <a:t>целочисленный тип: </a:t>
            </a:r>
          </a:p>
          <a:p>
            <a:endParaRPr lang="ru-RU" sz="3200" dirty="0" smtClean="0"/>
          </a:p>
          <a:p>
            <a:r>
              <a:rPr lang="en-US" sz="2400" i="1" dirty="0" err="1" smtClean="0"/>
              <a:t>std</a:t>
            </a:r>
            <a:r>
              <a:rPr lang="en-US" sz="2400" i="1" dirty="0" smtClean="0"/>
              <a:t>::vector&lt;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&gt; </a:t>
            </a:r>
            <a:r>
              <a:rPr lang="en-US" sz="2400" i="1" dirty="0" err="1" smtClean="0"/>
              <a:t>vec</a:t>
            </a:r>
            <a:r>
              <a:rPr lang="en-US" sz="2400" i="1" dirty="0" smtClean="0"/>
              <a:t>;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for(auto </a:t>
            </a:r>
            <a:r>
              <a:rPr lang="en-US" sz="2400" i="1" dirty="0" err="1" smtClean="0"/>
              <a:t>ind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vec.size</a:t>
            </a:r>
            <a:r>
              <a:rPr lang="en-US" sz="2400" i="1" dirty="0" smtClean="0"/>
              <a:t>() – 1; </a:t>
            </a:r>
            <a:r>
              <a:rPr lang="en-US" sz="2400" i="1" dirty="0" err="1" smtClean="0"/>
              <a:t>ind</a:t>
            </a:r>
            <a:r>
              <a:rPr lang="en-US" sz="2400" i="1" dirty="0" smtClean="0"/>
              <a:t> &gt;= 0; </a:t>
            </a:r>
            <a:r>
              <a:rPr lang="en-US" sz="2400" i="1" dirty="0" err="1" smtClean="0"/>
              <a:t>ind</a:t>
            </a:r>
            <a:r>
              <a:rPr lang="en-US" sz="2400" i="1" dirty="0" smtClean="0"/>
              <a:t>++)</a:t>
            </a:r>
          </a:p>
          <a:p>
            <a:r>
              <a:rPr lang="en-US" sz="2400" i="1" dirty="0" smtClean="0"/>
              <a:t>{ </a:t>
            </a:r>
          </a:p>
          <a:p>
            <a:r>
              <a:rPr lang="en-US" sz="2400" b="1" dirty="0" smtClean="0"/>
              <a:t>   …</a:t>
            </a:r>
            <a:r>
              <a:rPr lang="ru-RU" sz="2400" b="1" dirty="0" smtClean="0"/>
              <a:t>цикл крутится </a:t>
            </a:r>
            <a:r>
              <a:rPr lang="en-US" sz="2400" b="1" dirty="0" smtClean="0"/>
              <a:t>UINT_MAX </a:t>
            </a:r>
            <a:r>
              <a:rPr lang="ru-RU" sz="2400" b="1" dirty="0" smtClean="0"/>
              <a:t>раз</a:t>
            </a:r>
            <a:r>
              <a:rPr lang="en-US" sz="2400" b="1" dirty="0" smtClean="0"/>
              <a:t>!!!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en-US" sz="2400" i="1" dirty="0" smtClean="0"/>
              <a:t>}</a:t>
            </a:r>
            <a:endParaRPr lang="ru-RU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77859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11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Подводные камни.</a:t>
            </a:r>
            <a:endParaRPr lang="ru-RU" sz="4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545465" y="2381383"/>
            <a:ext cx="94788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Единственный надежный способ определения выведенного типа</a:t>
            </a:r>
            <a:r>
              <a:rPr lang="en-US" sz="3200" dirty="0"/>
              <a:t>: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en-US" sz="2400" b="1" dirty="0" smtClean="0"/>
              <a:t>boost::</a:t>
            </a:r>
            <a:r>
              <a:rPr lang="en-US" sz="2400" b="1" dirty="0" err="1" smtClean="0"/>
              <a:t>typeindex</a:t>
            </a:r>
            <a:r>
              <a:rPr lang="en-US" sz="2400" b="1" dirty="0" smtClean="0"/>
              <a:t>::</a:t>
            </a:r>
            <a:r>
              <a:rPr lang="en-US" sz="2400" b="1" dirty="0" err="1" smtClean="0"/>
              <a:t>type_id_with_cvr</a:t>
            </a:r>
            <a:r>
              <a:rPr lang="en-US" sz="2400" dirty="0" smtClean="0"/>
              <a:t>.</a:t>
            </a:r>
          </a:p>
          <a:p>
            <a:endParaRPr lang="ru-RU" sz="2400" dirty="0" smtClean="0"/>
          </a:p>
          <a:p>
            <a:r>
              <a:rPr lang="en-US" sz="2400" dirty="0" smtClean="0"/>
              <a:t>IntelliSense, </a:t>
            </a:r>
            <a:r>
              <a:rPr lang="en-US" sz="2400" dirty="0" err="1" smtClean="0"/>
              <a:t>VisualAssist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type_info</a:t>
            </a:r>
            <a:r>
              <a:rPr lang="en-US" sz="2400" dirty="0" smtClean="0"/>
              <a:t> – </a:t>
            </a:r>
            <a:r>
              <a:rPr lang="ru-RU" sz="2400" b="1" dirty="0" smtClean="0"/>
              <a:t>недостоверны!</a:t>
            </a:r>
            <a:endParaRPr lang="en-US" sz="2400" b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296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780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Конструктор </a:t>
            </a:r>
            <a:r>
              <a:rPr lang="en-US" sz="4400" u="sng" dirty="0" smtClean="0"/>
              <a:t>{}</a:t>
            </a:r>
            <a:endParaRPr lang="ru-RU" sz="4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63640" y="1390916"/>
            <a:ext cx="115008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Плюсы: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запрещает неявные сужающие преобразования</a:t>
            </a:r>
            <a:r>
              <a:rPr lang="en-US" sz="2400" dirty="0"/>
              <a:t>:</a:t>
            </a:r>
            <a:r>
              <a:rPr lang="ru-RU" sz="2400" dirty="0" smtClean="0"/>
              <a:t>  </a:t>
            </a:r>
            <a:br>
              <a:rPr lang="ru-RU" sz="2400" dirty="0" smtClean="0"/>
            </a:br>
            <a:r>
              <a:rPr lang="en-US" sz="2400" i="1" dirty="0" err="1" smtClean="0"/>
              <a:t>int</a:t>
            </a:r>
            <a:r>
              <a:rPr lang="ru-RU" sz="2400" i="1" dirty="0" smtClean="0"/>
              <a:t> </a:t>
            </a:r>
            <a:r>
              <a:rPr lang="en-US" sz="2400" i="1" dirty="0" smtClean="0"/>
              <a:t>sum1{0.5 + 0.7}; </a:t>
            </a:r>
            <a:r>
              <a:rPr lang="en-US" sz="2400" dirty="0" smtClean="0"/>
              <a:t>– compiler error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может единообразно применяться и в коде и в объявлении класса:</a:t>
            </a:r>
            <a:br>
              <a:rPr lang="ru-RU" sz="2400" dirty="0" smtClean="0"/>
            </a:br>
            <a:r>
              <a:rPr lang="en-US" sz="2400" i="1" dirty="0" smtClean="0"/>
              <a:t>class </a:t>
            </a:r>
            <a:r>
              <a:rPr lang="en-US" sz="2400" i="1" dirty="0" err="1" smtClean="0"/>
              <a:t>MyClass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{</a:t>
            </a:r>
            <a:br>
              <a:rPr lang="en-US" sz="2400" i="1" dirty="0" smtClean="0"/>
            </a:br>
            <a:r>
              <a:rPr lang="en-US" sz="2400" i="1" dirty="0" smtClean="0"/>
              <a:t>private:</a:t>
            </a:r>
            <a:br>
              <a:rPr lang="en-US" sz="2400" i="1" dirty="0" smtClean="0"/>
            </a:br>
            <a:r>
              <a:rPr lang="en-US" sz="2400" i="1" dirty="0" smtClean="0"/>
              <a:t>long </a:t>
            </a:r>
            <a:r>
              <a:rPr lang="en-US" sz="2400" i="1" dirty="0" err="1" smtClean="0"/>
              <a:t>m_Long</a:t>
            </a:r>
            <a:r>
              <a:rPr lang="en-US" sz="2400" i="1" dirty="0" smtClean="0"/>
              <a:t>{0}</a:t>
            </a:r>
            <a:br>
              <a:rPr lang="en-US" sz="2400" i="1" dirty="0" smtClean="0"/>
            </a:br>
            <a:r>
              <a:rPr lang="en-US" sz="2400" i="1" dirty="0" smtClean="0"/>
              <a:t>};</a:t>
            </a:r>
            <a:r>
              <a:rPr lang="ru-RU" sz="2400" i="1" dirty="0" smtClean="0"/>
              <a:t/>
            </a:r>
            <a:br>
              <a:rPr lang="ru-RU" sz="2400" i="1" dirty="0" smtClean="0"/>
            </a:br>
            <a:endParaRPr lang="ru-RU" sz="24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не пересекается с объявлением функций: </a:t>
            </a:r>
            <a:br>
              <a:rPr lang="ru-RU" sz="2400" dirty="0" smtClean="0"/>
            </a:br>
            <a:r>
              <a:rPr lang="en-US" sz="2400" i="1" dirty="0" err="1" smtClean="0"/>
              <a:t>MyClass</a:t>
            </a:r>
            <a:r>
              <a:rPr lang="en-US" sz="2400" i="1" dirty="0" smtClean="0"/>
              <a:t> mc();</a:t>
            </a:r>
            <a:r>
              <a:rPr lang="en-US" sz="2400" dirty="0" smtClean="0"/>
              <a:t> - </a:t>
            </a:r>
            <a:r>
              <a:rPr lang="ru-RU" sz="2400" dirty="0" smtClean="0"/>
              <a:t>объявление функции</a:t>
            </a:r>
            <a:br>
              <a:rPr lang="ru-RU" sz="2400" dirty="0" smtClean="0"/>
            </a:br>
            <a:r>
              <a:rPr lang="en-US" sz="2400" i="1" dirty="0" err="1" smtClean="0"/>
              <a:t>MyClass</a:t>
            </a:r>
            <a:r>
              <a:rPr lang="en-US" sz="2400" i="1" dirty="0" smtClean="0"/>
              <a:t> mc{};</a:t>
            </a:r>
            <a:r>
              <a:rPr lang="en-US" sz="2400" dirty="0" smtClean="0"/>
              <a:t> - </a:t>
            </a:r>
            <a:r>
              <a:rPr lang="ru-RU" sz="2400" dirty="0" smtClean="0"/>
              <a:t>создание с конструктором по умолчанию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998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780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Конструктор </a:t>
            </a:r>
            <a:r>
              <a:rPr lang="en-US" sz="4400" u="sng" dirty="0" smtClean="0"/>
              <a:t>{}</a:t>
            </a:r>
            <a:endParaRPr lang="ru-RU" sz="4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721217" y="1493948"/>
            <a:ext cx="109985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Минусы: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при наличии у класса конструктора с 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initializer_list</a:t>
            </a:r>
            <a:r>
              <a:rPr lang="ru-RU" sz="2400" dirty="0" smtClean="0"/>
              <a:t>, конструктор с </a:t>
            </a:r>
            <a:r>
              <a:rPr lang="en-US" sz="2400" dirty="0" smtClean="0"/>
              <a:t>{} </a:t>
            </a:r>
            <a:r>
              <a:rPr lang="ru-RU" sz="2400" dirty="0" smtClean="0"/>
              <a:t>всегда вызывает его: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i="1" dirty="0" err="1" smtClean="0"/>
              <a:t>std</a:t>
            </a:r>
            <a:r>
              <a:rPr lang="en-US" sz="2400" i="1" dirty="0" smtClean="0"/>
              <a:t>::vector&lt;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&gt; v(10,5); </a:t>
            </a:r>
            <a:r>
              <a:rPr lang="ru-RU" sz="2400" dirty="0" smtClean="0"/>
              <a:t>создание вектора с 10-ю элементами</a:t>
            </a:r>
            <a:br>
              <a:rPr lang="ru-RU" sz="2400" dirty="0" smtClean="0"/>
            </a:br>
            <a:r>
              <a:rPr lang="en-US" sz="2400" i="1" dirty="0" err="1" smtClean="0"/>
              <a:t>std</a:t>
            </a:r>
            <a:r>
              <a:rPr lang="en-US" sz="2400" i="1" dirty="0" smtClean="0"/>
              <a:t>::vector&lt;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&gt; v{10,5}; </a:t>
            </a:r>
            <a:r>
              <a:rPr lang="ru-RU" sz="2400" dirty="0" smtClean="0"/>
              <a:t>создание вектора с 2-мя элементами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45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1717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nullptr</a:t>
            </a:r>
            <a:endParaRPr lang="ru-RU" sz="4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18186" y="1725768"/>
            <a:ext cx="7276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Использовать всегда! </a:t>
            </a:r>
            <a:br>
              <a:rPr lang="ru-RU" sz="2800" b="1" dirty="0" smtClean="0"/>
            </a:br>
            <a:endParaRPr lang="ru-RU" sz="2800" dirty="0" smtClean="0"/>
          </a:p>
          <a:p>
            <a:r>
              <a:rPr lang="en-US" sz="2800" i="1" dirty="0" smtClean="0"/>
              <a:t>void </a:t>
            </a:r>
            <a:r>
              <a:rPr lang="en-US" sz="2800" i="1" dirty="0" err="1" smtClean="0"/>
              <a:t>func</a:t>
            </a:r>
            <a:r>
              <a:rPr lang="en-US" sz="2800" i="1" dirty="0" smtClean="0"/>
              <a:t>(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) { … }</a:t>
            </a:r>
          </a:p>
          <a:p>
            <a:r>
              <a:rPr lang="en-US" sz="2800" i="1" dirty="0" smtClean="0"/>
              <a:t>void </a:t>
            </a:r>
            <a:r>
              <a:rPr lang="en-US" sz="2800" i="1" dirty="0" err="1" smtClean="0"/>
              <a:t>func</a:t>
            </a:r>
            <a:r>
              <a:rPr lang="en-US" sz="2800" i="1" dirty="0" smtClean="0"/>
              <a:t>( void* ) {…}</a:t>
            </a:r>
          </a:p>
          <a:p>
            <a:endParaRPr lang="en-US" sz="2800" i="1" dirty="0"/>
          </a:p>
          <a:p>
            <a:r>
              <a:rPr lang="en-US" sz="2800" i="1" dirty="0" err="1" smtClean="0"/>
              <a:t>func</a:t>
            </a:r>
            <a:r>
              <a:rPr lang="en-US" sz="2800" i="1" dirty="0" smtClean="0"/>
              <a:t>( NULL ); </a:t>
            </a:r>
            <a:r>
              <a:rPr lang="en-US" sz="2800" dirty="0"/>
              <a:t>// </a:t>
            </a:r>
            <a:r>
              <a:rPr lang="ru-RU" sz="2800" dirty="0"/>
              <a:t>вызов </a:t>
            </a:r>
            <a:r>
              <a:rPr lang="en-US" sz="2800" dirty="0"/>
              <a:t>void </a:t>
            </a:r>
            <a:r>
              <a:rPr lang="en-US" sz="2800" dirty="0" err="1"/>
              <a:t>func</a:t>
            </a:r>
            <a:r>
              <a:rPr lang="en-US" sz="2800" dirty="0"/>
              <a:t>( </a:t>
            </a:r>
            <a:r>
              <a:rPr lang="en-US" sz="2800" dirty="0" err="1"/>
              <a:t>int</a:t>
            </a:r>
            <a:r>
              <a:rPr lang="en-US" sz="2800" dirty="0"/>
              <a:t> )</a:t>
            </a:r>
            <a:endParaRPr lang="ru-RU" sz="2800" dirty="0"/>
          </a:p>
          <a:p>
            <a:r>
              <a:rPr lang="en-US" sz="2800" i="1" dirty="0" err="1" smtClean="0"/>
              <a:t>func</a:t>
            </a:r>
            <a:r>
              <a:rPr lang="en-US" sz="2800" i="1" dirty="0" smtClean="0"/>
              <a:t>( </a:t>
            </a:r>
            <a:r>
              <a:rPr lang="en-US" sz="2800" i="1" dirty="0" err="1" smtClean="0"/>
              <a:t>nullptr</a:t>
            </a:r>
            <a:r>
              <a:rPr lang="en-US" sz="2800" i="1" dirty="0" smtClean="0"/>
              <a:t> ); </a:t>
            </a:r>
            <a:r>
              <a:rPr lang="en-US" sz="2800" dirty="0" smtClean="0"/>
              <a:t>// </a:t>
            </a:r>
            <a:r>
              <a:rPr lang="ru-RU" sz="2800" dirty="0"/>
              <a:t>вызов </a:t>
            </a:r>
            <a:r>
              <a:rPr lang="en-US" sz="2800" dirty="0"/>
              <a:t>void </a:t>
            </a:r>
            <a:r>
              <a:rPr lang="en-US" sz="2800" dirty="0" err="1"/>
              <a:t>func</a:t>
            </a:r>
            <a:r>
              <a:rPr lang="en-US" sz="2800" dirty="0"/>
              <a:t>( void* )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0163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1019</Words>
  <Application>Microsoft Office PowerPoint</Application>
  <PresentationFormat>Widescreen</PresentationFormat>
  <Paragraphs>198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OmegaSoftware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SPS</dc:creator>
  <cp:lastModifiedBy>Poklonov Sergey</cp:lastModifiedBy>
  <cp:revision>172</cp:revision>
  <dcterms:created xsi:type="dcterms:W3CDTF">2016-10-13T14:20:38Z</dcterms:created>
  <dcterms:modified xsi:type="dcterms:W3CDTF">2016-10-17T09:10:57Z</dcterms:modified>
</cp:coreProperties>
</file>