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80" r:id="rId6"/>
    <p:sldId id="270" r:id="rId7"/>
    <p:sldId id="275" r:id="rId8"/>
    <p:sldId id="277" r:id="rId9"/>
    <p:sldId id="278" r:id="rId10"/>
    <p:sldId id="274" r:id="rId11"/>
    <p:sldId id="271" r:id="rId12"/>
    <p:sldId id="272" r:id="rId13"/>
    <p:sldId id="279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ega" initials="S" lastIdx="1" clrIdx="0">
    <p:extLst>
      <p:ext uri="{19B8F6BF-5375-455C-9EA6-DF929625EA0E}">
        <p15:presenceInfo xmlns:p15="http://schemas.microsoft.com/office/powerpoint/2012/main" userId="Sere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A7A"/>
    <a:srgbClr val="B4C7E7"/>
    <a:srgbClr val="96B0DE"/>
    <a:srgbClr val="A9B5C3"/>
    <a:srgbClr val="CBCF13"/>
    <a:srgbClr val="B0B410"/>
    <a:srgbClr val="E9ED31"/>
    <a:srgbClr val="71849B"/>
    <a:srgbClr val="868C9A"/>
    <a:srgbClr val="989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89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EP\documen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EP\documen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EP\documents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EP\documents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EP\documents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[1]Charts!$A$3:$W$3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[1]Charts!$A$4:$W$4</c:f>
              <c:numCache>
                <c:formatCode>General</c:formatCode>
                <c:ptCount val="23"/>
                <c:pt idx="0">
                  <c:v>19.951528982260101</c:v>
                </c:pt>
                <c:pt idx="1">
                  <c:v>0.25020236994876399</c:v>
                </c:pt>
                <c:pt idx="2">
                  <c:v>0.37120738560809902</c:v>
                </c:pt>
                <c:pt idx="3">
                  <c:v>19.114212787796699</c:v>
                </c:pt>
                <c:pt idx="4">
                  <c:v>0.434455910873079</c:v>
                </c:pt>
                <c:pt idx="5">
                  <c:v>0.43535211920469902</c:v>
                </c:pt>
                <c:pt idx="6">
                  <c:v>0.51498622679148298</c:v>
                </c:pt>
                <c:pt idx="7">
                  <c:v>0.430237085052732</c:v>
                </c:pt>
                <c:pt idx="8">
                  <c:v>0.373222568052613</c:v>
                </c:pt>
                <c:pt idx="9">
                  <c:v>0.41514687543663897</c:v>
                </c:pt>
                <c:pt idx="10">
                  <c:v>0.47790420102744602</c:v>
                </c:pt>
                <c:pt idx="11">
                  <c:v>0.43257858093678098</c:v>
                </c:pt>
                <c:pt idx="12">
                  <c:v>0.40194364071677402</c:v>
                </c:pt>
                <c:pt idx="13">
                  <c:v>0.38936516492152901</c:v>
                </c:pt>
                <c:pt idx="14">
                  <c:v>0.416033710506031</c:v>
                </c:pt>
                <c:pt idx="15">
                  <c:v>0.40909853158932502</c:v>
                </c:pt>
                <c:pt idx="16">
                  <c:v>0.399675107889084</c:v>
                </c:pt>
                <c:pt idx="17">
                  <c:v>0.398284396855701</c:v>
                </c:pt>
                <c:pt idx="18">
                  <c:v>0.396141261562106</c:v>
                </c:pt>
                <c:pt idx="19">
                  <c:v>0.39280008496668101</c:v>
                </c:pt>
                <c:pt idx="20">
                  <c:v>0.39543502265390001</c:v>
                </c:pt>
                <c:pt idx="21">
                  <c:v>0.38784590302226701</c:v>
                </c:pt>
                <c:pt idx="22">
                  <c:v>9.5040650406504099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
              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60306264"/>
        <c:axId val="460305480"/>
      </c:barChart>
      <c:catAx>
        <c:axId val="460306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5480"/>
        <c:crosses val="autoZero"/>
        <c:auto val="1"/>
        <c:lblAlgn val="ctr"/>
        <c:lblOffset val="100"/>
        <c:noMultiLvlLbl val="1"/>
      </c:catAx>
      <c:valAx>
        <c:axId val="460305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[1]Charts!$A$3:$W$3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[1]Charts!$A$4:$W$4</c:f>
              <c:numCache>
                <c:formatCode>General</c:formatCode>
                <c:ptCount val="23"/>
                <c:pt idx="0">
                  <c:v>19.951528982260101</c:v>
                </c:pt>
                <c:pt idx="1">
                  <c:v>0.25020236994876399</c:v>
                </c:pt>
                <c:pt idx="2">
                  <c:v>0.37120738560809902</c:v>
                </c:pt>
                <c:pt idx="3">
                  <c:v>19.114212787796699</c:v>
                </c:pt>
                <c:pt idx="4">
                  <c:v>0.434455910873079</c:v>
                </c:pt>
                <c:pt idx="5">
                  <c:v>0.43535211920469902</c:v>
                </c:pt>
                <c:pt idx="6">
                  <c:v>0.51498622679148298</c:v>
                </c:pt>
                <c:pt idx="7">
                  <c:v>0.430237085052732</c:v>
                </c:pt>
                <c:pt idx="8">
                  <c:v>0.373222568052613</c:v>
                </c:pt>
                <c:pt idx="9">
                  <c:v>0.41514687543663897</c:v>
                </c:pt>
                <c:pt idx="10">
                  <c:v>0.47790420102744602</c:v>
                </c:pt>
                <c:pt idx="11">
                  <c:v>0.43257858093678098</c:v>
                </c:pt>
                <c:pt idx="12">
                  <c:v>0.40194364071677402</c:v>
                </c:pt>
                <c:pt idx="13">
                  <c:v>0.38936516492152901</c:v>
                </c:pt>
                <c:pt idx="14">
                  <c:v>0.416033710506031</c:v>
                </c:pt>
                <c:pt idx="15">
                  <c:v>0.40909853158932502</c:v>
                </c:pt>
                <c:pt idx="16">
                  <c:v>0.399675107889084</c:v>
                </c:pt>
                <c:pt idx="17">
                  <c:v>0.398284396855701</c:v>
                </c:pt>
                <c:pt idx="18">
                  <c:v>0.396141261562106</c:v>
                </c:pt>
                <c:pt idx="19">
                  <c:v>0.39280008496668101</c:v>
                </c:pt>
                <c:pt idx="20">
                  <c:v>0.39543502265390001</c:v>
                </c:pt>
                <c:pt idx="21">
                  <c:v>0.38784590302226701</c:v>
                </c:pt>
                <c:pt idx="22">
                  <c:v>9.5040650406504099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
              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60304696"/>
        <c:axId val="460304304"/>
      </c:barChart>
      <c:catAx>
        <c:axId val="4603046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4304"/>
        <c:crosses val="autoZero"/>
        <c:auto val="1"/>
        <c:lblAlgn val="ctr"/>
        <c:lblOffset val="100"/>
        <c:noMultiLvlLbl val="1"/>
      </c:catAx>
      <c:valAx>
        <c:axId val="46030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4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[2]Charts!$A$3:$W$3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[2]Charts!$A$4:$W$4</c:f>
              <c:numCache>
                <c:formatCode>General</c:formatCode>
                <c:ptCount val="23"/>
                <c:pt idx="0">
                  <c:v>212.286587448972</c:v>
                </c:pt>
                <c:pt idx="1">
                  <c:v>579.14284744717895</c:v>
                </c:pt>
                <c:pt idx="2">
                  <c:v>585.74858887830305</c:v>
                </c:pt>
                <c:pt idx="3">
                  <c:v>480.67964849876699</c:v>
                </c:pt>
                <c:pt idx="4">
                  <c:v>21.371366805021299</c:v>
                </c:pt>
                <c:pt idx="5">
                  <c:v>423.81965925246402</c:v>
                </c:pt>
                <c:pt idx="6">
                  <c:v>410.61052829920197</c:v>
                </c:pt>
                <c:pt idx="7">
                  <c:v>438.19472117819299</c:v>
                </c:pt>
                <c:pt idx="8">
                  <c:v>239.673464943293</c:v>
                </c:pt>
                <c:pt idx="9">
                  <c:v>209.980325048189</c:v>
                </c:pt>
                <c:pt idx="10">
                  <c:v>297.46271105845801</c:v>
                </c:pt>
                <c:pt idx="11">
                  <c:v>121.992907892373</c:v>
                </c:pt>
                <c:pt idx="12">
                  <c:v>194.566604348509</c:v>
                </c:pt>
                <c:pt idx="13">
                  <c:v>213.69011430508399</c:v>
                </c:pt>
                <c:pt idx="14">
                  <c:v>221.46300816968099</c:v>
                </c:pt>
                <c:pt idx="15">
                  <c:v>145.87068651935999</c:v>
                </c:pt>
                <c:pt idx="16">
                  <c:v>152.82236521402001</c:v>
                </c:pt>
                <c:pt idx="17">
                  <c:v>152.88000889545299</c:v>
                </c:pt>
                <c:pt idx="18">
                  <c:v>127.77062278798699</c:v>
                </c:pt>
                <c:pt idx="19">
                  <c:v>122.67942745786399</c:v>
                </c:pt>
                <c:pt idx="20">
                  <c:v>97.5940062120806</c:v>
                </c:pt>
                <c:pt idx="21">
                  <c:v>66.545780879841402</c:v>
                </c:pt>
                <c:pt idx="22">
                  <c:v>12.372200957977499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
              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0303520"/>
        <c:axId val="460303128"/>
      </c:barChart>
      <c:catAx>
        <c:axId val="460303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3128"/>
        <c:crosses val="autoZero"/>
        <c:auto val="1"/>
        <c:lblAlgn val="ctr"/>
        <c:lblOffset val="100"/>
        <c:noMultiLvlLbl val="1"/>
      </c:catAx>
      <c:valAx>
        <c:axId val="4603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[3]Charts!$A$3:$W$3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[3]Charts!$A$4:$W$4</c:f>
              <c:numCache>
                <c:formatCode>General</c:formatCode>
                <c:ptCount val="23"/>
                <c:pt idx="0">
                  <c:v>89.940813375963899</c:v>
                </c:pt>
                <c:pt idx="1">
                  <c:v>572.249694917547</c:v>
                </c:pt>
                <c:pt idx="2">
                  <c:v>652.61387228354499</c:v>
                </c:pt>
                <c:pt idx="3">
                  <c:v>438.11538715299201</c:v>
                </c:pt>
                <c:pt idx="4">
                  <c:v>5.84803709427357</c:v>
                </c:pt>
                <c:pt idx="5">
                  <c:v>453.90714767520802</c:v>
                </c:pt>
                <c:pt idx="6">
                  <c:v>394.79018774662097</c:v>
                </c:pt>
                <c:pt idx="7">
                  <c:v>457.54887742275503</c:v>
                </c:pt>
                <c:pt idx="8">
                  <c:v>260.86074591142898</c:v>
                </c:pt>
                <c:pt idx="9">
                  <c:v>264.12691003235602</c:v>
                </c:pt>
                <c:pt idx="10">
                  <c:v>389.75620864751801</c:v>
                </c:pt>
                <c:pt idx="11">
                  <c:v>126.968914297281</c:v>
                </c:pt>
                <c:pt idx="12">
                  <c:v>218.95712149309301</c:v>
                </c:pt>
                <c:pt idx="13">
                  <c:v>241.486865330905</c:v>
                </c:pt>
                <c:pt idx="14">
                  <c:v>256.51166789997302</c:v>
                </c:pt>
                <c:pt idx="15">
                  <c:v>190.033241968163</c:v>
                </c:pt>
                <c:pt idx="16">
                  <c:v>198.18384096324399</c:v>
                </c:pt>
                <c:pt idx="17">
                  <c:v>183.53406954443699</c:v>
                </c:pt>
                <c:pt idx="18">
                  <c:v>162.71641623905501</c:v>
                </c:pt>
                <c:pt idx="19">
                  <c:v>170.97384947724399</c:v>
                </c:pt>
                <c:pt idx="20">
                  <c:v>154.48329206774699</c:v>
                </c:pt>
                <c:pt idx="21">
                  <c:v>116.230795771543</c:v>
                </c:pt>
                <c:pt idx="22">
                  <c:v>6.3774931851835799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
              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60302344"/>
        <c:axId val="460301952"/>
      </c:barChart>
      <c:catAx>
        <c:axId val="460302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1952"/>
        <c:crosses val="autoZero"/>
        <c:auto val="1"/>
        <c:lblAlgn val="ctr"/>
        <c:lblOffset val="100"/>
        <c:noMultiLvlLbl val="1"/>
      </c:catAx>
      <c:valAx>
        <c:axId val="4603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2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[4]Charts!$A$3:$W$3</c:f>
              <c:strCache>
                <c:ptCount val="23"/>
                <c:pt idx="0">
                  <c:v>269312 (1)</c:v>
                </c:pt>
                <c:pt idx="1">
                  <c:v>16128 (1)</c:v>
                </c:pt>
                <c:pt idx="2">
                  <c:v>15872 (1)</c:v>
                </c:pt>
                <c:pt idx="3">
                  <c:v>8064 (243)</c:v>
                </c:pt>
                <c:pt idx="4">
                  <c:v>736 (3)</c:v>
                </c:pt>
                <c:pt idx="5">
                  <c:v>672 (221)</c:v>
                </c:pt>
                <c:pt idx="6">
                  <c:v>544 (6)</c:v>
                </c:pt>
                <c:pt idx="7">
                  <c:v>480 (30)</c:v>
                </c:pt>
                <c:pt idx="8">
                  <c:v>448 (118)</c:v>
                </c:pt>
                <c:pt idx="9">
                  <c:v>416 (77)</c:v>
                </c:pt>
                <c:pt idx="10">
                  <c:v>384 (311)</c:v>
                </c:pt>
                <c:pt idx="11">
                  <c:v>352 (29)</c:v>
                </c:pt>
                <c:pt idx="12">
                  <c:v>320 (175)</c:v>
                </c:pt>
                <c:pt idx="13">
                  <c:v>288 (197)</c:v>
                </c:pt>
                <c:pt idx="14">
                  <c:v>256 (713)</c:v>
                </c:pt>
                <c:pt idx="15">
                  <c:v>224 (2050)</c:v>
                </c:pt>
                <c:pt idx="16">
                  <c:v>192 (873)</c:v>
                </c:pt>
                <c:pt idx="17">
                  <c:v>160 (231)</c:v>
                </c:pt>
                <c:pt idx="18">
                  <c:v>128 (2224)</c:v>
                </c:pt>
                <c:pt idx="19">
                  <c:v>96 (2219)</c:v>
                </c:pt>
                <c:pt idx="20">
                  <c:v>64 (1254)</c:v>
                </c:pt>
                <c:pt idx="21">
                  <c:v>32 (1529)</c:v>
                </c:pt>
                <c:pt idx="22">
                  <c:v>1 (246)</c:v>
                </c:pt>
              </c:strCache>
            </c:strRef>
          </c:cat>
          <c:val>
            <c:numRef>
              <c:f>[4]Charts!$A$4:$W$4</c:f>
              <c:numCache>
                <c:formatCode>General</c:formatCode>
                <c:ptCount val="23"/>
                <c:pt idx="0">
                  <c:v>19.951528982260101</c:v>
                </c:pt>
                <c:pt idx="1">
                  <c:v>480.74993693730801</c:v>
                </c:pt>
                <c:pt idx="2">
                  <c:v>803.29370797668003</c:v>
                </c:pt>
                <c:pt idx="3">
                  <c:v>347.87739055901699</c:v>
                </c:pt>
                <c:pt idx="4">
                  <c:v>0.434455910873079</c:v>
                </c:pt>
                <c:pt idx="5">
                  <c:v>367.90925461174902</c:v>
                </c:pt>
                <c:pt idx="6">
                  <c:v>433.08765781586101</c:v>
                </c:pt>
                <c:pt idx="7">
                  <c:v>414.65147790407798</c:v>
                </c:pt>
                <c:pt idx="8">
                  <c:v>340.20833380200997</c:v>
                </c:pt>
                <c:pt idx="9">
                  <c:v>499.71265417939998</c:v>
                </c:pt>
                <c:pt idx="10">
                  <c:v>427.94209811599802</c:v>
                </c:pt>
                <c:pt idx="11">
                  <c:v>188.50137566178299</c:v>
                </c:pt>
                <c:pt idx="12">
                  <c:v>279.85105491186499</c:v>
                </c:pt>
                <c:pt idx="13">
                  <c:v>245.452072607687</c:v>
                </c:pt>
                <c:pt idx="14">
                  <c:v>408.80870845445799</c:v>
                </c:pt>
                <c:pt idx="15">
                  <c:v>244.74506514592599</c:v>
                </c:pt>
                <c:pt idx="16">
                  <c:v>271.92969697485597</c:v>
                </c:pt>
                <c:pt idx="17">
                  <c:v>222.66242585743399</c:v>
                </c:pt>
                <c:pt idx="18">
                  <c:v>182.15993131171501</c:v>
                </c:pt>
                <c:pt idx="19">
                  <c:v>213.81467219073201</c:v>
                </c:pt>
                <c:pt idx="20">
                  <c:v>170.75572363214499</c:v>
                </c:pt>
                <c:pt idx="21">
                  <c:v>174.70251753188299</c:v>
                </c:pt>
                <c:pt idx="22">
                  <c:v>9.5040650406504099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
              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60301168"/>
        <c:axId val="460300776"/>
      </c:barChart>
      <c:catAx>
        <c:axId val="460301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0776"/>
        <c:crosses val="autoZero"/>
        <c:auto val="1"/>
        <c:lblAlgn val="ctr"/>
        <c:lblOffset val="100"/>
        <c:noMultiLvlLbl val="1"/>
      </c:catAx>
      <c:valAx>
        <c:axId val="46030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301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63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9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0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3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2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2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B49C-0BCF-40FC-82CB-42EC740B3B4D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1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Autofit/>
          </a:bodyPr>
          <a:lstStyle/>
          <a:p>
            <a:r>
              <a:rPr lang="ru-RU" sz="3200" b="1" dirty="0"/>
              <a:t>Стратегия </a:t>
            </a:r>
            <a:r>
              <a:rPr lang="ru-RU" sz="3200" b="1" dirty="0" smtClean="0"/>
              <a:t>размещения </a:t>
            </a:r>
            <a:r>
              <a:rPr lang="ru-RU" sz="3200" b="1" dirty="0"/>
              <a:t>компонентов интегральной цепи по критериям.</a:t>
            </a:r>
            <a:endParaRPr lang="ru-RU" sz="3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200" y="1272597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Разбиение монтажного пространства на регионы. Расчет коэффициентов </a:t>
            </a:r>
            <a:r>
              <a:rPr lang="ru-RU" dirty="0" err="1" smtClean="0">
                <a:solidFill>
                  <a:schemeClr val="tx1"/>
                </a:solidFill>
              </a:rPr>
              <a:t>заполненности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196" y="2741464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не размещенного элемента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8200" y="2004285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Поиск максимального коэффициента  в сетке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8194" y="3773164"/>
            <a:ext cx="4333575" cy="71755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Поиск посадочного места для выбранного элемента по минимизации критериев.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451172" y="4507008"/>
            <a:ext cx="3140107" cy="361950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Критерий подсчет длины удаления от начальной позиции элемента.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38198" y="5005566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Размещение элемента на «лучшее» посадочное место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38198" y="5762499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Выход,если</a:t>
            </a:r>
            <a:r>
              <a:rPr lang="ru-RU" dirty="0" smtClean="0">
                <a:solidFill>
                  <a:schemeClr val="tx1"/>
                </a:solidFill>
              </a:rPr>
              <a:t> размещены все элементы или максимальный коэффициент равен 1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11" y="999139"/>
            <a:ext cx="3117774" cy="3102491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451172" y="3409627"/>
            <a:ext cx="3140107" cy="361950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Критерий подсчета процента </a:t>
            </a:r>
            <a:r>
              <a:rPr lang="ru-RU" sz="1200" dirty="0">
                <a:solidFill>
                  <a:schemeClr val="tx1"/>
                </a:solidFill>
              </a:rPr>
              <a:t>пересечения с другими компонентами</a:t>
            </a:r>
          </a:p>
        </p:txBody>
      </p:sp>
      <p:cxnSp>
        <p:nvCxnSpPr>
          <p:cNvPr id="26" name="Соединительная линия уступом 25"/>
          <p:cNvCxnSpPr>
            <a:stCxn id="22" idx="1"/>
            <a:endCxn id="7" idx="1"/>
          </p:cNvCxnSpPr>
          <p:nvPr/>
        </p:nvCxnSpPr>
        <p:spPr>
          <a:xfrm rot="10800000" flipH="1">
            <a:off x="838198" y="2277336"/>
            <a:ext cx="2" cy="3001281"/>
          </a:xfrm>
          <a:prstGeom prst="bentConnector3">
            <a:avLst>
              <a:gd name="adj1" fmla="val -114300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3"/>
            <a:endCxn id="9" idx="1"/>
          </p:cNvCxnSpPr>
          <p:nvPr/>
        </p:nvCxnSpPr>
        <p:spPr>
          <a:xfrm flipV="1">
            <a:off x="5171769" y="3590602"/>
            <a:ext cx="279403" cy="541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3"/>
            <a:endCxn id="10" idx="1"/>
          </p:cNvCxnSpPr>
          <p:nvPr/>
        </p:nvCxnSpPr>
        <p:spPr>
          <a:xfrm flipV="1">
            <a:off x="5171769" y="4127676"/>
            <a:ext cx="279403" cy="4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8" idx="3"/>
            <a:endCxn id="21" idx="1"/>
          </p:cNvCxnSpPr>
          <p:nvPr/>
        </p:nvCxnSpPr>
        <p:spPr>
          <a:xfrm>
            <a:off x="5171769" y="4131939"/>
            <a:ext cx="279403" cy="556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5451172" y="3861270"/>
            <a:ext cx="3140107" cy="53281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Критерий подсчета длины цепей, в которые входит элемент, по </a:t>
            </a:r>
            <a:r>
              <a:rPr lang="ru-RU" sz="1200" dirty="0" err="1">
                <a:solidFill>
                  <a:schemeClr val="tx1"/>
                </a:solidFill>
              </a:rPr>
              <a:t>Манхетовской</a:t>
            </a:r>
            <a:r>
              <a:rPr lang="ru-RU" sz="1200" dirty="0">
                <a:solidFill>
                  <a:schemeClr val="tx1"/>
                </a:solidFill>
              </a:rPr>
              <a:t> метрике. </a:t>
            </a:r>
          </a:p>
        </p:txBody>
      </p:sp>
      <p:cxnSp>
        <p:nvCxnSpPr>
          <p:cNvPr id="45" name="Прямая со стрелкой 44"/>
          <p:cNvCxnSpPr>
            <a:stCxn id="4" idx="2"/>
            <a:endCxn id="7" idx="0"/>
          </p:cNvCxnSpPr>
          <p:nvPr/>
        </p:nvCxnSpPr>
        <p:spPr>
          <a:xfrm>
            <a:off x="3989236" y="1818697"/>
            <a:ext cx="0" cy="185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7" idx="2"/>
            <a:endCxn id="6" idx="0"/>
          </p:cNvCxnSpPr>
          <p:nvPr/>
        </p:nvCxnSpPr>
        <p:spPr>
          <a:xfrm flipH="1">
            <a:off x="3989232" y="2550385"/>
            <a:ext cx="4" cy="1910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2"/>
          </p:cNvCxnSpPr>
          <p:nvPr/>
        </p:nvCxnSpPr>
        <p:spPr>
          <a:xfrm>
            <a:off x="3989232" y="3287564"/>
            <a:ext cx="0" cy="4840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3992100" y="4507008"/>
            <a:ext cx="0" cy="4693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2" idx="2"/>
          </p:cNvCxnSpPr>
          <p:nvPr/>
        </p:nvCxnSpPr>
        <p:spPr>
          <a:xfrm flipH="1">
            <a:off x="3989227" y="5551666"/>
            <a:ext cx="7" cy="2523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812" y="166821"/>
            <a:ext cx="10515600" cy="758595"/>
          </a:xfrm>
        </p:spPr>
        <p:txBody>
          <a:bodyPr>
            <a:normAutofit/>
          </a:bodyPr>
          <a:lstStyle/>
          <a:p>
            <a:r>
              <a:rPr lang="ru-RU" sz="3600" b="1" dirty="0"/>
              <a:t>Визуализация решений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811" y="925416"/>
            <a:ext cx="10960865" cy="192795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ru-RU" sz="1700" b="1" dirty="0">
                <a:ea typeface="Calibri" panose="020F0502020204030204" pitchFamily="34" charset="0"/>
                <a:cs typeface="Arial" panose="020B0604020202020204" pitchFamily="34" charset="0"/>
              </a:rPr>
              <a:t>Требования к реализации.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Визуализация компонентов интегральной микросхемы согласно укладке (не размещенные элементы  недолжны отображаться).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Элементы должны </a:t>
            </a:r>
            <a:r>
              <a:rPr lang="ru-RU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отрисовываться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 серым цветом с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зелеными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рамками.</a:t>
            </a:r>
            <a:endParaRPr lang="en-US" sz="17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Возможность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отрисовки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отдельных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участков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увеличенном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масштабе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/>
            </a:pPr>
            <a:r>
              <a:rPr lang="ru-RU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Отрисовка</a:t>
            </a:r>
            <a:r>
              <a:rPr lang="ru-RU" sz="1700" dirty="0">
                <a:ea typeface="Calibri" panose="020F0502020204030204" pitchFamily="34" charset="0"/>
                <a:cs typeface="Arial" panose="020B0604020202020204" pitchFamily="34" charset="0"/>
              </a:rPr>
              <a:t> сетевых линий, соединяющих элементы цепей</a:t>
            </a:r>
            <a:r>
              <a:rPr lang="en-US" sz="1700" dirty="0" smtClean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17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7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Корректная</a:t>
            </a:r>
            <a:r>
              <a:rPr lang="en-US" sz="1700" dirty="0" smtClean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отрисовка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для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задач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больших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ea typeface="Calibri" panose="020F0502020204030204" pitchFamily="34" charset="0"/>
                <a:cs typeface="Arial" panose="020B0604020202020204" pitchFamily="34" charset="0"/>
              </a:rPr>
              <a:t>размерностей</a:t>
            </a:r>
            <a:r>
              <a:rPr lang="en-US" sz="17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33" y="2853369"/>
            <a:ext cx="3703819" cy="3703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32" y="2867866"/>
            <a:ext cx="3689322" cy="3689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4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5974"/>
            <a:ext cx="10515600" cy="5823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 </a:t>
            </a:r>
            <a:r>
              <a:rPr lang="ru-RU" dirty="0" smtClean="0"/>
              <a:t>экспериментов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06299"/>
              </p:ext>
            </p:extLst>
          </p:nvPr>
        </p:nvGraphicFramePr>
        <p:xfrm>
          <a:off x="727362" y="890443"/>
          <a:ext cx="10546773" cy="5638616"/>
        </p:xfrm>
        <a:graphic>
          <a:graphicData uri="http://schemas.openxmlformats.org/drawingml/2006/table">
            <a:tbl>
              <a:tblPr firstRow="1" firstCol="1">
                <a:tableStyleId>{BDBED569-4797-4DF1-A0F4-6AAB3CD982D8}</a:tableStyleId>
              </a:tblPr>
              <a:tblGrid>
                <a:gridCol w="1850954"/>
                <a:gridCol w="1850954"/>
                <a:gridCol w="1182045"/>
                <a:gridCol w="783449"/>
                <a:gridCol w="687235"/>
                <a:gridCol w="687235"/>
                <a:gridCol w="1182045"/>
                <a:gridCol w="893406"/>
                <a:gridCol w="714725"/>
                <a:gridCol w="714725"/>
              </a:tblGrid>
              <a:tr h="337136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Метод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Манхэттенская </a:t>
                      </a:r>
                      <a:r>
                        <a:rPr lang="ru-RU" sz="1600" u="none" strike="noStrike" dirty="0">
                          <a:effectLst/>
                        </a:rPr>
                        <a:t>метрика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Количество пересечений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Суммарная площадь пересечений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Время работы (</a:t>
                      </a:r>
                      <a:r>
                        <a:rPr lang="ru-RU" sz="1600" u="none" strike="noStrike" dirty="0" err="1">
                          <a:effectLst/>
                        </a:rPr>
                        <a:t>мин:сек</a:t>
                      </a:r>
                      <a:r>
                        <a:rPr lang="ru-RU" sz="1600" u="none" strike="noStrike" dirty="0">
                          <a:effectLst/>
                        </a:rPr>
                        <a:t>)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5704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До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После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До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После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До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После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Чистое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Общее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b"/>
                </a:tc>
              </a:tr>
              <a:tr h="3051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Force Directed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4679579,873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4678878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143528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137488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22346624,57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22199814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0:19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20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4679579,873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 smtClean="0">
                          <a:effectLst/>
                        </a:rPr>
                        <a:t>4678069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136146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22346624,57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20886085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1:12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4679579,873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4678219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135070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22346624,57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20250602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1:29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6768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51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Combined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Placer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без предобработки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4679579,873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6305570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22346624,57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11:39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20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4678069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6254956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136146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22346624,57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15:31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16:43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5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4678219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6318262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135070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20250602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16:02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17:31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156768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781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Cross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Reduction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Placer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без предобработки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4679579,873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</a:rPr>
                        <a:t>6010242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22346624,57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6:31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noFill/>
                  </a:tcPr>
                </a:tc>
              </a:tr>
              <a:tr h="3478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20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4678069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6010292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136146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22346624,57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7:34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8:46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478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 dirty="0">
                          <a:effectLst/>
                        </a:rPr>
                        <a:t>25 итераций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4678219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5992087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135070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20250602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7:32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9:01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56768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71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Cross</a:t>
                      </a:r>
                      <a:r>
                        <a:rPr lang="ru-RU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Component </a:t>
                      </a: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</a:rPr>
                        <a:t>без предобработки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4679579,873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effectLst/>
                        </a:rPr>
                        <a:t>6059317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143528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22346624,57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11:33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baseline="0" dirty="0" smtClean="0">
                          <a:effectLst/>
                        </a:rPr>
                        <a:t>–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1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</a:rPr>
                        <a:t>20 итераций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4678069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6199068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136146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22346624,57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3:36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4:48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  <a:tr h="3371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u="none" strike="noStrike">
                          <a:effectLst/>
                        </a:rPr>
                        <a:t>25 итераций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4678219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6158885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135070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20250602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3:31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5:00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55" marR="7055" marT="705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5169409"/>
            <a:ext cx="12192000" cy="168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0" y="3340608"/>
            <a:ext cx="121920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0" y="1715964"/>
            <a:ext cx="12192000" cy="1624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0" y="0"/>
            <a:ext cx="12192000" cy="17159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20 итераций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769279"/>
              </p:ext>
            </p:extLst>
          </p:nvPr>
        </p:nvGraphicFramePr>
        <p:xfrm>
          <a:off x="2511552" y="-56309"/>
          <a:ext cx="3553632" cy="182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После детального размещения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645838"/>
              </p:ext>
            </p:extLst>
          </p:nvPr>
        </p:nvGraphicFramePr>
        <p:xfrm>
          <a:off x="6217582" y="-46784"/>
          <a:ext cx="3298273" cy="180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После детального размещения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967384"/>
              </p:ext>
            </p:extLst>
          </p:nvPr>
        </p:nvGraphicFramePr>
        <p:xfrm>
          <a:off x="121920" y="3406869"/>
          <a:ext cx="8878085" cy="170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После детального размещения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786490"/>
              </p:ext>
            </p:extLst>
          </p:nvPr>
        </p:nvGraphicFramePr>
        <p:xfrm>
          <a:off x="3134844" y="5228385"/>
          <a:ext cx="8904755" cy="168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После детального размещения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978021"/>
              </p:ext>
            </p:extLst>
          </p:nvPr>
        </p:nvGraphicFramePr>
        <p:xfrm>
          <a:off x="3131482" y="1807228"/>
          <a:ext cx="8908117" cy="15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1920" y="146304"/>
            <a:ext cx="2913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Force Directed</a:t>
            </a:r>
          </a:p>
          <a:p>
            <a:r>
              <a:rPr lang="ru-RU" sz="1600" dirty="0" smtClean="0"/>
              <a:t>Критерий уменьшен </a:t>
            </a:r>
          </a:p>
          <a:p>
            <a:r>
              <a:rPr lang="ru-RU" sz="1600" dirty="0" smtClean="0"/>
              <a:t>с 4679579 до </a:t>
            </a:r>
            <a:r>
              <a:rPr lang="ru-RU" sz="1600" dirty="0"/>
              <a:t>4678069</a:t>
            </a:r>
            <a:endParaRPr lang="ru-RU" sz="1600" dirty="0" smtClean="0"/>
          </a:p>
          <a:p>
            <a:r>
              <a:rPr lang="ru-RU" sz="1600" dirty="0" smtClean="0"/>
              <a:t>Число пересечений уменьшено </a:t>
            </a:r>
          </a:p>
          <a:p>
            <a:r>
              <a:rPr lang="ru-RU" sz="1600" dirty="0" smtClean="0"/>
              <a:t>с </a:t>
            </a:r>
            <a:r>
              <a:rPr lang="ru-RU" sz="1600" dirty="0"/>
              <a:t>143528</a:t>
            </a:r>
            <a:r>
              <a:rPr lang="ru-RU" sz="1600" dirty="0" smtClean="0"/>
              <a:t> до </a:t>
            </a:r>
            <a:r>
              <a:rPr lang="ru-RU" sz="1600" dirty="0"/>
              <a:t>136146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8256" y="121920"/>
            <a:ext cx="2371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Force Directed</a:t>
            </a:r>
          </a:p>
          <a:p>
            <a:r>
              <a:rPr lang="ru-RU" sz="1600" dirty="0" smtClean="0"/>
              <a:t>Критерий уменьшен </a:t>
            </a:r>
          </a:p>
          <a:p>
            <a:r>
              <a:rPr lang="ru-RU" sz="1600" dirty="0" smtClean="0"/>
              <a:t>с </a:t>
            </a:r>
            <a:r>
              <a:rPr lang="ru-RU" sz="1600" dirty="0"/>
              <a:t>4679579</a:t>
            </a:r>
            <a:r>
              <a:rPr lang="ru-RU" sz="1600" dirty="0" smtClean="0"/>
              <a:t> до </a:t>
            </a:r>
            <a:r>
              <a:rPr lang="ru-RU" sz="1600" dirty="0"/>
              <a:t>4678219</a:t>
            </a:r>
            <a:endParaRPr lang="ru-RU" sz="1600" dirty="0" smtClean="0"/>
          </a:p>
          <a:p>
            <a:r>
              <a:rPr lang="ru-RU" sz="1600" dirty="0" smtClean="0"/>
              <a:t>Число пересечений уменьшено </a:t>
            </a:r>
          </a:p>
          <a:p>
            <a:r>
              <a:rPr lang="ru-RU" sz="1600" dirty="0" smtClean="0"/>
              <a:t>с </a:t>
            </a:r>
            <a:r>
              <a:rPr lang="ru-RU" sz="1600" dirty="0"/>
              <a:t>143528</a:t>
            </a:r>
            <a:r>
              <a:rPr lang="ru-RU" sz="1600" dirty="0" smtClean="0"/>
              <a:t> до </a:t>
            </a:r>
            <a:r>
              <a:rPr lang="ru-RU" sz="1600" dirty="0"/>
              <a:t>135070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" y="1900630"/>
            <a:ext cx="291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/>
              <a:t>Combined</a:t>
            </a:r>
            <a:r>
              <a:rPr lang="ru-RU" dirty="0"/>
              <a:t> </a:t>
            </a:r>
            <a:r>
              <a:rPr lang="en-US" dirty="0"/>
              <a:t>Placer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smtClean="0"/>
              <a:t>Критерий изменён</a:t>
            </a:r>
          </a:p>
          <a:p>
            <a:r>
              <a:rPr lang="ru-RU" dirty="0" smtClean="0"/>
              <a:t>с 4678069 до </a:t>
            </a:r>
            <a:r>
              <a:rPr lang="ru-RU" dirty="0"/>
              <a:t>6254956</a:t>
            </a:r>
            <a:endParaRPr lang="ru-RU" dirty="0" smtClean="0"/>
          </a:p>
          <a:p>
            <a:r>
              <a:rPr lang="ru-RU" dirty="0" smtClean="0"/>
              <a:t>Время работы </a:t>
            </a:r>
            <a:r>
              <a:rPr lang="ru-RU" dirty="0"/>
              <a:t>16:43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25712" y="3503878"/>
            <a:ext cx="291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/>
              <a:t>Cross</a:t>
            </a:r>
            <a:r>
              <a:rPr lang="ru-RU" dirty="0"/>
              <a:t> </a:t>
            </a:r>
            <a:r>
              <a:rPr lang="en-US" dirty="0"/>
              <a:t>Reduction</a:t>
            </a:r>
            <a:r>
              <a:rPr lang="ru-RU" dirty="0"/>
              <a:t> </a:t>
            </a:r>
            <a:r>
              <a:rPr lang="en-US" dirty="0"/>
              <a:t>Placer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smtClean="0"/>
              <a:t>Критерий изменён</a:t>
            </a:r>
          </a:p>
          <a:p>
            <a:r>
              <a:rPr lang="ru-RU" dirty="0" smtClean="0"/>
              <a:t>с 4678219 до </a:t>
            </a:r>
            <a:r>
              <a:rPr lang="ru-RU" dirty="0"/>
              <a:t>5992087</a:t>
            </a:r>
            <a:endParaRPr lang="ru-RU" dirty="0" smtClean="0"/>
          </a:p>
          <a:p>
            <a:r>
              <a:rPr lang="ru-RU" dirty="0" smtClean="0"/>
              <a:t>Время работы </a:t>
            </a:r>
            <a:r>
              <a:rPr lang="ru-RU" dirty="0"/>
              <a:t>9:01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" y="5308294"/>
            <a:ext cx="291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/>
              <a:t>Cross Component 2</a:t>
            </a:r>
          </a:p>
          <a:p>
            <a:r>
              <a:rPr lang="ru-RU" dirty="0" smtClean="0"/>
              <a:t>Критерий изменён</a:t>
            </a:r>
          </a:p>
          <a:p>
            <a:r>
              <a:rPr lang="ru-RU" dirty="0" smtClean="0"/>
              <a:t>с 4679579 до </a:t>
            </a:r>
            <a:r>
              <a:rPr lang="ru-RU" dirty="0"/>
              <a:t>6059317</a:t>
            </a:r>
            <a:endParaRPr lang="ru-RU" dirty="0" smtClean="0"/>
          </a:p>
          <a:p>
            <a:r>
              <a:rPr lang="ru-RU" dirty="0" smtClean="0"/>
              <a:t>Время работы </a:t>
            </a:r>
            <a:r>
              <a:rPr lang="ru-RU" i="1" dirty="0"/>
              <a:t>11:33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714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82" y="2265729"/>
            <a:ext cx="2932430" cy="15911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82" y="4132311"/>
            <a:ext cx="2871465" cy="15790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855" y="1301538"/>
            <a:ext cx="5840474" cy="16033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855" y="3201234"/>
            <a:ext cx="5895343" cy="16460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434" y="5057329"/>
            <a:ext cx="5858764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251" y="259487"/>
            <a:ext cx="10515600" cy="615376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Этапы проектирования</a:t>
            </a:r>
            <a:endParaRPr lang="ru-RU" sz="3600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52601" y="102929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Спецификация систем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52601" y="164467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Архитектурное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52601" y="228213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Функциональное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52601" y="289614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Проектирование схем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752601" y="3510158"/>
            <a:ext cx="3966072" cy="5177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Физическое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52601" y="5966214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Коммерческий продукт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52601" y="5352200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Упаковка и тестирование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52601" y="4738186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Производство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752601" y="4124172"/>
            <a:ext cx="3966072" cy="517792"/>
          </a:xfrm>
          <a:prstGeom prst="roundRect">
            <a:avLst/>
          </a:prstGeom>
          <a:solidFill>
            <a:srgbClr val="96B0DE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Физическая верификация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157291" y="5248273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Временная оптимизация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157291" y="4468042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Трассировка сигналов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157291" y="3680387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Синтез синхросигналов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157291" y="2901348"/>
            <a:ext cx="1938969" cy="6374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Размещение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157291" y="2122309"/>
            <a:ext cx="1938969" cy="637460"/>
          </a:xfrm>
          <a:prstGeom prst="roundRect">
            <a:avLst/>
          </a:prstGeom>
          <a:solidFill>
            <a:srgbClr val="B4C7E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Планирование кристалла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157291" y="1343270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Разбиение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5718673" y="1658657"/>
            <a:ext cx="1438618" cy="205768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718673" y="3800055"/>
            <a:ext cx="1438618" cy="184204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578" t="5732" r="578" b="5702"/>
          <a:stretch/>
        </p:blipFill>
        <p:spPr>
          <a:xfrm>
            <a:off x="144799" y="980502"/>
            <a:ext cx="1230183" cy="544764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/>
          <a:srcRect t="16625" b="16274"/>
          <a:stretch/>
        </p:blipFill>
        <p:spPr>
          <a:xfrm>
            <a:off x="9684745" y="1101685"/>
            <a:ext cx="1458507" cy="48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351" y="305546"/>
            <a:ext cx="10515600" cy="670461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Формальная постановка задачи </a:t>
            </a:r>
            <a:endParaRPr lang="ru-RU" sz="3600" b="1" dirty="0"/>
          </a:p>
        </p:txBody>
      </p:sp>
      <p:pic>
        <p:nvPicPr>
          <p:cNvPr id="107" name="Рисунок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53" y="1080446"/>
            <a:ext cx="6841417" cy="3368763"/>
          </a:xfrm>
          <a:prstGeom prst="rect">
            <a:avLst/>
          </a:prstGeom>
        </p:spPr>
      </p:pic>
      <p:pic>
        <p:nvPicPr>
          <p:cNvPr id="138" name="Рисунок 137"/>
          <p:cNvPicPr>
            <a:picLocks noChangeAspect="1"/>
          </p:cNvPicPr>
          <p:nvPr/>
        </p:nvPicPr>
        <p:blipFill rotWithShape="1">
          <a:blip r:embed="rId3"/>
          <a:srcRect r="26147"/>
          <a:stretch/>
        </p:blipFill>
        <p:spPr>
          <a:xfrm>
            <a:off x="3075710" y="5171699"/>
            <a:ext cx="5908960" cy="811438"/>
          </a:xfrm>
          <a:prstGeom prst="rect">
            <a:avLst/>
          </a:prstGeom>
        </p:spPr>
      </p:pic>
      <p:pic>
        <p:nvPicPr>
          <p:cNvPr id="140" name="Рисунок 139"/>
          <p:cNvPicPr>
            <a:picLocks noChangeAspect="1"/>
          </p:cNvPicPr>
          <p:nvPr/>
        </p:nvPicPr>
        <p:blipFill rotWithShape="1">
          <a:blip r:embed="rId4"/>
          <a:srcRect r="56422" b="-1587"/>
          <a:stretch/>
        </p:blipFill>
        <p:spPr>
          <a:xfrm>
            <a:off x="4462448" y="4827993"/>
            <a:ext cx="3486636" cy="412161"/>
          </a:xfrm>
          <a:prstGeom prst="rect">
            <a:avLst/>
          </a:prstGeom>
        </p:spPr>
      </p:pic>
      <p:pic>
        <p:nvPicPr>
          <p:cNvPr id="143" name="Рисунок 1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768" y="4501962"/>
            <a:ext cx="6841417" cy="993587"/>
          </a:xfrm>
          <a:prstGeom prst="rect">
            <a:avLst/>
          </a:prstGeom>
        </p:spPr>
      </p:pic>
      <p:pic>
        <p:nvPicPr>
          <p:cNvPr id="148" name="Рисунок 147"/>
          <p:cNvPicPr>
            <a:picLocks noChangeAspect="1"/>
          </p:cNvPicPr>
          <p:nvPr/>
        </p:nvPicPr>
        <p:blipFill rotWithShape="1">
          <a:blip r:embed="rId6"/>
          <a:srcRect t="-1" r="19374" b="-5206"/>
          <a:stretch/>
        </p:blipFill>
        <p:spPr>
          <a:xfrm>
            <a:off x="1173768" y="6140659"/>
            <a:ext cx="6865437" cy="3765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pSp>
        <p:nvGrpSpPr>
          <p:cNvPr id="161" name="Группа 160"/>
          <p:cNvGrpSpPr/>
          <p:nvPr/>
        </p:nvGrpSpPr>
        <p:grpSpPr>
          <a:xfrm>
            <a:off x="8015185" y="976007"/>
            <a:ext cx="4176815" cy="3548665"/>
            <a:chOff x="6636385" y="1564993"/>
            <a:chExt cx="4176815" cy="354866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7111916" y="1883964"/>
              <a:ext cx="3168931" cy="29091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7111916" y="3328495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7111916" y="2591131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7111916" y="4091740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7111916" y="2227482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7111916" y="2964846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7111916" y="3700052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7111916" y="4432384"/>
              <a:ext cx="3168931" cy="1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696382" y="1883963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9502070" y="1883963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7897420" y="1883963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493734" y="1873897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8301106" y="1883963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9098384" y="1883963"/>
              <a:ext cx="0" cy="2909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8" name="Рисунок 1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81160" y="1872920"/>
              <a:ext cx="6097" cy="2920237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6636385" y="1569662"/>
              <a:ext cx="524531" cy="314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(0;0)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10252346" y="1564993"/>
              <a:ext cx="209412" cy="208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endPara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9454475" y="1883700"/>
              <a:ext cx="1151512" cy="1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7111916" y="4105033"/>
              <a:ext cx="0" cy="99334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6844248" y="4758496"/>
              <a:ext cx="263146" cy="355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0197625" y="4765730"/>
              <a:ext cx="615575" cy="314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(N;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ru-R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10259298" y="4762896"/>
              <a:ext cx="39556" cy="3945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2" name="Oval 49"/>
            <p:cNvSpPr>
              <a:spLocks noChangeArrowheads="1"/>
            </p:cNvSpPr>
            <p:nvPr/>
          </p:nvSpPr>
          <p:spPr bwMode="auto">
            <a:xfrm>
              <a:off x="7093909" y="1861225"/>
              <a:ext cx="39556" cy="3945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338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007"/>
            <a:ext cx="10515600" cy="604359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Примеры постановочных задач</a:t>
            </a:r>
            <a:endParaRPr lang="ru-RU" sz="36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98399" y="1233392"/>
            <a:ext cx="2187875" cy="754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Исходные данные:</a:t>
            </a:r>
            <a:endParaRPr lang="ru-RU" sz="16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828194" y="1095945"/>
            <a:ext cx="222908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/>
              <a:t>Оптимальное решение: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578628" y="1095945"/>
            <a:ext cx="208610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/>
              <a:t>Допустимое решение: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275119" y="1077048"/>
            <a:ext cx="1691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Недопустимое решение: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0" y="1852726"/>
            <a:ext cx="2355398" cy="231592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/>
          <a:srcRect l="15241" t="11220" r="15723" b="11575"/>
          <a:stretch/>
        </p:blipFill>
        <p:spPr>
          <a:xfrm>
            <a:off x="700395" y="4528350"/>
            <a:ext cx="2541172" cy="17761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946" y="1908062"/>
            <a:ext cx="2185501" cy="22052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946" y="4364346"/>
            <a:ext cx="2255275" cy="226886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380" y="1908062"/>
            <a:ext cx="2264852" cy="22052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380" y="4354873"/>
            <a:ext cx="2264852" cy="227833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5119" y="1681186"/>
            <a:ext cx="2435811" cy="262610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8591" y="4354874"/>
            <a:ext cx="2285052" cy="22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74073" y="1350818"/>
            <a:ext cx="11419609" cy="5330537"/>
          </a:xfrm>
          <a:prstGeom prst="roundRect">
            <a:avLst>
              <a:gd name="adj" fmla="val 146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7591" y="1444336"/>
            <a:ext cx="11201399" cy="467591"/>
          </a:xfrm>
          <a:prstGeom prst="roundRect">
            <a:avLst>
              <a:gd name="adj" fmla="val 591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application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7590" y="5787737"/>
            <a:ext cx="11201399" cy="765464"/>
          </a:xfrm>
          <a:prstGeom prst="roundRect">
            <a:avLst>
              <a:gd name="adj" fmla="val 5913"/>
            </a:avLst>
          </a:prstGeom>
          <a:solidFill>
            <a:srgbClr val="E67A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models </a:t>
            </a:r>
          </a:p>
          <a:p>
            <a:pPr algn="ctr"/>
            <a:r>
              <a:rPr lang="en-US" sz="1600" dirty="0" smtClean="0"/>
              <a:t>(Design, Component, Net, Detail Placement, Global Placement)</a:t>
            </a:r>
            <a:endParaRPr lang="ru-RU" sz="16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97000" y="5225908"/>
            <a:ext cx="5778210" cy="467591"/>
          </a:xfrm>
          <a:prstGeom prst="roundRect">
            <a:avLst>
              <a:gd name="adj" fmla="val 591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Services</a:t>
            </a:r>
          </a:p>
          <a:p>
            <a:pPr algn="ctr"/>
            <a:r>
              <a:rPr lang="en-US" sz="1400" dirty="0" smtClean="0"/>
              <a:t>(Criterion, </a:t>
            </a:r>
            <a:r>
              <a:rPr lang="en-US" sz="1400" dirty="0"/>
              <a:t>G</a:t>
            </a:r>
            <a:r>
              <a:rPr lang="en-US" sz="1400" dirty="0" smtClean="0"/>
              <a:t>enerators, Parsers, Task)</a:t>
            </a:r>
            <a:endParaRPr lang="ru-RU" sz="1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95415" y="2030049"/>
            <a:ext cx="6575987" cy="3102845"/>
          </a:xfrm>
          <a:prstGeom prst="roundRect">
            <a:avLst>
              <a:gd name="adj" fmla="val 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Algorithms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296098" y="2029545"/>
            <a:ext cx="2372889" cy="3663954"/>
          </a:xfrm>
          <a:prstGeom prst="roundRect">
            <a:avLst>
              <a:gd name="adj" fmla="val 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Visualization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7589" y="2029545"/>
            <a:ext cx="2034311" cy="3102845"/>
          </a:xfrm>
          <a:prstGeom prst="roundRect">
            <a:avLst>
              <a:gd name="adj" fmla="val 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Statistics</a:t>
            </a:r>
            <a:endParaRPr lang="ru-RU" dirty="0"/>
          </a:p>
        </p:txBody>
      </p:sp>
      <p:sp>
        <p:nvSpPr>
          <p:cNvPr id="19" name="Двойная стрелка вверх/вниз 18"/>
          <p:cNvSpPr/>
          <p:nvPr/>
        </p:nvSpPr>
        <p:spPr>
          <a:xfrm>
            <a:off x="763153" y="4889500"/>
            <a:ext cx="381000" cy="115627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войная стрелка вверх/вниз 19"/>
          <p:cNvSpPr/>
          <p:nvPr/>
        </p:nvSpPr>
        <p:spPr>
          <a:xfrm>
            <a:off x="1794739" y="4889500"/>
            <a:ext cx="381000" cy="581605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войная стрелка вверх/вниз 20"/>
          <p:cNvSpPr/>
          <p:nvPr/>
        </p:nvSpPr>
        <p:spPr>
          <a:xfrm>
            <a:off x="2263486" y="5400966"/>
            <a:ext cx="381000" cy="67367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войная стрелка вверх/вниз 21"/>
          <p:cNvSpPr/>
          <p:nvPr/>
        </p:nvSpPr>
        <p:spPr>
          <a:xfrm>
            <a:off x="6299490" y="4889499"/>
            <a:ext cx="381000" cy="581605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войная стрелка вверх/вниз 22"/>
          <p:cNvSpPr/>
          <p:nvPr/>
        </p:nvSpPr>
        <p:spPr>
          <a:xfrm>
            <a:off x="7453457" y="4881564"/>
            <a:ext cx="381000" cy="1156278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войная стрелка вверх/вниз 23"/>
          <p:cNvSpPr/>
          <p:nvPr/>
        </p:nvSpPr>
        <p:spPr>
          <a:xfrm>
            <a:off x="11046547" y="5447003"/>
            <a:ext cx="381000" cy="581605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войная стрелка вверх/вниз 24"/>
          <p:cNvSpPr/>
          <p:nvPr/>
        </p:nvSpPr>
        <p:spPr>
          <a:xfrm>
            <a:off x="763153" y="1692128"/>
            <a:ext cx="381000" cy="581605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войная стрелка вверх/вниз 25"/>
          <p:cNvSpPr/>
          <p:nvPr/>
        </p:nvSpPr>
        <p:spPr>
          <a:xfrm>
            <a:off x="2826325" y="1692128"/>
            <a:ext cx="381000" cy="581605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войная стрелка вверх/вниз 26"/>
          <p:cNvSpPr/>
          <p:nvPr/>
        </p:nvSpPr>
        <p:spPr>
          <a:xfrm>
            <a:off x="11046547" y="1714642"/>
            <a:ext cx="381000" cy="581605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107137" y="2459793"/>
            <a:ext cx="1776271" cy="514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IDetailPlacer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831362" y="4014839"/>
            <a:ext cx="1915403" cy="514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Cross Reduction Placer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826325" y="3135509"/>
            <a:ext cx="1920440" cy="514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 Placer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77675" y="3135509"/>
            <a:ext cx="2159706" cy="514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Cross Component Placer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057528" y="4014839"/>
            <a:ext cx="2284401" cy="514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Cross Component Placer 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137381" y="2453836"/>
            <a:ext cx="1776271" cy="514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Spiral Searcher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9591078" y="2737786"/>
            <a:ext cx="1776271" cy="514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Drawer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9544012" y="3907778"/>
            <a:ext cx="1776271" cy="514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Nets Drawer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671654" y="2621301"/>
            <a:ext cx="1776271" cy="514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Statistics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596608" y="3600354"/>
            <a:ext cx="1776271" cy="514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Excel Statistic Importer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/>
          </a:bodyPr>
          <a:lstStyle/>
          <a:p>
            <a:r>
              <a:rPr lang="ru-RU" sz="3600" b="1" dirty="0"/>
              <a:t>Размещение </a:t>
            </a:r>
            <a:r>
              <a:rPr lang="ru-RU" sz="3600" b="1" dirty="0" smtClean="0"/>
              <a:t>элементов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839"/>
                <a:ext cx="10515600" cy="497612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ru-RU" b="1" dirty="0" err="1"/>
                  <a:t>Global</a:t>
                </a:r>
                <a:r>
                  <a:rPr lang="ru-RU" b="1" dirty="0"/>
                  <a:t> </a:t>
                </a:r>
                <a:r>
                  <a:rPr lang="ru-RU" b="1" dirty="0" err="1"/>
                  <a:t>Placing</a:t>
                </a:r>
                <a:endParaRPr lang="ru-RU" b="1" dirty="0"/>
              </a:p>
              <a:p>
                <a:pPr marL="0" indent="0" algn="just">
                  <a:buNone/>
                </a:pPr>
                <a:r>
                  <a:rPr lang="ru-RU" dirty="0"/>
                  <a:t>Дан граф G(V,E) с |V| вершин и |E| рёбер где каждая вершина v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/>
                  <a:t> V и каждое ребро e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/>
                  <a:t> E. </a:t>
                </a:r>
              </a:p>
              <a:p>
                <a:pPr marL="0" indent="0" algn="just">
                  <a:buNone/>
                </a:pPr>
                <a:r>
                  <a:rPr lang="ru-RU" dirty="0"/>
                  <a:t>У каждой вершины есть площадь s(v) и каждое ребро имеет стоимость или вес w(e). </a:t>
                </a:r>
              </a:p>
              <a:p>
                <a:pPr marL="0" indent="0" algn="just">
                  <a:buNone/>
                </a:pPr>
                <a:r>
                  <a:rPr lang="ru-RU" dirty="0"/>
                  <a:t>Требуется разбить граф G на k непересекающихся подграфов так чтобы минимизировать данные функции и сохранить отношения инцидентности. </a:t>
                </a:r>
              </a:p>
              <a:p>
                <a:pPr marL="0" indent="0" algn="just">
                  <a:buNone/>
                </a:pPr>
                <a:r>
                  <a:rPr lang="ru-RU" dirty="0"/>
                  <a:t>S = [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]x[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𝑆𝑦</m:t>
                    </m:r>
                  </m:oMath>
                </a14:m>
                <a:r>
                  <a:rPr lang="ru-RU" dirty="0"/>
                  <a:t>] - область размещения.</a:t>
                </a:r>
              </a:p>
              <a:p>
                <a:pPr marL="0" indent="0" algn="just">
                  <a:buNone/>
                </a:pPr>
                <a:r>
                  <a:rPr lang="ru-RU" dirty="0"/>
                  <a:t>С помощью силовой укладки и декомпозиции строится грубое решение.  В силу особенностей внешнего </a:t>
                </a:r>
                <a:r>
                  <a:rPr lang="ru-RU" dirty="0" err="1"/>
                  <a:t>размещателя</a:t>
                </a:r>
                <a:r>
                  <a:rPr lang="ru-RU" dirty="0"/>
                  <a:t> получаются пересечения элементов. </a:t>
                </a:r>
              </a:p>
              <a:p>
                <a:pPr marL="0" indent="0" algn="just">
                  <a:buNone/>
                </a:pPr>
                <a:r>
                  <a:rPr lang="ru-RU" b="1" dirty="0" err="1"/>
                  <a:t>Detail</a:t>
                </a:r>
                <a:r>
                  <a:rPr lang="ru-RU" b="1" dirty="0"/>
                  <a:t> </a:t>
                </a:r>
                <a:r>
                  <a:rPr lang="ru-RU" b="1" dirty="0" err="1"/>
                  <a:t>Placing</a:t>
                </a:r>
                <a:endParaRPr lang="ru-RU" b="1" dirty="0"/>
              </a:p>
              <a:p>
                <a:pPr marL="0" indent="0" algn="just">
                  <a:buNone/>
                </a:pPr>
                <a:r>
                  <a:rPr lang="ru-RU" dirty="0"/>
                  <a:t>H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) – множество элементов,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– элемент с номером i.</a:t>
                </a:r>
              </a:p>
              <a:p>
                <a:pPr marL="0" indent="0" algn="just">
                  <a:buNone/>
                </a:pPr>
                <a:r>
                  <a:rPr lang="ru-RU" dirty="0"/>
                  <a:t>С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) – посадочные места,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– посадочное место с номером j.</a:t>
                </a:r>
              </a:p>
              <a:p>
                <a:pPr marL="0" indent="0" algn="just">
                  <a:buNone/>
                </a:pPr>
                <a:r>
                  <a:rPr lang="ru-RU" dirty="0"/>
                  <a:t>Цель: Разместить элементы по посадочным местам с минимальными изменениями.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этого решения были разработаны 3 стратегии : </a:t>
                </a:r>
              </a:p>
              <a:p>
                <a:pPr algn="just"/>
                <a:r>
                  <a:rPr lang="ru-RU" dirty="0" err="1"/>
                  <a:t>Force</a:t>
                </a:r>
                <a:r>
                  <a:rPr lang="ru-RU" dirty="0"/>
                  <a:t> </a:t>
                </a:r>
                <a:r>
                  <a:rPr lang="ru-RU" dirty="0" err="1"/>
                  <a:t>Directed</a:t>
                </a:r>
                <a:r>
                  <a:rPr lang="ru-RU" dirty="0"/>
                  <a:t> стратегия размещения</a:t>
                </a:r>
              </a:p>
              <a:p>
                <a:pPr algn="just"/>
                <a:r>
                  <a:rPr lang="ru-RU" dirty="0"/>
                  <a:t>Стратегия минимизации пересечений</a:t>
                </a:r>
              </a:p>
              <a:p>
                <a:pPr algn="just"/>
                <a:r>
                  <a:rPr lang="ru-RU" dirty="0"/>
                  <a:t>Стратегия размещения компонентов интегральной цепи по критериям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839"/>
                <a:ext cx="10515600" cy="4976124"/>
              </a:xfrm>
              <a:blipFill rotWithShape="0">
                <a:blip r:embed="rId2"/>
                <a:stretch>
                  <a:fillRect l="-522" t="-20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7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Прямая со стрелкой 69"/>
          <p:cNvCxnSpPr>
            <a:stCxn id="6" idx="2"/>
            <a:endCxn id="7" idx="0"/>
          </p:cNvCxnSpPr>
          <p:nvPr/>
        </p:nvCxnSpPr>
        <p:spPr>
          <a:xfrm>
            <a:off x="4735282" y="2588683"/>
            <a:ext cx="0" cy="19958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</a:rPr>
              <a:t>Force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</a:rPr>
              <a:t>Directed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</a:rPr>
              <a:t> алгоритм 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</a:rPr>
              <a:t>размещения</a:t>
            </a:r>
            <a:endParaRPr lang="ru-RU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196" y="1086565"/>
            <a:ext cx="7794172" cy="526335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Выделение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группы рассматриваемых компонентов (в общем случае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196" y="2057400"/>
            <a:ext cx="7794172" cy="531283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Выбор направлений возможных перемещений каждого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компонента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8196" y="4584576"/>
            <a:ext cx="7794172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Оценка каждого направления с учётом силы (длины) сдвига по некоторым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критериям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60325" y="5965963"/>
            <a:ext cx="7772043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Сдвиг компонента в наилучшую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позицию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277691" y="2863372"/>
            <a:ext cx="2805609" cy="546100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П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од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направлениями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сдвига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рассматрива</a:t>
            </a:r>
            <a:r>
              <a:rPr lang="ru-RU" sz="1400" dirty="0" err="1" smtClean="0">
                <a:solidFill>
                  <a:schemeClr val="bg2">
                    <a:lumMod val="25000"/>
                  </a:schemeClr>
                </a:solidFill>
              </a:rPr>
              <a:t>ются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8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направлений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057077" y="5111151"/>
            <a:ext cx="3054015" cy="465597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П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</a:rPr>
              <a:t>лощадь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 пересечения с другими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компонентами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057077" y="4088893"/>
            <a:ext cx="3054015" cy="663436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Частичный критерий.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Суммарная Манхэттенская метрика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цепей, в которые входит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компонент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9338334" y="1026157"/>
            <a:ext cx="2491500" cy="2460332"/>
            <a:chOff x="3281340" y="2794714"/>
            <a:chExt cx="2491500" cy="2460332"/>
          </a:xfrm>
        </p:grpSpPr>
        <p:pic>
          <p:nvPicPr>
            <p:cNvPr id="57" name="Рисунок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40" y="2794714"/>
              <a:ext cx="2491500" cy="2460332"/>
            </a:xfrm>
            <a:prstGeom prst="rect">
              <a:avLst/>
            </a:prstGeom>
          </p:spPr>
        </p:pic>
        <p:cxnSp>
          <p:nvCxnSpPr>
            <p:cNvPr id="58" name="Прямая со стрелкой 57"/>
            <p:cNvCxnSpPr/>
            <p:nvPr/>
          </p:nvCxnSpPr>
          <p:spPr>
            <a:xfrm flipH="1" flipV="1">
              <a:off x="3725423" y="3552566"/>
              <a:ext cx="355787" cy="298304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/>
            <p:nvPr/>
          </p:nvCxnSpPr>
          <p:spPr>
            <a:xfrm flipV="1">
              <a:off x="4343014" y="3492905"/>
              <a:ext cx="1" cy="357965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/>
            <p:nvPr/>
          </p:nvCxnSpPr>
          <p:spPr>
            <a:xfrm flipV="1">
              <a:off x="4604819" y="3544150"/>
              <a:ext cx="327256" cy="306720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 flipH="1">
              <a:off x="3725423" y="4135917"/>
              <a:ext cx="355787" cy="6628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V="1">
              <a:off x="4651811" y="4135917"/>
              <a:ext cx="342361" cy="6628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/>
            <p:nvPr/>
          </p:nvCxnSpPr>
          <p:spPr>
            <a:xfrm flipH="1">
              <a:off x="3725423" y="4427591"/>
              <a:ext cx="355787" cy="318774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>
              <a:off x="4634608" y="4425152"/>
              <a:ext cx="376765" cy="321214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>
              <a:off x="4369027" y="4425152"/>
              <a:ext cx="23443" cy="400177"/>
            </a:xfrm>
            <a:prstGeom prst="straightConnector1">
              <a:avLst/>
            </a:prstGeom>
            <a:ln w="38100">
              <a:solidFill>
                <a:srgbClr val="CBCF13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8" name="Прямая со стрелкой 67"/>
          <p:cNvCxnSpPr>
            <a:stCxn id="5" idx="2"/>
            <a:endCxn id="6" idx="0"/>
          </p:cNvCxnSpPr>
          <p:nvPr/>
        </p:nvCxnSpPr>
        <p:spPr>
          <a:xfrm>
            <a:off x="4735282" y="1612900"/>
            <a:ext cx="0" cy="444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7" idx="2"/>
            <a:endCxn id="8" idx="0"/>
          </p:cNvCxnSpPr>
          <p:nvPr/>
        </p:nvCxnSpPr>
        <p:spPr>
          <a:xfrm>
            <a:off x="4735282" y="5130676"/>
            <a:ext cx="11065" cy="8352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" idx="3"/>
            <a:endCxn id="11" idx="1"/>
          </p:cNvCxnSpPr>
          <p:nvPr/>
        </p:nvCxnSpPr>
        <p:spPr>
          <a:xfrm flipV="1">
            <a:off x="8632368" y="4420611"/>
            <a:ext cx="424709" cy="4370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" idx="3"/>
            <a:endCxn id="10" idx="1"/>
          </p:cNvCxnSpPr>
          <p:nvPr/>
        </p:nvCxnSpPr>
        <p:spPr>
          <a:xfrm>
            <a:off x="8632368" y="4857626"/>
            <a:ext cx="424709" cy="486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27096" y="1348797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Выбор очередного элемента </a:t>
            </a:r>
            <a:r>
              <a:rPr lang="ru-RU" dirty="0" smtClean="0">
                <a:solidFill>
                  <a:schemeClr val="tx1"/>
                </a:solidFill>
              </a:rPr>
              <a:t>размещения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03396" y="4652638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Сортировка позиции по оценке.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03396" y="3538649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Оценка </a:t>
            </a:r>
            <a:r>
              <a:rPr lang="ru-RU" dirty="0" smtClean="0">
                <a:solidFill>
                  <a:schemeClr val="tx1"/>
                </a:solidFill>
              </a:rPr>
              <a:t>позиции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03396" y="2443266"/>
            <a:ext cx="6302071" cy="546100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Поиск позиций для элемента</a:t>
            </a:r>
          </a:p>
        </p:txBody>
      </p:sp>
      <p:pic>
        <p:nvPicPr>
          <p:cNvPr id="8" name="Рисунок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63"/>
          <a:stretch/>
        </p:blipFill>
        <p:spPr bwMode="auto">
          <a:xfrm>
            <a:off x="7754016" y="4939761"/>
            <a:ext cx="4086049" cy="180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22"/>
          <a:stretch/>
        </p:blipFill>
        <p:spPr bwMode="auto">
          <a:xfrm>
            <a:off x="7814008" y="1181280"/>
            <a:ext cx="3908870" cy="176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Скругленный прямоугольник 9"/>
          <p:cNvSpPr/>
          <p:nvPr/>
        </p:nvSpPr>
        <p:spPr>
          <a:xfrm>
            <a:off x="7725419" y="4115342"/>
            <a:ext cx="3054015" cy="465597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1400" dirty="0">
                <a:solidFill>
                  <a:schemeClr val="tx1"/>
                </a:solidFill>
              </a:rPr>
              <a:t>П</a:t>
            </a:r>
            <a:r>
              <a:rPr lang="ru-RU" sz="1400" dirty="0" err="1">
                <a:solidFill>
                  <a:schemeClr val="tx1"/>
                </a:solidFill>
              </a:rPr>
              <a:t>лощадь</a:t>
            </a:r>
            <a:r>
              <a:rPr lang="ru-RU" sz="1400" dirty="0">
                <a:solidFill>
                  <a:schemeClr val="tx1"/>
                </a:solidFill>
              </a:rPr>
              <a:t> пересечения с другими </a:t>
            </a:r>
            <a:r>
              <a:rPr lang="ru-RU" sz="1400" dirty="0" smtClean="0">
                <a:solidFill>
                  <a:schemeClr val="tx1"/>
                </a:solidFill>
              </a:rPr>
              <a:t>компонентами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725419" y="3093084"/>
            <a:ext cx="3054015" cy="663436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ru-RU" sz="1400" dirty="0">
                <a:solidFill>
                  <a:schemeClr val="tx1"/>
                </a:solidFill>
              </a:rPr>
              <a:t>Частичный критерий. </a:t>
            </a:r>
            <a:r>
              <a:rPr lang="ru-RU" sz="1400" dirty="0" smtClean="0">
                <a:solidFill>
                  <a:schemeClr val="tx1"/>
                </a:solidFill>
              </a:rPr>
              <a:t>Суммарная Манхэттенская метрика </a:t>
            </a:r>
            <a:r>
              <a:rPr lang="ru-RU" sz="1400" dirty="0">
                <a:solidFill>
                  <a:schemeClr val="tx1"/>
                </a:solidFill>
              </a:rPr>
              <a:t>цепей, в которые входит </a:t>
            </a:r>
            <a:r>
              <a:rPr lang="ru-RU" sz="1400" dirty="0" smtClean="0">
                <a:solidFill>
                  <a:schemeClr val="tx1"/>
                </a:solidFill>
              </a:rPr>
              <a:t>компонент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6" idx="3"/>
            <a:endCxn id="11" idx="1"/>
          </p:cNvCxnSpPr>
          <p:nvPr/>
        </p:nvCxnSpPr>
        <p:spPr>
          <a:xfrm flipV="1">
            <a:off x="7205467" y="3424802"/>
            <a:ext cx="519952" cy="386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10" idx="1"/>
          </p:cNvCxnSpPr>
          <p:nvPr/>
        </p:nvCxnSpPr>
        <p:spPr>
          <a:xfrm>
            <a:off x="7205467" y="3811699"/>
            <a:ext cx="519952" cy="5364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/>
          </a:bodyPr>
          <a:lstStyle/>
          <a:p>
            <a:r>
              <a:rPr lang="ru-RU" sz="3200" b="1" dirty="0"/>
              <a:t>Итерационные стратегии </a:t>
            </a:r>
            <a:r>
              <a:rPr lang="ru-RU" sz="3200" b="1" dirty="0" smtClean="0"/>
              <a:t>исполнения </a:t>
            </a:r>
            <a:r>
              <a:rPr lang="ru-RU" sz="3200" b="1" dirty="0"/>
              <a:t>решения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076313" y="1894897"/>
            <a:ext cx="1818" cy="5483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065141" y="2989366"/>
            <a:ext cx="1" cy="5654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  <a:endCxn id="5" idx="0"/>
          </p:cNvCxnSpPr>
          <p:nvPr/>
        </p:nvCxnSpPr>
        <p:spPr>
          <a:xfrm>
            <a:off x="4054432" y="4084749"/>
            <a:ext cx="0" cy="567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02209" y="1026368"/>
            <a:ext cx="5544000" cy="5542384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58196" y="2286812"/>
            <a:ext cx="2126974" cy="814197"/>
          </a:xfrm>
          <a:prstGeom prst="rect">
            <a:avLst/>
          </a:prstGeom>
          <a:solidFill>
            <a:srgbClr val="0033CC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20735" y="1436373"/>
            <a:ext cx="1743704" cy="1644756"/>
          </a:xfrm>
          <a:prstGeom prst="rect">
            <a:avLst/>
          </a:prstGeom>
          <a:solidFill>
            <a:srgbClr val="FFFF00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8" name="Группа 127"/>
          <p:cNvGrpSpPr/>
          <p:nvPr/>
        </p:nvGrpSpPr>
        <p:grpSpPr>
          <a:xfrm>
            <a:off x="6509712" y="1026470"/>
            <a:ext cx="4742188" cy="5513480"/>
            <a:chOff x="5912560" y="1026470"/>
            <a:chExt cx="4742188" cy="5513480"/>
          </a:xfrm>
          <a:solidFill>
            <a:srgbClr val="FF0066"/>
          </a:solidFill>
        </p:grpSpPr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5310185" y="3782433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rot="16200000" flipH="1">
              <a:off x="57425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rot="16200000" flipH="1">
              <a:off x="6171736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16200000" flipH="1">
              <a:off x="6599873" y="3787200"/>
              <a:ext cx="5493600" cy="7200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rot="16200000" flipH="1">
              <a:off x="7029390" y="3769356"/>
              <a:ext cx="5493600" cy="7828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rot="16200000" flipH="1">
              <a:off x="48654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rot="16200000" flipH="1">
              <a:off x="7465067" y="3787591"/>
              <a:ext cx="5491883" cy="12836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rot="16200000" flipH="1">
              <a:off x="7898330" y="3783529"/>
              <a:ext cx="5491881" cy="20955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rot="16200000" flipH="1">
              <a:off x="3170427" y="3783600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rot="16200000" flipH="1">
              <a:off x="3599630" y="3787200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rot="16200000" flipH="1">
              <a:off x="4028833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rot="16200000" flipH="1">
              <a:off x="4458036" y="3787044"/>
              <a:ext cx="5493600" cy="9333"/>
            </a:xfrm>
            <a:prstGeom prst="line">
              <a:avLst/>
            </a:prstGeom>
            <a:grpFill/>
            <a:ln w="127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2" name="Группа 131"/>
          <p:cNvGrpSpPr/>
          <p:nvPr/>
        </p:nvGrpSpPr>
        <p:grpSpPr>
          <a:xfrm>
            <a:off x="6117370" y="1349506"/>
            <a:ext cx="5513480" cy="4742187"/>
            <a:chOff x="5520218" y="1405489"/>
            <a:chExt cx="5513480" cy="4742187"/>
          </a:xfrm>
        </p:grpSpPr>
        <p:cxnSp>
          <p:nvCxnSpPr>
            <p:cNvPr id="111" name="Прямая соединительная линия 110"/>
            <p:cNvCxnSpPr/>
            <p:nvPr/>
          </p:nvCxnSpPr>
          <p:spPr>
            <a:xfrm flipH="1">
              <a:off x="5526269" y="3545247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>
            <a:xfrm flipH="1">
              <a:off x="5521658" y="39775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 flipH="1">
              <a:off x="5521658" y="4406798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flipH="1">
              <a:off x="5522568" y="4836001"/>
              <a:ext cx="5493600" cy="7200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flipH="1">
              <a:off x="5540098" y="5265204"/>
              <a:ext cx="5493600" cy="7828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flipH="1">
              <a:off x="5521658" y="31004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flipH="1">
              <a:off x="5520218" y="5697519"/>
              <a:ext cx="5491883" cy="12836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>
              <a:off x="5520221" y="6126721"/>
              <a:ext cx="5491881" cy="20955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flipH="1">
              <a:off x="5525102" y="1405489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H="1">
              <a:off x="5521502" y="1834692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flipH="1">
              <a:off x="5521658" y="2263895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>
              <a:off x="5521658" y="2693098"/>
              <a:ext cx="5493600" cy="9333"/>
            </a:xfrm>
            <a:prstGeom prst="line">
              <a:avLst/>
            </a:prstGeom>
            <a:ln w="9525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4" name="Прямоугольник 123"/>
          <p:cNvSpPr/>
          <p:nvPr/>
        </p:nvSpPr>
        <p:spPr>
          <a:xfrm>
            <a:off x="7733437" y="2782966"/>
            <a:ext cx="854765" cy="1729409"/>
          </a:xfrm>
          <a:prstGeom prst="rect">
            <a:avLst/>
          </a:prstGeom>
          <a:solidFill>
            <a:srgbClr val="EF41E3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7316001" y="4253956"/>
            <a:ext cx="3001620" cy="1292087"/>
          </a:xfrm>
          <a:prstGeom prst="rect">
            <a:avLst/>
          </a:prstGeom>
          <a:solidFill>
            <a:srgbClr val="33CC33">
              <a:alpha val="49804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9780907" y="3637721"/>
            <a:ext cx="1133061" cy="1093305"/>
          </a:xfrm>
          <a:prstGeom prst="rect">
            <a:avLst/>
          </a:prstGeom>
          <a:solidFill>
            <a:srgbClr val="FF0000">
              <a:alpha val="50000"/>
            </a:srgb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4" name="Группа 233"/>
          <p:cNvGrpSpPr/>
          <p:nvPr/>
        </p:nvGrpSpPr>
        <p:grpSpPr>
          <a:xfrm>
            <a:off x="6962379" y="1469634"/>
            <a:ext cx="4306952" cy="4228056"/>
            <a:chOff x="6387541" y="1437866"/>
            <a:chExt cx="4306952" cy="4228056"/>
          </a:xfrm>
        </p:grpSpPr>
        <p:sp>
          <p:nvSpPr>
            <p:cNvPr id="139" name="TextBox 138"/>
            <p:cNvSpPr txBox="1"/>
            <p:nvPr/>
          </p:nvSpPr>
          <p:spPr>
            <a:xfrm>
              <a:off x="9422278" y="145112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745896" y="404850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435532" y="40485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53130" y="14511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143456" y="144449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580772" y="144449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031342" y="143786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66384" y="186192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156710" y="185530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94026" y="185530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044596" y="184868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435532" y="186193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659760" y="23124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50086" y="230587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587402" y="230587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037972" y="229925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428908" y="231250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673014" y="272331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163340" y="271668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600656" y="271668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051226" y="271006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442162" y="272331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156710" y="404188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594026" y="404188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9044596" y="403526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679638" y="445932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9964" y="44526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607280" y="44526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057850" y="444607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9448786" y="445932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73014" y="490989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163340" y="490326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00656" y="490326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051226" y="489664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9442162" y="490989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686268" y="53207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176594" y="53140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13910" y="53140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064480" y="530745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9455416" y="532071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447177" y="233238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884493" y="233238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275429" y="2325761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60431" y="274319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877869" y="274319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308561" y="273657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871245" y="319376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301937" y="3187145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732629" y="320039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844743" y="3604583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95313" y="3597959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745883" y="3611213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387541" y="404191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844735" y="404191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275427" y="403529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400795" y="445273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838111" y="445273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288681" y="44461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394171" y="490330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831487" y="490330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282057" y="489667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407425" y="53141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844741" y="5314114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295311" y="5327368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018099" y="35913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9468669" y="35846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859605" y="359793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9852981" y="404850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9866235" y="4459320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0270419" y="359131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0263795" y="4041882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0277049" y="4452696"/>
              <a:ext cx="41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ru-RU" sz="16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6" name="Рамка 235"/>
          <p:cNvSpPr/>
          <p:nvPr/>
        </p:nvSpPr>
        <p:spPr>
          <a:xfrm>
            <a:off x="8169552" y="2627582"/>
            <a:ext cx="496956" cy="49695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0" name="Овал 239"/>
          <p:cNvSpPr/>
          <p:nvPr/>
        </p:nvSpPr>
        <p:spPr>
          <a:xfrm>
            <a:off x="6887594" y="2207171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1" name="Овал 240"/>
          <p:cNvSpPr/>
          <p:nvPr/>
        </p:nvSpPr>
        <p:spPr>
          <a:xfrm>
            <a:off x="6440886" y="2201911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2" name="Овал 241"/>
          <p:cNvSpPr/>
          <p:nvPr/>
        </p:nvSpPr>
        <p:spPr>
          <a:xfrm>
            <a:off x="6866573" y="1792012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3" name="Овал 242"/>
          <p:cNvSpPr/>
          <p:nvPr/>
        </p:nvSpPr>
        <p:spPr>
          <a:xfrm>
            <a:off x="6451395" y="1802517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4" name="Овал 243"/>
          <p:cNvSpPr/>
          <p:nvPr/>
        </p:nvSpPr>
        <p:spPr>
          <a:xfrm>
            <a:off x="7292264" y="2201900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5" name="Овал 244"/>
          <p:cNvSpPr/>
          <p:nvPr/>
        </p:nvSpPr>
        <p:spPr>
          <a:xfrm>
            <a:off x="7302756" y="1786735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6" name="Овал 245"/>
          <p:cNvSpPr/>
          <p:nvPr/>
        </p:nvSpPr>
        <p:spPr>
          <a:xfrm>
            <a:off x="6882334" y="2627593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7" name="Овал 246"/>
          <p:cNvSpPr/>
          <p:nvPr/>
        </p:nvSpPr>
        <p:spPr>
          <a:xfrm>
            <a:off x="6435626" y="263809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8" name="Овал 247"/>
          <p:cNvSpPr/>
          <p:nvPr/>
        </p:nvSpPr>
        <p:spPr>
          <a:xfrm>
            <a:off x="7302770" y="2638088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49" name="Овал 248"/>
          <p:cNvSpPr/>
          <p:nvPr/>
        </p:nvSpPr>
        <p:spPr>
          <a:xfrm>
            <a:off x="6041476" y="2196651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0" name="Овал 249"/>
          <p:cNvSpPr/>
          <p:nvPr/>
        </p:nvSpPr>
        <p:spPr>
          <a:xfrm>
            <a:off x="6051985" y="1797257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1" name="Овал 250"/>
          <p:cNvSpPr/>
          <p:nvPr/>
        </p:nvSpPr>
        <p:spPr>
          <a:xfrm>
            <a:off x="6036216" y="263283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5" name="Овал 254"/>
          <p:cNvSpPr/>
          <p:nvPr/>
        </p:nvSpPr>
        <p:spPr>
          <a:xfrm>
            <a:off x="6861313" y="1345304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6" name="Овал 255"/>
          <p:cNvSpPr/>
          <p:nvPr/>
        </p:nvSpPr>
        <p:spPr>
          <a:xfrm>
            <a:off x="6446135" y="135580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7" name="Овал 256"/>
          <p:cNvSpPr/>
          <p:nvPr/>
        </p:nvSpPr>
        <p:spPr>
          <a:xfrm>
            <a:off x="7297496" y="1340027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58" name="Овал 257"/>
          <p:cNvSpPr/>
          <p:nvPr/>
        </p:nvSpPr>
        <p:spPr>
          <a:xfrm>
            <a:off x="6046725" y="1350549"/>
            <a:ext cx="141890" cy="141890"/>
          </a:xfrm>
          <a:prstGeom prst="ellipse">
            <a:avLst/>
          </a:prstGeom>
          <a:solidFill>
            <a:srgbClr val="FF00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264" name="Стрелка влево 263"/>
          <p:cNvSpPr/>
          <p:nvPr/>
        </p:nvSpPr>
        <p:spPr>
          <a:xfrm>
            <a:off x="6630092" y="2249214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9" name="Стрелка влево 268"/>
          <p:cNvSpPr/>
          <p:nvPr/>
        </p:nvSpPr>
        <p:spPr>
          <a:xfrm>
            <a:off x="6640598" y="2653870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0" name="Стрелка влево 269"/>
          <p:cNvSpPr/>
          <p:nvPr/>
        </p:nvSpPr>
        <p:spPr>
          <a:xfrm rot="5400000">
            <a:off x="6435650" y="2023243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1" name="Стрелка влево 270"/>
          <p:cNvSpPr/>
          <p:nvPr/>
        </p:nvSpPr>
        <p:spPr>
          <a:xfrm rot="5400000">
            <a:off x="6020474" y="2017983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2" name="Стрелка влево 271"/>
          <p:cNvSpPr/>
          <p:nvPr/>
        </p:nvSpPr>
        <p:spPr>
          <a:xfrm rot="5400000">
            <a:off x="6015214" y="2454171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3" name="Стрелка влево 272"/>
          <p:cNvSpPr/>
          <p:nvPr/>
        </p:nvSpPr>
        <p:spPr>
          <a:xfrm>
            <a:off x="7076777" y="2664380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Стрелка влево 273"/>
          <p:cNvSpPr/>
          <p:nvPr/>
        </p:nvSpPr>
        <p:spPr>
          <a:xfrm>
            <a:off x="6204419" y="2659124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Стрелка влево 274"/>
          <p:cNvSpPr/>
          <p:nvPr/>
        </p:nvSpPr>
        <p:spPr>
          <a:xfrm rot="5400000">
            <a:off x="6030980" y="1587041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6" name="Стрелка влево 275"/>
          <p:cNvSpPr/>
          <p:nvPr/>
        </p:nvSpPr>
        <p:spPr>
          <a:xfrm rot="10800000">
            <a:off x="7066248" y="1361070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7" name="Стрелка влево 276"/>
          <p:cNvSpPr/>
          <p:nvPr/>
        </p:nvSpPr>
        <p:spPr>
          <a:xfrm rot="10800000">
            <a:off x="6635306" y="1371576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8" name="Стрелка влево 277"/>
          <p:cNvSpPr/>
          <p:nvPr/>
        </p:nvSpPr>
        <p:spPr>
          <a:xfrm rot="10800000">
            <a:off x="6220130" y="1366316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2" name="Стрелка влево 281"/>
          <p:cNvSpPr/>
          <p:nvPr/>
        </p:nvSpPr>
        <p:spPr>
          <a:xfrm rot="16200000">
            <a:off x="7281711" y="2017967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4" name="Стрелка влево 283"/>
          <p:cNvSpPr/>
          <p:nvPr/>
        </p:nvSpPr>
        <p:spPr>
          <a:xfrm rot="16200000">
            <a:off x="7302695" y="2448882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трелка влево 284"/>
          <p:cNvSpPr/>
          <p:nvPr/>
        </p:nvSpPr>
        <p:spPr>
          <a:xfrm rot="10800000">
            <a:off x="6640603" y="1802525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6" name="Стрелка влево 285"/>
          <p:cNvSpPr/>
          <p:nvPr/>
        </p:nvSpPr>
        <p:spPr>
          <a:xfrm rot="10800000">
            <a:off x="7061025" y="1797265"/>
            <a:ext cx="178675" cy="99848"/>
          </a:xfrm>
          <a:prstGeom prst="left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4302" y="1423988"/>
            <a:ext cx="252979" cy="42057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89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6395" y="2278137"/>
            <a:ext cx="252979" cy="42057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90" name="Picture 2" descr="C:\Users\Юлия\Desktop\depositphotos_13841971-collections-of-lock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6866" y="3106608"/>
            <a:ext cx="252979" cy="420578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84" name="Скругленный прямоугольник 183"/>
          <p:cNvSpPr/>
          <p:nvPr/>
        </p:nvSpPr>
        <p:spPr>
          <a:xfrm>
            <a:off x="303447" y="1407805"/>
            <a:ext cx="4051299" cy="823657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solidFill>
                  <a:schemeClr val="tx1"/>
                </a:solidFill>
              </a:rPr>
              <a:t>Разбиение монтажного пространства на непересекающиеся области (регионы)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303447" y="2570754"/>
            <a:ext cx="4051299" cy="823657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solidFill>
                  <a:schemeClr val="tx1"/>
                </a:solidFill>
              </a:rPr>
              <a:t>Расчет коэффициентов </a:t>
            </a:r>
            <a:r>
              <a:rPr lang="ru-RU" dirty="0" err="1">
                <a:solidFill>
                  <a:schemeClr val="tx1"/>
                </a:solidFill>
              </a:rPr>
              <a:t>заполненности</a:t>
            </a:r>
            <a:r>
              <a:rPr lang="ru-RU" dirty="0">
                <a:solidFill>
                  <a:schemeClr val="tx1"/>
                </a:solidFill>
              </a:rPr>
              <a:t> регионов</a:t>
            </a:r>
          </a:p>
        </p:txBody>
      </p:sp>
      <p:sp>
        <p:nvSpPr>
          <p:cNvPr id="189" name="Скругленный прямоугольник 188"/>
          <p:cNvSpPr/>
          <p:nvPr/>
        </p:nvSpPr>
        <p:spPr>
          <a:xfrm>
            <a:off x="316148" y="3821833"/>
            <a:ext cx="4051299" cy="823657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solidFill>
                  <a:schemeClr val="tx1"/>
                </a:solidFill>
              </a:rPr>
              <a:t>Выбор региона с максимальным коэффициентом </a:t>
            </a:r>
            <a:r>
              <a:rPr lang="ru-RU" dirty="0" err="1">
                <a:solidFill>
                  <a:schemeClr val="tx1"/>
                </a:solidFill>
              </a:rPr>
              <a:t>заполненности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0" name="Скругленный прямоугольник 189"/>
          <p:cNvSpPr/>
          <p:nvPr/>
        </p:nvSpPr>
        <p:spPr>
          <a:xfrm>
            <a:off x="316148" y="4980616"/>
            <a:ext cx="4051299" cy="823657"/>
          </a:xfrm>
          <a:prstGeom prst="roundRect">
            <a:avLst/>
          </a:prstGeom>
          <a:solidFill>
            <a:srgbClr val="96B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solidFill>
                  <a:schemeClr val="tx1"/>
                </a:solidFill>
              </a:rPr>
              <a:t>Последовательное размещение элементов , попадающих в выбранный регион </a:t>
            </a:r>
          </a:p>
        </p:txBody>
      </p:sp>
      <p:cxnSp>
        <p:nvCxnSpPr>
          <p:cNvPr id="191" name="Прямая со стрелкой 190"/>
          <p:cNvCxnSpPr>
            <a:stCxn id="184" idx="2"/>
            <a:endCxn id="185" idx="0"/>
          </p:cNvCxnSpPr>
          <p:nvPr/>
        </p:nvCxnSpPr>
        <p:spPr>
          <a:xfrm>
            <a:off x="2329097" y="2231462"/>
            <a:ext cx="0" cy="3392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85" idx="2"/>
            <a:endCxn id="189" idx="0"/>
          </p:cNvCxnSpPr>
          <p:nvPr/>
        </p:nvCxnSpPr>
        <p:spPr>
          <a:xfrm>
            <a:off x="2329097" y="3394411"/>
            <a:ext cx="12701" cy="4274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stCxn id="189" idx="2"/>
            <a:endCxn id="190" idx="0"/>
          </p:cNvCxnSpPr>
          <p:nvPr/>
        </p:nvCxnSpPr>
        <p:spPr>
          <a:xfrm>
            <a:off x="2341798" y="4645490"/>
            <a:ext cx="0" cy="3351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Скругленный прямоугольник 199"/>
          <p:cNvSpPr/>
          <p:nvPr/>
        </p:nvSpPr>
        <p:spPr>
          <a:xfrm>
            <a:off x="4702529" y="4270028"/>
            <a:ext cx="1864028" cy="55822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Поиск посадочных мест</a:t>
            </a:r>
          </a:p>
        </p:txBody>
      </p:sp>
      <p:sp>
        <p:nvSpPr>
          <p:cNvPr id="204" name="Скругленный прямоугольник 203"/>
          <p:cNvSpPr/>
          <p:nvPr/>
        </p:nvSpPr>
        <p:spPr>
          <a:xfrm>
            <a:off x="4702530" y="5113334"/>
            <a:ext cx="1864028" cy="55822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Выбор лучшей позиции</a:t>
            </a:r>
          </a:p>
        </p:txBody>
      </p:sp>
      <p:sp>
        <p:nvSpPr>
          <p:cNvPr id="205" name="Скругленный прямоугольник 204"/>
          <p:cNvSpPr/>
          <p:nvPr/>
        </p:nvSpPr>
        <p:spPr>
          <a:xfrm>
            <a:off x="4702529" y="5961848"/>
            <a:ext cx="1864028" cy="558222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Размещение элемента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1912219" y="6131122"/>
            <a:ext cx="83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Выход</a:t>
            </a:r>
            <a:endParaRPr lang="ru-RU" b="1" dirty="0"/>
          </a:p>
        </p:txBody>
      </p:sp>
      <p:pic>
        <p:nvPicPr>
          <p:cNvPr id="210" name="Рисунок 2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600" y="5770574"/>
            <a:ext cx="188992" cy="432854"/>
          </a:xfrm>
          <a:prstGeom prst="rect">
            <a:avLst/>
          </a:prstGeom>
        </p:spPr>
      </p:pic>
      <p:cxnSp>
        <p:nvCxnSpPr>
          <p:cNvPr id="214" name="Прямая соединительная линия 213"/>
          <p:cNvCxnSpPr>
            <a:stCxn id="190" idx="3"/>
            <a:endCxn id="200" idx="1"/>
          </p:cNvCxnSpPr>
          <p:nvPr/>
        </p:nvCxnSpPr>
        <p:spPr>
          <a:xfrm flipV="1">
            <a:off x="4367447" y="4549139"/>
            <a:ext cx="335082" cy="84330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190" idx="3"/>
            <a:endCxn id="204" idx="1"/>
          </p:cNvCxnSpPr>
          <p:nvPr/>
        </p:nvCxnSpPr>
        <p:spPr>
          <a:xfrm>
            <a:off x="4367447" y="5392445"/>
            <a:ext cx="33508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/>
          <p:cNvCxnSpPr>
            <a:stCxn id="190" idx="3"/>
            <a:endCxn id="205" idx="1"/>
          </p:cNvCxnSpPr>
          <p:nvPr/>
        </p:nvCxnSpPr>
        <p:spPr>
          <a:xfrm>
            <a:off x="4367447" y="5392445"/>
            <a:ext cx="335082" cy="8485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stCxn id="200" idx="2"/>
            <a:endCxn id="204" idx="0"/>
          </p:cNvCxnSpPr>
          <p:nvPr/>
        </p:nvCxnSpPr>
        <p:spPr>
          <a:xfrm>
            <a:off x="5634543" y="4828250"/>
            <a:ext cx="1" cy="285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204" idx="2"/>
            <a:endCxn id="205" idx="0"/>
          </p:cNvCxnSpPr>
          <p:nvPr/>
        </p:nvCxnSpPr>
        <p:spPr>
          <a:xfrm flipH="1">
            <a:off x="5634543" y="5671556"/>
            <a:ext cx="1" cy="290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6" name="Соединительная линия уступом 225"/>
          <p:cNvCxnSpPr/>
          <p:nvPr/>
        </p:nvCxnSpPr>
        <p:spPr>
          <a:xfrm rot="10800000">
            <a:off x="311971" y="2958924"/>
            <a:ext cx="12701" cy="2409862"/>
          </a:xfrm>
          <a:prstGeom prst="bentConnector3">
            <a:avLst>
              <a:gd name="adj1" fmla="val 189985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7" name="Заголовок 1"/>
          <p:cNvSpPr>
            <a:spLocks noGrp="1"/>
          </p:cNvSpPr>
          <p:nvPr>
            <p:ph type="title"/>
          </p:nvPr>
        </p:nvSpPr>
        <p:spPr>
          <a:xfrm>
            <a:off x="398368" y="326523"/>
            <a:ext cx="10515600" cy="430940"/>
          </a:xfrm>
        </p:spPr>
        <p:txBody>
          <a:bodyPr>
            <a:no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/>
              <a:t>Стратегия минимизации </a:t>
            </a:r>
            <a:r>
              <a:rPr lang="ru-RU" sz="2800" b="1" dirty="0" smtClean="0"/>
              <a:t>пересечений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458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-0.00508 L -0.00599 -0.005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509 L -0.06879 -0.0074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1179 L 0.00782 0.0416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27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6" grpId="0" animBg="1"/>
      <p:bldP spid="240" grpId="0" animBg="1"/>
      <p:bldP spid="240" grpId="1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82" grpId="0" animBg="1"/>
      <p:bldP spid="284" grpId="0" animBg="1"/>
      <p:bldP spid="285" grpId="0" animBg="1"/>
      <p:bldP spid="28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727</Words>
  <Application>Microsoft Office PowerPoint</Application>
  <PresentationFormat>Широкоэкранный</PresentationFormat>
  <Paragraphs>307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Этапы проектирования</vt:lpstr>
      <vt:lpstr>Формальная постановка задачи </vt:lpstr>
      <vt:lpstr>Примеры постановочных задач</vt:lpstr>
      <vt:lpstr>Архитектура</vt:lpstr>
      <vt:lpstr>Размещение элементов</vt:lpstr>
      <vt:lpstr>Force Directed алгоритм размещения</vt:lpstr>
      <vt:lpstr>Итерационные стратегии исполнения решения</vt:lpstr>
      <vt:lpstr>Стратегия минимизации пересечений</vt:lpstr>
      <vt:lpstr>Стратегия размещения компонентов интегральной цепи по критериям.</vt:lpstr>
      <vt:lpstr>Визуализация решений</vt:lpstr>
      <vt:lpstr>Результаты экспериментов</vt:lpstr>
      <vt:lpstr>Презентация PowerPoint</vt:lpstr>
      <vt:lpstr>Результаты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Oppa</dc:creator>
  <cp:lastModifiedBy>Serega</cp:lastModifiedBy>
  <cp:revision>70</cp:revision>
  <dcterms:created xsi:type="dcterms:W3CDTF">2014-11-30T12:41:11Z</dcterms:created>
  <dcterms:modified xsi:type="dcterms:W3CDTF">2014-12-02T22:06:03Z</dcterms:modified>
</cp:coreProperties>
</file>