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70" r:id="rId6"/>
    <p:sldId id="267" r:id="rId7"/>
    <p:sldId id="265" r:id="rId8"/>
    <p:sldId id="266" r:id="rId9"/>
    <p:sldId id="261" r:id="rId10"/>
    <p:sldId id="269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0DE"/>
    <a:srgbClr val="71849B"/>
    <a:srgbClr val="A9B5C3"/>
    <a:srgbClr val="868C9A"/>
    <a:srgbClr val="989DAA"/>
    <a:srgbClr val="787F90"/>
    <a:srgbClr val="5D7489"/>
    <a:srgbClr val="546782"/>
    <a:srgbClr val="75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B49C-0BCF-40FC-82CB-42EC740B3B4D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Стратегия размещения компонентов интегральной цепи по критериям.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534619" cy="382602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ru-RU" sz="1600" dirty="0" smtClean="0"/>
              <a:t>Построение сетки, путем разбиения монтажного пространства на единичные квадраты ( ячейки). Для каждой ячейки, рассчитывается коэффициент </a:t>
            </a:r>
            <a:r>
              <a:rPr lang="ru-RU" sz="1600" dirty="0" err="1" smtClean="0"/>
              <a:t>заполненности</a:t>
            </a:r>
            <a:r>
              <a:rPr lang="ru-RU" sz="1600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Поиск первого максимального коэффициента в сетке. Фиксация данной ячейки.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Выбор неразмещенного элемента из фиксированной ячейки, по критерию максимальной площади.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Поиск наилучшей позиции в сетке, по трем критериям. Каждая позиция сравнивается с предыдущей и выбирается наилучшая, путем минимизации значений критериев. </a:t>
            </a:r>
          </a:p>
          <a:p>
            <a:pPr lvl="1" algn="just"/>
            <a:r>
              <a:rPr lang="ru-RU" sz="1200" dirty="0" smtClean="0"/>
              <a:t>Критерий, который подсчитывает процент пересечения с другими компонентами в данной позиции.</a:t>
            </a:r>
          </a:p>
          <a:p>
            <a:pPr lvl="1" algn="just"/>
            <a:r>
              <a:rPr lang="ru-RU" sz="1200" dirty="0" smtClean="0"/>
              <a:t>Критерий, рассчитывает длину цепей, в который входит данный элемент, по </a:t>
            </a:r>
            <a:r>
              <a:rPr lang="ru-RU" sz="1200" dirty="0" err="1" smtClean="0"/>
              <a:t>Манхетовской</a:t>
            </a:r>
            <a:r>
              <a:rPr lang="ru-RU" sz="1200" dirty="0" smtClean="0"/>
              <a:t> метрике. </a:t>
            </a:r>
          </a:p>
          <a:p>
            <a:pPr lvl="1" algn="just"/>
            <a:r>
              <a:rPr lang="ru-RU" sz="1200" dirty="0" smtClean="0"/>
              <a:t>Критерий, рассчитывает длину удаления от начальной позиции элемента.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1600" dirty="0" smtClean="0"/>
              <a:t>Процесс повторяется , пока не разместятся все компоненты либо не будет коэффициентов , значение которых не будет превышать единицу. Если остались незафиксированные компоненты и при этом значение </a:t>
            </a:r>
            <a:r>
              <a:rPr lang="ru-RU" sz="1600" dirty="0" smtClean="0"/>
              <a:t>коэффициентов </a:t>
            </a:r>
            <a:r>
              <a:rPr lang="ru-RU" sz="1600" dirty="0" smtClean="0"/>
              <a:t>не превышает единицу, то они размещаются аналогичным путем. </a:t>
            </a:r>
          </a:p>
          <a:p>
            <a:pPr marL="514350" indent="-514350">
              <a:buAutoNum type="arabicPeriod"/>
            </a:pP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06" y="1825625"/>
            <a:ext cx="3117774" cy="31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12" y="166821"/>
            <a:ext cx="10515600" cy="758595"/>
          </a:xfrm>
        </p:spPr>
        <p:txBody>
          <a:bodyPr>
            <a:normAutofit/>
          </a:bodyPr>
          <a:lstStyle/>
          <a:p>
            <a:r>
              <a:rPr lang="ru-RU" sz="3600" b="1" dirty="0"/>
              <a:t>Визуализация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811" y="925416"/>
            <a:ext cx="10960865" cy="19279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ru-RU" sz="1700" b="1" dirty="0">
                <a:ea typeface="Calibri" panose="020F0502020204030204" pitchFamily="34" charset="0"/>
                <a:cs typeface="Arial" panose="020B0604020202020204" pitchFamily="34" charset="0"/>
              </a:rPr>
              <a:t>Требования к реализации.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Визуализация компонентов интегральной микросхемы согласно укладке (не размещенные элементы  недолжны отображаться).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Элементы должны </a:t>
            </a: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отрисовываться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серым цветом с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зелеными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рамками.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отдельных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участков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увеличенном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масштабе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сетевых линий, соединяющих элементы цепей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7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7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Корректная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задач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больших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размерностей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55" y="2853369"/>
            <a:ext cx="3703819" cy="370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32" y="2867866"/>
            <a:ext cx="3689322" cy="3689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51" y="259487"/>
            <a:ext cx="10515600" cy="61537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Этапы проектирования</a:t>
            </a:r>
            <a:endParaRPr lang="ru-RU" sz="36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1" y="102929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Спецификация систем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52601" y="164467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Архитектурное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228213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Функциональное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289614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Проектирование схем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52601" y="3510158"/>
            <a:ext cx="3966072" cy="517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2601" y="596621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Коммерческий продукт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52601" y="535220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Упаковка и тестирование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52601" y="4738186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Производство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1" y="4124172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Физическая верификация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57291" y="5248273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Временная оптимизация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57291" y="4468042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Трассировка 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157291" y="3680387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Синтез синхросигналов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57291" y="2901348"/>
            <a:ext cx="1938969" cy="6374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Размещение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157291" y="2122309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Планирование кристалла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157291" y="134327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Разбиение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5718673" y="1658657"/>
            <a:ext cx="1438618" cy="20576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718673" y="3800055"/>
            <a:ext cx="1438618" cy="184204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578" t="5732" r="578" b="5702"/>
          <a:stretch/>
        </p:blipFill>
        <p:spPr>
          <a:xfrm>
            <a:off x="144799" y="980502"/>
            <a:ext cx="1230183" cy="54476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t="16625" b="16274"/>
          <a:stretch/>
        </p:blipFill>
        <p:spPr>
          <a:xfrm>
            <a:off x="9684745" y="1257648"/>
            <a:ext cx="1458507" cy="48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351" y="305546"/>
            <a:ext cx="10515600" cy="67046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Формальная постановка задачи </a:t>
            </a:r>
            <a:endParaRPr lang="ru-RU" sz="3600" b="1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3" y="1145772"/>
            <a:ext cx="7795354" cy="5495411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7631100" y="1489342"/>
            <a:ext cx="4418778" cy="4114288"/>
            <a:chOff x="7631100" y="1489342"/>
            <a:chExt cx="4418778" cy="411428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8185533" y="1894900"/>
              <a:ext cx="3459296" cy="3194893"/>
              <a:chOff x="8185533" y="1894900"/>
              <a:chExt cx="3459296" cy="3194893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8185533" y="1905918"/>
                <a:ext cx="3459296" cy="31838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 flipV="1">
                <a:off x="8185533" y="3486839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8185533" y="2679855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8185533" y="4322149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flipV="1">
                <a:off x="8185533" y="2281871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flipV="1">
                <a:off x="8185533" y="3088855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 flipV="1">
                <a:off x="8185533" y="3893478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V="1">
                <a:off x="8185533" y="4694955"/>
                <a:ext cx="3459296" cy="11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9915181" y="1905917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10794694" y="1905917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9043012" y="1905917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8602337" y="1894901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9483687" y="1905917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10354018" y="1905917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11235370" y="1894900"/>
                <a:ext cx="0" cy="3183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Прямоугольник 3"/>
            <p:cNvSpPr/>
            <p:nvPr/>
          </p:nvSpPr>
          <p:spPr>
            <a:xfrm>
              <a:off x="7631100" y="1531385"/>
              <a:ext cx="572593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(0;0)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11732505" y="1489342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i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10794694" y="1893328"/>
              <a:ext cx="1166411" cy="1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8185533" y="4322149"/>
              <a:ext cx="0" cy="108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7834830" y="5214934"/>
              <a:ext cx="287258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1377899" y="5257235"/>
              <a:ext cx="671979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(N;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11644829" y="5085378"/>
              <a:ext cx="43180" cy="43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8142352" y="1886248"/>
              <a:ext cx="43180" cy="43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33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604359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Примеры постановочных задач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8399" y="1233392"/>
            <a:ext cx="2187875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данные:</a:t>
            </a:r>
            <a:endParaRPr lang="ru-R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28194" y="1095945"/>
            <a:ext cx="222908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Оптимальное решение: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78628" y="1095945"/>
            <a:ext cx="208610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Допустимое решение: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275119" y="1077048"/>
            <a:ext cx="169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Недопустимое решение: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0" y="1852726"/>
            <a:ext cx="2355398" cy="23159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15241" t="11220" r="15723" b="11575"/>
          <a:stretch/>
        </p:blipFill>
        <p:spPr>
          <a:xfrm>
            <a:off x="700395" y="4528350"/>
            <a:ext cx="2541172" cy="17761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46" y="1908062"/>
            <a:ext cx="2185501" cy="2205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46" y="4364346"/>
            <a:ext cx="2255275" cy="22688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0" y="1908062"/>
            <a:ext cx="2264852" cy="22052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380" y="4354873"/>
            <a:ext cx="2264852" cy="227833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119" y="1681186"/>
            <a:ext cx="2435811" cy="262610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591" y="4354874"/>
            <a:ext cx="2285052" cy="22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Размещение </a:t>
            </a:r>
            <a:r>
              <a:rPr lang="ru-RU" b="1" dirty="0" smtClean="0"/>
              <a:t>элементов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 err="1"/>
                  <a:t>Global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Дан граф G(V,E) с |V| вершин и |E| рёбер где каждая вершина v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V и каждое ребро e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E.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У каждой вершины есть площадь s(v) и каждое ребро имеет стоимость или вес w(e).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разбить граф G на k непересекающихся подграфов так чтобы минимизировать данные функции и сохранить отношения инцидентности. </a:t>
                </a:r>
              </a:p>
              <a:p>
                <a:pPr marL="0" indent="0" algn="just">
                  <a:buNone/>
                </a:pPr>
                <a:r>
                  <a:rPr lang="ru-RU" dirty="0"/>
                  <a:t>S = 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]x[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𝑆𝑦</m:t>
                    </m:r>
                  </m:oMath>
                </a14:m>
                <a:r>
                  <a:rPr lang="ru-RU" dirty="0"/>
                  <a:t>] - область размещения.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помощью силовой укладки и декомпозиции строится грубое решение.  В силу особенностей внешнего </a:t>
                </a:r>
                <a:r>
                  <a:rPr lang="ru-RU" dirty="0" err="1"/>
                  <a:t>размещателя</a:t>
                </a:r>
                <a:r>
                  <a:rPr lang="ru-RU" dirty="0"/>
                  <a:t> получаются пересечения элементов. </a:t>
                </a:r>
              </a:p>
              <a:p>
                <a:pPr marL="0" indent="0" algn="just">
                  <a:buNone/>
                </a:pPr>
                <a:r>
                  <a:rPr lang="ru-RU" b="1" dirty="0" err="1"/>
                  <a:t>Detail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множество элементов,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элемент с номером i.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посадочные места,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– посадочное место с номером j.</a:t>
                </a:r>
              </a:p>
              <a:p>
                <a:pPr marL="0" indent="0" algn="just">
                  <a:buNone/>
                </a:pPr>
                <a:r>
                  <a:rPr lang="ru-RU" dirty="0"/>
                  <a:t>Цель: Разместить элементы по посадочным местам с минимальными изменениями.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этого решения были разработаны 3 стратегии : </a:t>
                </a:r>
              </a:p>
              <a:p>
                <a:pPr algn="just"/>
                <a:r>
                  <a:rPr lang="ru-RU" dirty="0" err="1"/>
                  <a:t>Force</a:t>
                </a:r>
                <a:r>
                  <a:rPr lang="ru-RU" dirty="0"/>
                  <a:t> </a:t>
                </a:r>
                <a:r>
                  <a:rPr lang="ru-RU" dirty="0" err="1"/>
                  <a:t>Directed</a:t>
                </a:r>
                <a:r>
                  <a:rPr lang="ru-RU" dirty="0"/>
                  <a:t> стратегия размещения</a:t>
                </a:r>
              </a:p>
              <a:p>
                <a:pPr algn="just"/>
                <a:r>
                  <a:rPr lang="ru-RU" dirty="0"/>
                  <a:t>Стратегия минимизации пересечений</a:t>
                </a:r>
              </a:p>
              <a:p>
                <a:pPr algn="just"/>
                <a:r>
                  <a:rPr lang="ru-RU" dirty="0"/>
                  <a:t>Стратегия размещения компонентов интегральной цепи по критериям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  <a:blipFill rotWithShape="0">
                <a:blip r:embed="rId2"/>
                <a:stretch>
                  <a:fillRect l="-522" t="-20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8200" y="898148"/>
            <a:ext cx="10387990" cy="566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Алгоритм является итерационным и включает следующие этапы: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Выделение группы рассматриваемых компонентов (в общем случае);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Выбор направлений возможных перемещений каждого компонента;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Оценка каждого направления с учётом силы (длины) сдвига по некоторым критериям;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/>
              <a:t>Сдвиг компонента в наилучшую позицию</a:t>
            </a:r>
            <a:r>
              <a:rPr lang="ru-RU" sz="1600" dirty="0" smtClean="0"/>
              <a:t>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ru-RU" sz="1600" dirty="0"/>
              <a:t>Выбор направлений возможных </a:t>
            </a:r>
            <a:r>
              <a:rPr lang="ru-RU" sz="1600" dirty="0" smtClean="0"/>
              <a:t>перемещений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dirty="0" smtClean="0"/>
              <a:t>П</a:t>
            </a:r>
            <a:r>
              <a:rPr lang="en-US" sz="1600" dirty="0" err="1" smtClean="0"/>
              <a:t>од</a:t>
            </a:r>
            <a:r>
              <a:rPr lang="en-US" sz="1600" dirty="0" smtClean="0"/>
              <a:t> </a:t>
            </a:r>
            <a:r>
              <a:rPr lang="en-US" sz="1600" dirty="0" err="1"/>
              <a:t>направлениями</a:t>
            </a:r>
            <a:r>
              <a:rPr lang="en-US" sz="1600" dirty="0"/>
              <a:t> </a:t>
            </a:r>
            <a:r>
              <a:rPr lang="en-US" sz="1600" dirty="0" err="1"/>
              <a:t>сдвига</a:t>
            </a:r>
            <a:r>
              <a:rPr lang="en-US" sz="1600" dirty="0"/>
              <a:t> </a:t>
            </a:r>
            <a:r>
              <a:rPr lang="en-US" sz="1600" dirty="0" err="1"/>
              <a:t>рассматриваем</a:t>
            </a:r>
            <a:r>
              <a:rPr lang="en-US" sz="1600" dirty="0"/>
              <a:t> 8 </a:t>
            </a:r>
            <a:r>
              <a:rPr lang="en-US" sz="1600" dirty="0" err="1"/>
              <a:t>направлений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ru-RU" sz="1600" dirty="0"/>
              <a:t>Оценка направления сдвига </a:t>
            </a:r>
            <a:endParaRPr lang="ru-RU" sz="1600" dirty="0" smtClean="0"/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ru-RU" sz="1600" dirty="0" smtClean="0"/>
              <a:t>Для </a:t>
            </a:r>
            <a:r>
              <a:rPr lang="ru-RU" sz="1600" dirty="0"/>
              <a:t>оценки </a:t>
            </a:r>
            <a:r>
              <a:rPr lang="en-US" sz="1600" dirty="0" err="1" smtClean="0"/>
              <a:t>используе</a:t>
            </a:r>
            <a:r>
              <a:rPr lang="ru-RU" sz="1600" dirty="0" err="1" smtClean="0"/>
              <a:t>тся</a:t>
            </a:r>
            <a:r>
              <a:rPr lang="en-US" sz="1600" dirty="0" smtClean="0"/>
              <a:t> </a:t>
            </a:r>
            <a:r>
              <a:rPr lang="ru-RU" sz="1600" dirty="0"/>
              <a:t>два критерия</a:t>
            </a:r>
            <a:r>
              <a:rPr lang="en-US" sz="1600" dirty="0"/>
              <a:t>: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600" dirty="0" smtClean="0"/>
              <a:t>Частичный </a:t>
            </a:r>
            <a:r>
              <a:rPr lang="ru-RU" sz="1600" dirty="0"/>
              <a:t>критерий. То есть суммарную Манхэттенскую метрику цепей, в которые входит текущий </a:t>
            </a:r>
            <a:r>
              <a:rPr lang="ru-RU" sz="1600" dirty="0" smtClean="0"/>
              <a:t>компонент.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П</a:t>
            </a:r>
            <a:r>
              <a:rPr lang="ru-RU" sz="1600" dirty="0" err="1"/>
              <a:t>лощадь</a:t>
            </a:r>
            <a:r>
              <a:rPr lang="ru-RU" sz="1600" dirty="0"/>
              <a:t> пересечения с другими компонентами.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000" b="1" dirty="0" err="1"/>
              <a:t>Force</a:t>
            </a:r>
            <a:r>
              <a:rPr lang="ru-RU" sz="2000" b="1" dirty="0"/>
              <a:t> </a:t>
            </a:r>
            <a:r>
              <a:rPr lang="ru-RU" sz="2000" b="1" dirty="0" err="1"/>
              <a:t>Directed</a:t>
            </a:r>
            <a:r>
              <a:rPr lang="ru-RU" sz="2000" b="1" dirty="0"/>
              <a:t> алгоритм </a:t>
            </a:r>
            <a:r>
              <a:rPr lang="ru-RU" sz="2000" b="1" dirty="0" smtClean="0"/>
              <a:t>размещения</a:t>
            </a:r>
            <a:endParaRPr lang="ru-RU" sz="20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281340" y="2794714"/>
            <a:ext cx="2491500" cy="2460332"/>
            <a:chOff x="7313513" y="1505740"/>
            <a:chExt cx="4088889" cy="40888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513" y="1505740"/>
              <a:ext cx="4088889" cy="4088889"/>
            </a:xfrm>
            <a:prstGeom prst="rect">
              <a:avLst/>
            </a:prstGeom>
          </p:spPr>
        </p:pic>
        <p:cxnSp>
          <p:nvCxnSpPr>
            <p:cNvPr id="13" name="Прямая со стрелкой 12"/>
            <p:cNvCxnSpPr/>
            <p:nvPr/>
          </p:nvCxnSpPr>
          <p:spPr>
            <a:xfrm flipH="1" flipV="1">
              <a:off x="8042313" y="2765234"/>
              <a:ext cx="583894" cy="49575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9055864" y="2666082"/>
              <a:ext cx="1" cy="59491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V="1">
              <a:off x="9485522" y="2751247"/>
              <a:ext cx="537072" cy="50974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>
              <a:off x="8042313" y="3734719"/>
              <a:ext cx="583894" cy="1101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V="1">
              <a:off x="9562641" y="3734719"/>
              <a:ext cx="561860" cy="1101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8042313" y="4219461"/>
              <a:ext cx="583894" cy="5297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9534409" y="4215407"/>
              <a:ext cx="618323" cy="53383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9098555" y="4215407"/>
              <a:ext cx="38473" cy="66506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2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3200" b="1" dirty="0"/>
              <a:t>Итерационные стратегии </a:t>
            </a:r>
            <a:r>
              <a:rPr lang="ru-RU" sz="3200" b="1" dirty="0" smtClean="0"/>
              <a:t>исполнения </a:t>
            </a:r>
            <a:r>
              <a:rPr lang="ru-RU" sz="3200" b="1" dirty="0"/>
              <a:t>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32380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/>
              <a:t>Данная </a:t>
            </a:r>
            <a:r>
              <a:rPr lang="ru-RU" sz="1600" dirty="0"/>
              <a:t>стратегия основа на 4 стратегиях итерационного алгоритма. Данными стратегиями являются: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Выбор очередного элемента размещения;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Поиск позиций для элемента;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Оценка позиции;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Сортировка позиции по оценке.</a:t>
            </a:r>
          </a:p>
          <a:p>
            <a:pPr marL="0" indent="0" algn="just">
              <a:buNone/>
            </a:pPr>
            <a:r>
              <a:rPr lang="ru-RU" sz="1600" b="1" dirty="0"/>
              <a:t>Выбор очередного элемента размещения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Рассмотрим выбор компонентов из общего набора. Упорядочим все цепи по частичному критерию. Под цепи частичному критерием будем понимать Манхэттенскую метрику цепи. При таком упорядочении мы выявляем наихудшие цепи с точки зрения вклада в общий критерий. Так как размер компонентов цепи может существенно влиять на эту оценку см. рисунок 1, введём дополнительную оценку как суммарную площадь всех компонентов цепи. </a:t>
            </a:r>
          </a:p>
          <a:p>
            <a:pPr marL="0" indent="0" algn="just">
              <a:buNone/>
            </a:pPr>
            <a:endParaRPr lang="ru-RU" sz="13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2"/>
          <a:stretch/>
        </p:blipFill>
        <p:spPr bwMode="auto">
          <a:xfrm>
            <a:off x="838200" y="3984256"/>
            <a:ext cx="4596130" cy="213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8"/>
          <a:stretch/>
        </p:blipFill>
        <p:spPr bwMode="auto">
          <a:xfrm>
            <a:off x="6784975" y="3984255"/>
            <a:ext cx="4568825" cy="213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1300" b="1" dirty="0"/>
                  <a:t>Поиск позиций для элемента</a:t>
                </a:r>
                <a:endParaRPr lang="ru-RU" sz="1300" dirty="0"/>
              </a:p>
              <a:p>
                <a:pPr marL="0" indent="0" algn="just">
                  <a:buNone/>
                </a:pPr>
                <a:r>
                  <a:rPr lang="ru-RU" sz="1300" dirty="0"/>
                  <a:t>Рассмотрим поиск позиций для размещения. Примем к рассмотрению текущий глобальные координаты размещаемого компонента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300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sz="1300" dirty="0"/>
                  <a:t>Так как другие компоненты уже могут быть размещены и иметь локальные целочисленные координаты конченного результата, то необходимо исключить те позиции которые допускают пересечение. Позиции будут рассмотрены по спирали от </a:t>
                </a:r>
                <a14:m>
                  <m:oMath xmlns:m="http://schemas.openxmlformats.org/officeDocument/2006/math">
                    <m:r>
                      <a:rPr lang="ru-RU" sz="1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300" dirty="0"/>
                  <a:t>, до тех по пока не будет набрано необходимое число координат для дальнейшей оценки.  Подробнее можно увидеть на рисунке 3. </a:t>
                </a:r>
              </a:p>
              <a:p>
                <a:pPr marL="0" indent="0" algn="just">
                  <a:buNone/>
                </a:pPr>
                <a:endParaRPr lang="ru-RU" sz="13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  <a:blipFill rotWithShape="0">
                <a:blip r:embed="rId2"/>
                <a:stretch>
                  <a:fillRect l="-116" t="-425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6" y="1711184"/>
            <a:ext cx="4798807" cy="2817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876300" y="4175159"/>
            <a:ext cx="10477500" cy="262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позиции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нахождения необходимого числа позиций необходимо выбрать одну для конечного размещения. Данный выбор можно осуществить учитывая следующий список критериев: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Частичный критерий. То есть суммарную Манхэттенскую метрику цепей, в которые входит текущий компонент.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Пересечение с другими компонентами. Под другим тут рассматриваются только те компоненты которые ещё не имеют целочисленных конечных координат, а только глобальное приближение.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будет выбрана позиция предоставляющая минимальный критерий и имеющая наименьшую площадь пересечений с далее размещаемыми </a:t>
            </a:r>
            <a:r>
              <a:rPr lang="ru-RU" sz="13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копонентами</a:t>
            </a: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позиции по оценке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позиций не входит в описание эвристики, так как входит предыдущий пункт.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940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/>
              <a:t>Стратегия минимизации </a:t>
            </a:r>
            <a:r>
              <a:rPr lang="ru-RU" sz="2800" b="1" dirty="0" smtClean="0"/>
              <a:t>пересечений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3498"/>
            <a:ext cx="10515600" cy="532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1" dirty="0"/>
              <a:t>Общая идея стратегии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Путём построения сетки, проходящей через посадочные места, монтажное пространство разбивается на непересекающиеся области (регионы), которые представляют собой единичные квадраты, левые верхние углы которых совпадают с посадочными местами. Для каждой области рассчитывается коэффициент </a:t>
            </a:r>
            <a:r>
              <a:rPr lang="ru-RU" sz="1600" dirty="0" err="1"/>
              <a:t>заполненности</a:t>
            </a:r>
            <a:r>
              <a:rPr lang="ru-RU" sz="1600" dirty="0"/>
              <a:t>, который вычисляется как количество попадающих в неё компонент. Затем рассматривается множество элементов попадающих в регион с максимальным коэффициентом. Данное множество может содержать как ещё неразмещенные (незафиксированные), так и размещенные (зафиксированные) элементы.  Если область не содержит последних, то один из элементов фиксируется. Незафиксированные компоненты последовательно размещаются и фиксируются  вне рассматриваемой области, таким образом, чтобы их новые координаты были как можно ближе к исходным. При этом не допускаются пересечения с зафиксированными элементами. Процесс повторяется до тех пор, пока не будут размещены все элементы схемы.</a:t>
            </a:r>
          </a:p>
          <a:p>
            <a:pPr algn="just"/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04" y="3607603"/>
            <a:ext cx="2944315" cy="29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789</Words>
  <Application>Microsoft Office PowerPoint</Application>
  <PresentationFormat>Широкоэкранный</PresentationFormat>
  <Paragraphs>99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Этапы проектирования</vt:lpstr>
      <vt:lpstr>Формальная постановка задачи </vt:lpstr>
      <vt:lpstr>Примеры постановочных задач</vt:lpstr>
      <vt:lpstr>Размещение элементов</vt:lpstr>
      <vt:lpstr>Force Directed алгоритм размещения</vt:lpstr>
      <vt:lpstr>Итерационные стратегии исполнения решения</vt:lpstr>
      <vt:lpstr>Презентация PowerPoint</vt:lpstr>
      <vt:lpstr>Стратегия минимизации пересечений</vt:lpstr>
      <vt:lpstr>Стратегия размещения компонентов интегральной цепи по критериям.</vt:lpstr>
      <vt:lpstr>Визуализация решений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Oppa</cp:lastModifiedBy>
  <cp:revision>38</cp:revision>
  <dcterms:created xsi:type="dcterms:W3CDTF">2014-11-30T12:41:11Z</dcterms:created>
  <dcterms:modified xsi:type="dcterms:W3CDTF">2014-12-01T14:05:45Z</dcterms:modified>
</cp:coreProperties>
</file>