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7" r:id="rId7"/>
    <p:sldId id="265" r:id="rId8"/>
    <p:sldId id="266" r:id="rId9"/>
    <p:sldId id="261" r:id="rId10"/>
    <p:sldId id="269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C9A"/>
    <a:srgbClr val="989DAA"/>
    <a:srgbClr val="787F90"/>
    <a:srgbClr val="5D7489"/>
    <a:srgbClr val="546782"/>
    <a:srgbClr val="75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9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2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8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1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2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2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B49C-0BCF-40FC-82CB-42EC740B3B4D}" type="datetimeFigureOut">
              <a:rPr lang="ru-RU" smtClean="0"/>
              <a:t>30.11.2014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EFAC-BDAE-47FD-9CD3-1766282E3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14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Стратегия размещения компонентов интегральной цепи по критериям.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8228682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sz="1600" dirty="0" smtClean="0"/>
              <a:t>Построение сетки, путем разбиения монтажного пространства на единичные квадраты ( ячейки). Для каждой ячейки, рассчитывается коэффициент </a:t>
            </a:r>
            <a:r>
              <a:rPr lang="ru-RU" sz="1600" dirty="0" err="1" smtClean="0"/>
              <a:t>заполнености</a:t>
            </a:r>
            <a:r>
              <a:rPr lang="ru-RU" sz="1600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Поиск первого максимального коэффициента в сетке. Фиксация данной ячейки.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Выбор неразмещенного элемента из фиксированной ячейки, по критерию максимальной площади.</a:t>
            </a:r>
          </a:p>
          <a:p>
            <a:pPr marL="514350" indent="-514350" algn="just">
              <a:buAutoNum type="arabicPeriod"/>
            </a:pPr>
            <a:r>
              <a:rPr lang="ru-RU" sz="1600" dirty="0" smtClean="0"/>
              <a:t>Поиск наилучшей позиции в сетке, по трем критериям. </a:t>
            </a:r>
            <a:r>
              <a:rPr lang="ru-RU" sz="1600" dirty="0" smtClean="0"/>
              <a:t>Каждая позиция сравнивается с предыдущей и выбирается наилучшая, путем минимизации значений критериев. </a:t>
            </a:r>
            <a:endParaRPr lang="ru-RU" sz="1600" dirty="0" smtClean="0"/>
          </a:p>
          <a:p>
            <a:pPr lvl="1" algn="just"/>
            <a:r>
              <a:rPr lang="ru-RU" sz="1200" dirty="0" smtClean="0"/>
              <a:t>Критерий, который подсчитывает процент пересечения с другими компонентами в данной позиции.</a:t>
            </a:r>
          </a:p>
          <a:p>
            <a:pPr lvl="1" algn="just"/>
            <a:r>
              <a:rPr lang="ru-RU" sz="1200" dirty="0" smtClean="0"/>
              <a:t>Критерий, рассчитывает длину цепей, в который входит данный элемент, по </a:t>
            </a:r>
            <a:r>
              <a:rPr lang="ru-RU" sz="1200" dirty="0" err="1" smtClean="0"/>
              <a:t>Манхетовской</a:t>
            </a:r>
            <a:r>
              <a:rPr lang="ru-RU" sz="1200" dirty="0" smtClean="0"/>
              <a:t> метрике. </a:t>
            </a:r>
          </a:p>
          <a:p>
            <a:pPr lvl="1" algn="just"/>
            <a:r>
              <a:rPr lang="ru-RU" sz="1200" dirty="0" smtClean="0"/>
              <a:t>Критерий, </a:t>
            </a:r>
            <a:r>
              <a:rPr lang="ru-RU" sz="1200" dirty="0" smtClean="0"/>
              <a:t>рассчитывает длину удаления от начальной позиции элемента.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1600" dirty="0" smtClean="0"/>
              <a:t>Процесс повторяется , пока не разместятся все компоненты либо не будет коэффициентов , значение которых не будет превышать единицу. Если остались незафиксированные компоненты и при этом значение </a:t>
            </a:r>
            <a:r>
              <a:rPr lang="ru-RU" sz="1600" dirty="0" err="1" smtClean="0"/>
              <a:t>коэфициентов</a:t>
            </a:r>
            <a:r>
              <a:rPr lang="ru-RU" sz="1600" dirty="0" smtClean="0"/>
              <a:t> не превышает единицу, то они размещаются аналогичным путем. </a:t>
            </a:r>
          </a:p>
          <a:p>
            <a:pPr marL="514350" indent="-514350">
              <a:buAutoNum type="arabicPeriod"/>
            </a:pP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882" y="1825625"/>
            <a:ext cx="2725148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76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376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Этапы проектирования</a:t>
            </a:r>
            <a:endParaRPr lang="ru-RU" sz="3600" dirty="0">
              <a:latin typeface="+mn-l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52601" y="1029294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Спецификация систем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52601" y="1644670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Архитектурное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52601" y="2282130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Функциональное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52601" y="2896144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Проектирование схем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752601" y="3510158"/>
            <a:ext cx="3966072" cy="517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Физическое проектирование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52601" y="5966214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Коммерческий продукт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52601" y="5352200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Упаковка и тестирование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52601" y="4738186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Производство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1" y="4124172"/>
            <a:ext cx="3966072" cy="5177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Физическая верификация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57291" y="5248273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Временная оптимизация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57291" y="4468042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Трассировка 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157291" y="3680387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Синтез синхросигналов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57291" y="2901348"/>
            <a:ext cx="1938969" cy="6374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Размещение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157291" y="2122309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Планирование кристалла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157291" y="1343270"/>
            <a:ext cx="1938969" cy="637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Разбиение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5718673" y="1658657"/>
            <a:ext cx="1438618" cy="20576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718673" y="3800055"/>
            <a:ext cx="1438618" cy="184204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8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11163"/>
            <a:ext cx="10515600" cy="670461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Формальная постановка задачи </a:t>
            </a:r>
            <a:endParaRPr lang="ru-RU" sz="3600" b="1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56771"/>
            <a:ext cx="7554566" cy="53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007"/>
            <a:ext cx="10515600" cy="604359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Примеры постановочных задач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853" t="4828" r="58321" b="3915"/>
          <a:stretch/>
        </p:blipFill>
        <p:spPr>
          <a:xfrm>
            <a:off x="3921635" y="2044791"/>
            <a:ext cx="2017262" cy="2027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68" t="3742" r="57702" b="2945"/>
          <a:stretch/>
        </p:blipFill>
        <p:spPr>
          <a:xfrm>
            <a:off x="6562414" y="2044791"/>
            <a:ext cx="2086102" cy="20272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7687" t="10973" r="1981" b="7259"/>
          <a:stretch/>
        </p:blipFill>
        <p:spPr>
          <a:xfrm>
            <a:off x="9275119" y="4484920"/>
            <a:ext cx="2067442" cy="20662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57799" t="4670" r="2176" b="3622"/>
          <a:stretch/>
        </p:blipFill>
        <p:spPr>
          <a:xfrm>
            <a:off x="3906976" y="4528350"/>
            <a:ext cx="2027297" cy="20373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58941" t="3871" r="1091" b="2764"/>
          <a:stretch/>
        </p:blipFill>
        <p:spPr>
          <a:xfrm>
            <a:off x="6599682" y="4505041"/>
            <a:ext cx="2048834" cy="20585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r="54307"/>
          <a:stretch/>
        </p:blipFill>
        <p:spPr>
          <a:xfrm>
            <a:off x="9278761" y="1747973"/>
            <a:ext cx="2342284" cy="25269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5018" t="8442" r="59138" b="5092"/>
          <a:stretch/>
        </p:blipFill>
        <p:spPr>
          <a:xfrm>
            <a:off x="698399" y="2044792"/>
            <a:ext cx="2187875" cy="21425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42652" t="8485" r="6646" b="5050"/>
          <a:stretch/>
        </p:blipFill>
        <p:spPr>
          <a:xfrm>
            <a:off x="568065" y="4528350"/>
            <a:ext cx="2739862" cy="189682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98399" y="1233392"/>
            <a:ext cx="2187875" cy="754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данные:</a:t>
            </a:r>
            <a:endParaRPr lang="ru-R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806084" y="1131601"/>
            <a:ext cx="222908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Оптимальное решение: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81048" y="1145913"/>
            <a:ext cx="208610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/>
              <a:t>Допустимое решение: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299197" y="1145413"/>
            <a:ext cx="1691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Недопустимое решение: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Размещение </a:t>
            </a:r>
            <a:r>
              <a:rPr lang="ru-RU" b="1" dirty="0" smtClean="0"/>
              <a:t>элементов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err="1"/>
                  <a:t>Global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>
                  <a:buNone/>
                </a:pPr>
                <a:r>
                  <a:rPr lang="ru-RU" dirty="0"/>
                  <a:t>Дан граф G(V,E) с |V| вершин и |E| рёбер где каждая вершина v </a:t>
                </a:r>
                <a14:m>
                  <m:oMath xmlns:m="http://schemas.openxmlformats.org/officeDocument/2006/math">
                    <m:r>
                      <a:rPr lang="ru-RU" i="1"/>
                      <m:t>∈</m:t>
                    </m:r>
                  </m:oMath>
                </a14:m>
                <a:r>
                  <a:rPr lang="ru-RU" dirty="0"/>
                  <a:t> V и каждое ребро e </a:t>
                </a:r>
                <a14:m>
                  <m:oMath xmlns:m="http://schemas.openxmlformats.org/officeDocument/2006/math">
                    <m:r>
                      <a:rPr lang="ru-RU" i="1"/>
                      <m:t>∈</m:t>
                    </m:r>
                  </m:oMath>
                </a14:m>
                <a:r>
                  <a:rPr lang="ru-RU" dirty="0"/>
                  <a:t> E. </a:t>
                </a:r>
              </a:p>
              <a:p>
                <a:pPr marL="0" indent="0">
                  <a:buNone/>
                </a:pPr>
                <a:r>
                  <a:rPr lang="ru-RU" dirty="0"/>
                  <a:t>У каждой вершины есть площадь s(v) и каждое ребро имеет стоимость или вес w(e). </a:t>
                </a:r>
              </a:p>
              <a:p>
                <a:pPr marL="0" indent="0">
                  <a:buNone/>
                </a:pPr>
                <a:r>
                  <a:rPr lang="ru-RU" dirty="0"/>
                  <a:t>Требуется разбить граф G на k непересекающихся подграфов так чтобы минимизировать данные функции и сохранить отношения инцидентности. </a:t>
                </a:r>
              </a:p>
              <a:p>
                <a:pPr marL="0" indent="0">
                  <a:buNone/>
                </a:pPr>
                <a:r>
                  <a:rPr lang="ru-RU" dirty="0"/>
                  <a:t>S = [</a:t>
                </a:r>
                <a14:m>
                  <m:oMath xmlns:m="http://schemas.openxmlformats.org/officeDocument/2006/math">
                    <m:r>
                      <a:rPr lang="ru-RU" i="1"/>
                      <m:t>𝑆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r>
                      <a:rPr lang="ru-RU" i="1"/>
                      <m:t>𝑆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]x[</a:t>
                </a:r>
                <a14:m>
                  <m:oMath xmlns:m="http://schemas.openxmlformats.org/officeDocument/2006/math">
                    <m:r>
                      <a:rPr lang="ru-RU" i="1"/>
                      <m:t>𝑆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𝑦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r>
                      <a:rPr lang="ru-RU" i="1"/>
                      <m:t>𝑆𝑦</m:t>
                    </m:r>
                  </m:oMath>
                </a14:m>
                <a:r>
                  <a:rPr lang="ru-RU" dirty="0"/>
                  <a:t>] - область размещения.</a:t>
                </a:r>
              </a:p>
              <a:p>
                <a:pPr marL="0" indent="0">
                  <a:buNone/>
                </a:pPr>
                <a:r>
                  <a:rPr lang="ru-RU" dirty="0"/>
                  <a:t>С помощью силовой укладки и декомпозиции строится грубое решение.  В силу особенностей внешнего </a:t>
                </a:r>
                <a:r>
                  <a:rPr lang="ru-RU" dirty="0" err="1"/>
                  <a:t>размещателя</a:t>
                </a:r>
                <a:r>
                  <a:rPr lang="ru-RU" dirty="0"/>
                  <a:t> получаются пересечения элементов. </a:t>
                </a:r>
              </a:p>
              <a:p>
                <a:pPr marL="0" indent="0">
                  <a:buNone/>
                </a:pPr>
                <a:r>
                  <a:rPr lang="ru-RU" b="1" dirty="0" err="1"/>
                  <a:t>Detail</a:t>
                </a:r>
                <a:r>
                  <a:rPr lang="ru-RU" b="1" dirty="0"/>
                  <a:t> </a:t>
                </a:r>
                <a:r>
                  <a:rPr lang="ru-RU" b="1" dirty="0" err="1"/>
                  <a:t>Placing</a:t>
                </a:r>
                <a:endParaRPr lang="ru-RU" b="1" dirty="0"/>
              </a:p>
              <a:p>
                <a:pPr marL="0" indent="0">
                  <a:buNone/>
                </a:pPr>
                <a:r>
                  <a:rPr lang="ru-RU" dirty="0"/>
                  <a:t>H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h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h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…,</m:t>
                        </m:r>
                        <m:r>
                          <a:rPr lang="ru-RU" i="1"/>
                          <m:t>h</m:t>
                        </m:r>
                      </m:e>
                      <m:sub>
                        <m:r>
                          <a:rPr lang="ru-RU" i="1"/>
                          <m:t>𝑚</m:t>
                        </m:r>
                        <m:r>
                          <a:rPr lang="ru-RU" i="1"/>
                          <m:t>−1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h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  <m:r>
                      <a:rPr lang="ru-RU" i="1"/>
                      <m:t> </m:t>
                    </m:r>
                  </m:oMath>
                </a14:m>
                <a:r>
                  <a:rPr lang="ru-RU" dirty="0"/>
                  <a:t>) – множество элементов,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h</m:t>
                        </m:r>
                      </m:e>
                      <m:sub>
                        <m:r>
                          <a:rPr lang="ru-RU" i="1"/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элемент с номером i.</a:t>
                </a:r>
              </a:p>
              <a:p>
                <a:pPr marL="0" indent="0">
                  <a:buNone/>
                </a:pPr>
                <a:r>
                  <a:rPr lang="ru-RU" dirty="0"/>
                  <a:t>С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с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с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,…,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с</m:t>
                        </m:r>
                      </m:e>
                      <m:sub>
                        <m:r>
                          <a:rPr lang="ru-RU" i="1"/>
                          <m:t>𝑛</m:t>
                        </m:r>
                        <m:r>
                          <a:rPr lang="ru-RU" i="1"/>
                          <m:t>−1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с</m:t>
                        </m:r>
                      </m:e>
                      <m:sub>
                        <m:r>
                          <a:rPr lang="ru-RU" i="1"/>
                          <m:t>𝑛</m:t>
                        </m:r>
                      </m:sub>
                    </m:sSub>
                    <m:r>
                      <a:rPr lang="ru-RU" i="1"/>
                      <m:t> </m:t>
                    </m:r>
                  </m:oMath>
                </a14:m>
                <a:r>
                  <a:rPr lang="ru-RU" dirty="0"/>
                  <a:t>) – посадочные места,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𝑐</m:t>
                        </m:r>
                      </m:e>
                      <m:sub>
                        <m:r>
                          <a:rPr lang="ru-RU" i="1"/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– посадочное место с номером j.</a:t>
                </a:r>
              </a:p>
              <a:p>
                <a:pPr marL="0" indent="0">
                  <a:buNone/>
                </a:pPr>
                <a:r>
                  <a:rPr lang="ru-RU" dirty="0"/>
                  <a:t>Цель: Разместить элементы по посадочным местам с минимальными изменениями.</a:t>
                </a:r>
              </a:p>
              <a:p>
                <a:pPr marL="0" indent="0">
                  <a:buNone/>
                </a:pPr>
                <a:r>
                  <a:rPr lang="ru-RU" dirty="0"/>
                  <a:t>Для этого решения были разработаны 3 стратегии : </a:t>
                </a:r>
              </a:p>
              <a:p>
                <a:r>
                  <a:rPr lang="ru-RU" dirty="0" err="1"/>
                  <a:t>Force</a:t>
                </a:r>
                <a:r>
                  <a:rPr lang="ru-RU" dirty="0"/>
                  <a:t> </a:t>
                </a:r>
                <a:r>
                  <a:rPr lang="ru-RU" dirty="0" err="1"/>
                  <a:t>Directed</a:t>
                </a:r>
                <a:r>
                  <a:rPr lang="ru-RU" dirty="0"/>
                  <a:t> стратегия размещения</a:t>
                </a:r>
              </a:p>
              <a:p>
                <a:r>
                  <a:rPr lang="ru-RU" dirty="0"/>
                  <a:t>Стратегия минимизации пересечений</a:t>
                </a:r>
              </a:p>
              <a:p>
                <a:r>
                  <a:rPr lang="ru-RU" dirty="0"/>
                  <a:t>Стратегия размещения компонентов интегральной цепи по критериям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839"/>
                <a:ext cx="10515600" cy="4976124"/>
              </a:xfrm>
              <a:blipFill rotWithShape="0">
                <a:blip r:embed="rId2"/>
                <a:stretch>
                  <a:fillRect l="-522" t="-2083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1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6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000" b="1" dirty="0" err="1"/>
              <a:t>Force</a:t>
            </a:r>
            <a:r>
              <a:rPr lang="ru-RU" sz="2000" b="1" dirty="0"/>
              <a:t> </a:t>
            </a:r>
            <a:r>
              <a:rPr lang="ru-RU" sz="2000" b="1" dirty="0" err="1"/>
              <a:t>Directed</a:t>
            </a:r>
            <a:r>
              <a:rPr lang="ru-RU" sz="2000" b="1" dirty="0"/>
              <a:t> алгоритм </a:t>
            </a:r>
            <a:r>
              <a:rPr lang="ru-RU" sz="2000" b="1" dirty="0" smtClean="0"/>
              <a:t>размещения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17582"/>
            <a:ext cx="7880704" cy="2743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300" dirty="0"/>
              <a:t>Данный алгоритм так же является итерационным, где одну итерацию модно описать следующим образом:</a:t>
            </a:r>
          </a:p>
          <a:p>
            <a:pPr marL="0" lvl="0" indent="0" algn="just">
              <a:buNone/>
            </a:pPr>
            <a:r>
              <a:rPr lang="ru-RU" sz="1300" dirty="0"/>
              <a:t>Выделение группы рассматриваемых компонентов (в общем случае);</a:t>
            </a:r>
          </a:p>
          <a:p>
            <a:pPr marL="0" lvl="0" indent="0" algn="just">
              <a:buNone/>
            </a:pPr>
            <a:r>
              <a:rPr lang="ru-RU" sz="1300" dirty="0"/>
              <a:t>Выбор направлений возможных перемещений каждого компонента;</a:t>
            </a:r>
          </a:p>
          <a:p>
            <a:pPr marL="0" lvl="0" indent="0" algn="just">
              <a:buNone/>
            </a:pPr>
            <a:r>
              <a:rPr lang="ru-RU" sz="1300" dirty="0"/>
              <a:t>Оценка каждого направления с учётом силы (длины) сдвига по некоторым критериям;</a:t>
            </a:r>
          </a:p>
          <a:p>
            <a:pPr marL="0" lvl="0" indent="0" algn="just">
              <a:buNone/>
            </a:pPr>
            <a:r>
              <a:rPr lang="ru-RU" sz="1300" dirty="0"/>
              <a:t>Сдвиг компонента в наилучшую позицию.</a:t>
            </a:r>
          </a:p>
          <a:p>
            <a:pPr marL="0" indent="0" algn="just">
              <a:buNone/>
            </a:pPr>
            <a:r>
              <a:rPr lang="ru-RU" sz="1300" b="1" dirty="0"/>
              <a:t>Выделение группы рассматриваемых компонентов</a:t>
            </a: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Под группой рассматриваемых компонент будем рассматривать все неразмещённые компоненты.</a:t>
            </a:r>
          </a:p>
          <a:p>
            <a:pPr marL="0" indent="0" algn="just">
              <a:buNone/>
            </a:pPr>
            <a:r>
              <a:rPr lang="ru-RU" sz="1300" b="1" dirty="0"/>
              <a:t>Выбор направлений возможных перемещений</a:t>
            </a: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Под направлениями сдвига будем рассматривать 8 направлений как показано на рисунке 4.</a:t>
            </a:r>
          </a:p>
          <a:p>
            <a:pPr marL="0" indent="0" algn="just">
              <a:buNone/>
            </a:pPr>
            <a:endParaRPr lang="ru-RU" sz="13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904" y="817582"/>
            <a:ext cx="2047875" cy="20008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838201" y="3517628"/>
            <a:ext cx="6898074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направления сдвига по некоторым критериям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оценки будем использовать два критерия. Первым является частичный суммарный критерий для текущего компонента, аналогично рассмотренному выше алгоритму. Под вторым будем понимать площадь пересечения с другими компонентами. Подробнее можно видеть на рисунке 5.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8"/>
          <a:stretch/>
        </p:blipFill>
        <p:spPr bwMode="auto">
          <a:xfrm>
            <a:off x="7736274" y="3754326"/>
            <a:ext cx="4229100" cy="2056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838199" y="4782718"/>
            <a:ext cx="6898073" cy="83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Сдвиг компонента в наилучшую позицию.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выбора лучшей позиции для компонента она становится его текущей позицией и происходит переход к следующему компоненту.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4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/>
          </a:bodyPr>
          <a:lstStyle/>
          <a:p>
            <a:r>
              <a:rPr lang="ru-RU" sz="3200" b="1" dirty="0"/>
              <a:t>Итерационные стратегии </a:t>
            </a:r>
            <a:r>
              <a:rPr lang="ru-RU" sz="3200" b="1" dirty="0" smtClean="0"/>
              <a:t>исполнения </a:t>
            </a:r>
            <a:r>
              <a:rPr lang="ru-RU" sz="3200" b="1" dirty="0"/>
              <a:t>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25158"/>
            <a:ext cx="10515600" cy="32380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 smtClean="0"/>
              <a:t>Данная </a:t>
            </a:r>
            <a:r>
              <a:rPr lang="ru-RU" sz="1600" dirty="0"/>
              <a:t>стратегия основа на 4 стратегиях итерационного алгоритма. Данными стратегиями являются: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Выбор очередного элемента размещения;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Поиск позиций для элемента;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Оценка позиции;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Сортировка позиции по оценке.</a:t>
            </a:r>
          </a:p>
          <a:p>
            <a:pPr marL="0" indent="0" algn="just">
              <a:buNone/>
            </a:pPr>
            <a:r>
              <a:rPr lang="ru-RU" sz="1600" b="1" dirty="0"/>
              <a:t>Выбор очередного элемента размещения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Рассмотрим выбор компонентов из общего набора. Упорядочим все цепи по частичному критерию. Под цепи частичному критерием будем понимать Манхэттенскую метрику цепи. При таком упорядочении мы выявляем наихудшие цепи с точки зрения вклада в общий критерий. Так как размер компонентов цепи может существенно влиять на эту оценку см. рисунок 1, введём дополнительную оценку как суммарную площадь всех компонентов цепи. </a:t>
            </a:r>
          </a:p>
          <a:p>
            <a:pPr marL="0" indent="0" algn="just">
              <a:buNone/>
            </a:pPr>
            <a:endParaRPr lang="ru-RU" sz="13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22"/>
          <a:stretch/>
        </p:blipFill>
        <p:spPr bwMode="auto">
          <a:xfrm>
            <a:off x="838200" y="3984256"/>
            <a:ext cx="4596130" cy="213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78"/>
          <a:stretch/>
        </p:blipFill>
        <p:spPr bwMode="auto">
          <a:xfrm>
            <a:off x="6784975" y="3984255"/>
            <a:ext cx="4568825" cy="213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4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1300" b="1" dirty="0"/>
                  <a:t>Поиск позиций для элемента</a:t>
                </a:r>
                <a:endParaRPr lang="ru-RU" sz="1300" dirty="0"/>
              </a:p>
              <a:p>
                <a:pPr marL="0" indent="0" algn="just">
                  <a:buNone/>
                </a:pPr>
                <a:r>
                  <a:rPr lang="ru-RU" sz="1300" dirty="0"/>
                  <a:t>Рассмотрим поиск позиций для размещения. Примем к рассмотрению текущий глобальные координаты размещаемого компонента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sz="1300" dirty="0"/>
                  <a:t> </a:t>
                </a:r>
              </a:p>
              <a:p>
                <a:pPr marL="0" indent="0" algn="just">
                  <a:buNone/>
                </a:pPr>
                <a:r>
                  <a:rPr lang="ru-RU" sz="1300" dirty="0"/>
                  <a:t>Так как другие компоненты уже могут быть размещены и иметь локальные целочисленные координаты конченного результата, то необходимо исключить те позиции которые допускают пересечение. Позиции будут рассмотрены по спирали от </a:t>
                </a:r>
                <a14:m>
                  <m:oMath xmlns:m="http://schemas.openxmlformats.org/officeDocument/2006/math">
                    <m:r>
                      <a:rPr lang="ru-RU" sz="1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300" dirty="0"/>
                  <a:t>, до тех по пока не будет набрано необходимое число координат для дальнейшей оценки.  Подробнее можно увидеть на рисунке 3. </a:t>
                </a:r>
              </a:p>
              <a:p>
                <a:pPr marL="0" indent="0" algn="just">
                  <a:buNone/>
                </a:pPr>
                <a:endParaRPr lang="ru-RU" sz="13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064"/>
                <a:ext cx="10515600" cy="5735899"/>
              </a:xfrm>
              <a:blipFill rotWithShape="0">
                <a:blip r:embed="rId2"/>
                <a:stretch>
                  <a:fillRect l="-116" t="-425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16" y="1711184"/>
            <a:ext cx="4798807" cy="2817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876300" y="4175159"/>
            <a:ext cx="10477500" cy="262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позиции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нахождения необходимого числа позиций необходимо выбрать одну для конечного размещения. Данный выбор можно осуществить учитывая следующий список критериев: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Частичный критерий. То есть суммарную Манхэттенскую метрику цепей, в которые входит текущий компонент.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Пересечение с другими компонентами. Под другим тут рассматриваются только те компоненты которые ещё не имеют целочисленных конечных координат, а только глобальное приближение.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 будет выбрана позиция предоставляющая минимальный критерий и имеющая наименьшую площадь пересечений с далее размещаемыми </a:t>
            </a:r>
            <a:r>
              <a:rPr lang="ru-RU" sz="13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копонентами</a:t>
            </a: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позиции по оценке</a:t>
            </a:r>
            <a:endParaRPr lang="ru-RU" sz="13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позиций не входит в описание эвристики, так как входит предыдущий пункт.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5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940"/>
          </a:xfrm>
        </p:spPr>
        <p:txBody>
          <a:bodyPr>
            <a:no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ru-RU" sz="2800" b="1" dirty="0"/>
              <a:t>Стратегия минимизации </a:t>
            </a:r>
            <a:r>
              <a:rPr lang="ru-RU" sz="2800" b="1" dirty="0" smtClean="0"/>
              <a:t>пересечений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43498"/>
            <a:ext cx="10515600" cy="532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1" dirty="0"/>
              <a:t>Общая идея стратегии</a:t>
            </a:r>
            <a:endParaRPr lang="ru-RU" sz="1600" dirty="0"/>
          </a:p>
          <a:p>
            <a:pPr marL="0" indent="0" algn="just">
              <a:buNone/>
            </a:pPr>
            <a:r>
              <a:rPr lang="ru-RU" sz="1600" dirty="0"/>
              <a:t>Путём построения сетки, проходящей через посадочные места, монтажное пространство разбивается на непересекающиеся области (регионы), которые представляют собой единичные квадраты, левые верхние углы которых совпадают с посадочными местами. Для каждой области рассчитывается коэффициент </a:t>
            </a:r>
            <a:r>
              <a:rPr lang="ru-RU" sz="1600" dirty="0" err="1"/>
              <a:t>заполненности</a:t>
            </a:r>
            <a:r>
              <a:rPr lang="ru-RU" sz="1600" dirty="0"/>
              <a:t>, который вычисляется как количество попадающих в неё компонент. Затем рассматривается множество элементов попадающих в регион с максимальным коэффициентом. Данное множество может содержать как ещё неразмещенные (незафиксированные), так и размещенные (зафиксированные) элементы.  Если область не содержит последних, то один из элементов фиксируется. Незафиксированные компоненты последовательно размещаются и фиксируются  вне рассматриваемой области, таким образом, чтобы их новые координаты были как можно ближе к исходным. При этом не допускаются пересечения с зафиксированными элементами. Процесс повторяется до тех пор, пока не будут размещены все элементы схемы.</a:t>
            </a:r>
          </a:p>
          <a:p>
            <a:pPr algn="just"/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3752140"/>
            <a:ext cx="2686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46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790</Words>
  <Application>Microsoft Office PowerPoint</Application>
  <PresentationFormat>Широкоэкранный</PresentationFormat>
  <Paragraphs>81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Equation.DSMT4</vt:lpstr>
      <vt:lpstr>Презентация PowerPoint</vt:lpstr>
      <vt:lpstr>Этапы проектирования</vt:lpstr>
      <vt:lpstr>Формальная постановка задачи </vt:lpstr>
      <vt:lpstr>Примеры постановочных задач</vt:lpstr>
      <vt:lpstr>Размещение элементов</vt:lpstr>
      <vt:lpstr>Force Directed алгоритм размещения</vt:lpstr>
      <vt:lpstr>Итерационные стратегии исполнения решения</vt:lpstr>
      <vt:lpstr>Презентация PowerPoint</vt:lpstr>
      <vt:lpstr>Стратегия минимизации пересечений</vt:lpstr>
      <vt:lpstr>Стратегия размещения компонентов интегральной цепи по критериям.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Oppa</dc:creator>
  <cp:lastModifiedBy>Oppa</cp:lastModifiedBy>
  <cp:revision>15</cp:revision>
  <dcterms:created xsi:type="dcterms:W3CDTF">2014-11-30T12:41:11Z</dcterms:created>
  <dcterms:modified xsi:type="dcterms:W3CDTF">2014-11-30T17:21:41Z</dcterms:modified>
</cp:coreProperties>
</file>