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6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95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84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3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F5A7-192B-4527-8F9C-ABF8CECB4E62}" type="datetimeFigureOut">
              <a:rPr lang="ru-RU" smtClean="0"/>
              <a:t>24.11.2014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44F3-958A-4B92-B916-D5FD0BD03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940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b="1" dirty="0"/>
              <a:t>Стратегия минимизации </a:t>
            </a:r>
            <a:r>
              <a:rPr lang="ru-RU" b="1" dirty="0" smtClean="0"/>
              <a:t>пересечений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43498"/>
            <a:ext cx="10515600" cy="532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b="1" dirty="0"/>
              <a:t>Общая идея стратегии</a:t>
            </a:r>
            <a:endParaRPr lang="ru-RU" sz="1400" dirty="0"/>
          </a:p>
          <a:p>
            <a:pPr marL="0" indent="0" algn="just">
              <a:buNone/>
            </a:pPr>
            <a:r>
              <a:rPr lang="ru-RU" sz="1400" dirty="0"/>
              <a:t>Путём построения сетки, проходящей через посадочные места, монтажное пространство разбивается на непересекающиеся области (регионы), которые представляют собой единичные квадраты, левые верхние углы которых совпадают с посадочными местами. Для каждой области рассчитывается коэффициент </a:t>
            </a:r>
            <a:r>
              <a:rPr lang="ru-RU" sz="1400" dirty="0" err="1"/>
              <a:t>заполненности</a:t>
            </a:r>
            <a:r>
              <a:rPr lang="ru-RU" sz="1400" dirty="0"/>
              <a:t>, который вычисляется как количество попадающих в неё компонент. Затем рассматривается множество элементов попадающих в регион с максимальным коэффициентом. Данное множество может содержать как ещё неразмещенные (незафиксированные), так и размещенные (зафиксированные) элементы.  Если область не содержит последних, то один из элементов фиксируется. Незафиксированные компоненты последовательно размещаются и фиксируются  вне рассматриваемой области, таким образом, чтобы их новые координаты были как можно ближе к исходным. При этом не допускаются пересечения с зафиксированными элементами. Процесс повторяется до тех пор, пока не будут размещены все элементы схемы.</a:t>
            </a:r>
          </a:p>
          <a:p>
            <a:pPr algn="just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2113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6271744"/>
                  </p:ext>
                </p:extLst>
              </p:nvPr>
            </p:nvGraphicFramePr>
            <p:xfrm>
              <a:off x="838200" y="419548"/>
              <a:ext cx="10515600" cy="42579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 algn="just">
                            <a:buNone/>
                          </a:pPr>
                          <a:r>
                            <a:rPr lang="ru-RU" sz="1300" dirty="0" smtClean="0"/>
                            <a:t>Параметры </a:t>
                          </a:r>
                          <a:r>
                            <a:rPr lang="ru-RU" sz="1300" dirty="0"/>
                            <a:t>алгоритма:</a:t>
                          </a:r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𝐴</m:t>
                              </m:r>
                              <m:r>
                                <a:rPr lang="en-US" sz="1300"/>
                                <m:t> </m:t>
                              </m:r>
                            </m:oMath>
                          </a14:m>
                          <a:r>
                            <a:rPr lang="ru-RU" sz="1300" dirty="0"/>
                            <a:t>– стратегия поиска посадочных мест элементов с учётом зафиксированных элементов</a:t>
                          </a:r>
                        </a:p>
                        <a:p>
                          <a:pPr marL="0" indent="0" algn="just">
                            <a:buNone/>
                          </a:pPr>
                          <a:r>
                            <a:rPr lang="ru-RU" sz="1300" dirty="0"/>
                            <a:t>Обозначения:</a:t>
                          </a:r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𝑖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en-US" sz="1300"/>
                                    <m:t>𝑁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30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− </m:t>
                              </m:r>
                            </m:oMath>
                          </a14:m>
                          <a:r>
                            <a:rPr lang="ru-RU" sz="1300" dirty="0"/>
                            <a:t>номера элементов схемы</a:t>
                          </a:r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en-US" sz="1300"/>
                                    <m:t>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 −</m:t>
                              </m:r>
                            </m:oMath>
                          </a14:m>
                          <a:r>
                            <a:rPr lang="ru-RU" sz="1300" dirty="0"/>
                            <a:t> номера регионов, на которые разбивается пространство</a:t>
                          </a:r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𝑘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)</m:t>
                              </m:r>
                            </m:oMath>
                          </a14:m>
                          <a:r>
                            <a:rPr lang="ru-RU" sz="1300" dirty="0"/>
                            <a:t> – коэффициент </a:t>
                          </a:r>
                          <a:r>
                            <a:rPr lang="ru-RU" sz="1300" dirty="0" err="1"/>
                            <a:t>заполненности</a:t>
                          </a:r>
                          <a:r>
                            <a:rPr lang="ru-RU" sz="1300" dirty="0"/>
                            <a:t> региона с номером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,</m:t>
                              </m:r>
                            </m:oMath>
                          </a14:m>
                          <a:r>
                            <a:rPr lang="ru-RU" sz="13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ru-RU" sz="1300"/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𝑝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𝑖</m:t>
                              </m:r>
                              <m:r>
                                <a:rPr lang="ru-RU" sz="1300"/>
                                <m:t>)=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300"/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300"/>
                                      </m:ctrlPr>
                                    </m:eqArrPr>
                                    <m:e>
                                      <m:r>
                                        <a:rPr lang="ru-RU" sz="1300"/>
                                        <m:t>1−если элемент с номерм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300"/>
                                        <m:t>i</m:t>
                                      </m:r>
                                      <m:r>
                                        <a:rPr lang="en-US" sz="1300"/>
                                        <m:t> </m:t>
                                      </m:r>
                                      <m:r>
                                        <a:rPr lang="ru-RU" sz="1300"/>
                                        <m:t>зафиксирован</m:t>
                                      </m:r>
                                    </m:e>
                                    <m:e>
                                      <m:r>
                                        <a:rPr lang="ru-RU" sz="1300"/>
                                        <m:t>0−иначе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ru-RU" sz="1300" dirty="0"/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𝑖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en-US" sz="1300"/>
                                    <m:t>𝑁</m:t>
                                  </m:r>
                                </m:e>
                              </m:acc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𝐶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ru-RU" sz="1300"/>
                                <m:t>𝑗</m:t>
                              </m:r>
                              <m:r>
                                <a:rPr lang="ru-RU" sz="1300"/>
                                <m:t>)−</m:t>
                              </m:r>
                            </m:oMath>
                          </a14:m>
                          <a:r>
                            <a:rPr lang="ru-RU" sz="13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{ </m:t>
                              </m:r>
                              <m:r>
                                <a:rPr lang="en-US" sz="1300"/>
                                <m:t>𝑖</m:t>
                              </m:r>
                              <m:r>
                                <a:rPr lang="ru-RU" sz="1300"/>
                                <m:t>: элемент с номером </m:t>
                              </m:r>
                              <m:r>
                                <a:rPr lang="en-US" sz="1300"/>
                                <m:t>𝑖</m:t>
                              </m:r>
                              <m:r>
                                <a:rPr lang="en-US" sz="1300"/>
                                <m:t> </m:t>
                              </m:r>
                              <m:r>
                                <a:rPr lang="ru-RU" sz="1300"/>
                                <m:t>попадает в область </m:t>
                              </m:r>
                              <m:r>
                                <a:rPr lang="en-US" sz="1300"/>
                                <m:t>𝑗</m:t>
                              </m:r>
                              <m:r>
                                <a:rPr lang="en-US" sz="1300"/>
                                <m:t> </m:t>
                              </m:r>
                              <m:r>
                                <a:rPr lang="ru-RU" sz="1300"/>
                                <m:t>и </m:t>
                              </m:r>
                              <m:r>
                                <a:rPr lang="en-US" sz="1300"/>
                                <m:t>𝑝</m:t>
                              </m:r>
                              <m:d>
                                <m:dPr>
                                  <m:ctrlPr>
                                    <a:rPr lang="ru-RU" sz="1300"/>
                                  </m:ctrlPr>
                                </m:dPr>
                                <m:e>
                                  <m:r>
                                    <a:rPr lang="en-US" sz="1300"/>
                                    <m:t>𝑖</m:t>
                                  </m:r>
                                </m:e>
                              </m:d>
                              <m:r>
                                <a:rPr lang="ru-RU" sz="1300"/>
                                <m:t>=0} ,</m:t>
                              </m:r>
                            </m:oMath>
                          </a14:m>
                          <a:r>
                            <a:rPr lang="ru-RU" sz="13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ru-RU" sz="1300"/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en-US" sz="1300"/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ru-RU" sz="1300"/>
                                      </m:ctrlPr>
                                    </m:dPr>
                                    <m:e>
                                      <m:r>
                                        <a:rPr lang="en-US" sz="1300"/>
                                        <m:t>𝑗</m:t>
                                      </m:r>
                                    </m:e>
                                  </m:d>
                                </m:e>
                              </m:acc>
                              <m:r>
                                <a:rPr lang="ru-RU" sz="1300"/>
                                <m:t>−</m:t>
                              </m:r>
                            </m:oMath>
                          </a14:m>
                          <a:r>
                            <a:rPr lang="ru-RU" sz="13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300"/>
                                  </m:ctrlPr>
                                </m:dPr>
                                <m:e>
                                  <m:r>
                                    <a:rPr lang="ru-RU" sz="1300"/>
                                    <m:t> </m:t>
                                  </m:r>
                                  <m:r>
                                    <a:rPr lang="en-US" sz="1300"/>
                                    <m:t>𝑖</m:t>
                                  </m:r>
                                  <m:r>
                                    <a:rPr lang="ru-RU" sz="1300"/>
                                    <m:t>: элемент с номером </m:t>
                                  </m:r>
                                  <m:r>
                                    <a:rPr lang="en-US" sz="1300"/>
                                    <m:t>𝑖</m:t>
                                  </m:r>
                                  <m:r>
                                    <a:rPr lang="en-US" sz="1300"/>
                                    <m:t> </m:t>
                                  </m:r>
                                  <m:r>
                                    <a:rPr lang="ru-RU" sz="1300"/>
                                    <m:t>попадает в область </m:t>
                                  </m:r>
                                  <m:r>
                                    <a:rPr lang="en-US" sz="1300"/>
                                    <m:t>𝑗</m:t>
                                  </m:r>
                                  <m:r>
                                    <a:rPr lang="en-US" sz="1300"/>
                                    <m:t> </m:t>
                                  </m:r>
                                  <m:r>
                                    <a:rPr lang="ru-RU" sz="1300"/>
                                    <m:t>и </m:t>
                                  </m:r>
                                  <m:r>
                                    <a:rPr lang="en-US" sz="130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sz="1300"/>
                                      </m:ctrlPr>
                                    </m:dPr>
                                    <m:e>
                                      <m:r>
                                        <a:rPr lang="en-US" sz="1300"/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300"/>
                                    <m:t>=1</m:t>
                                  </m:r>
                                </m:e>
                              </m:d>
                              <m:r>
                                <a:rPr lang="ru-RU" sz="1300"/>
                                <m:t>,</m:t>
                              </m:r>
                            </m:oMath>
                          </a14:m>
                          <a:r>
                            <a:rPr lang="ru-RU" sz="13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ru-RU" sz="1300"/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𝑆</m:t>
                              </m:r>
                              <m:r>
                                <a:rPr lang="ru-RU" sz="1300"/>
                                <m:t>−</m:t>
                              </m:r>
                            </m:oMath>
                          </a14:m>
                          <a:r>
                            <a:rPr lang="ru-RU" sz="1300" dirty="0"/>
                            <a:t>множество рассмотренных областей</a:t>
                          </a:r>
                        </a:p>
                        <a:p>
                          <a:pPr marL="0" indent="0" algn="just">
                            <a:buNone/>
                          </a:pPr>
                          <a:endParaRPr lang="ru-RU" sz="1300" dirty="0"/>
                        </a:p>
                        <a:p>
                          <a:pPr algn="just"/>
                          <a:endParaRPr lang="ru-RU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buNone/>
                          </a:pPr>
                          <a:r>
                            <a:rPr lang="ru-RU" sz="1300" dirty="0" smtClean="0"/>
                            <a:t>Алгоритм</a:t>
                          </a:r>
                          <a:r>
                            <a:rPr lang="ru-RU" sz="1300" dirty="0"/>
                            <a:t>:</a:t>
                          </a:r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Разбить пространство на области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1,</m:t>
                                  </m:r>
                                  <m:r>
                                    <a:rPr lang="ru-RU" sz="1300"/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𝑆</m:t>
                              </m:r>
                            </m:oMath>
                          </a14:m>
                          <a:r>
                            <a:rPr lang="en-US" sz="1300" dirty="0"/>
                            <a:t>=</a:t>
                          </a:r>
                          <a:r>
                            <a:rPr lang="en-US" sz="1300" dirty="0">
                              <a:sym typeface="Symbol" panose="05050102010706020507" pitchFamily="18" charset="2"/>
                            </a:rPr>
                            <a:t></a:t>
                          </a:r>
                          <a:endParaRPr lang="ru-RU" sz="1300" dirty="0"/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Если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|</m:t>
                              </m:r>
                              <m:r>
                                <a:rPr lang="en-US" sz="1300"/>
                                <m:t>𝑆</m:t>
                              </m:r>
                              <m:r>
                                <a:rPr lang="en-US" sz="1300"/>
                                <m:t>|</m:t>
                              </m:r>
                              <m:r>
                                <a:rPr lang="ru-RU" sz="1300"/>
                                <m:t>=</m:t>
                              </m:r>
                              <m:r>
                                <a:rPr lang="en-US" sz="1300"/>
                                <m:t>𝑀</m:t>
                              </m:r>
                            </m:oMath>
                          </a14:m>
                          <a:r>
                            <a:rPr lang="en-US" sz="1300" dirty="0"/>
                            <a:t> </a:t>
                          </a:r>
                          <a:r>
                            <a:rPr lang="ru-RU" sz="1300" dirty="0"/>
                            <a:t>- ВЫХОД</a:t>
                          </a:r>
                        </a:p>
                        <a:p>
                          <a:pPr marL="0" indent="0" algn="just">
                            <a:buNone/>
                          </a:pPr>
                          <a:r>
                            <a:rPr lang="ru-RU" sz="1300" dirty="0"/>
                            <a:t>Иначе перейти на шаг 3 </a:t>
                          </a:r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Для каждой  области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𝑖</m:t>
                              </m:r>
                            </m:oMath>
                          </a14:m>
                          <a:r>
                            <a:rPr lang="en-US" sz="1300" dirty="0"/>
                            <a:t> </a:t>
                          </a:r>
                          <a:r>
                            <a:rPr lang="ru-RU" sz="1300" dirty="0">
                              <a:sym typeface="Symbol" panose="05050102010706020507" pitchFamily="18" charset="2"/>
                            </a:rPr>
                            <a:t>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 </m:t>
                              </m:r>
                              <m:r>
                                <a:rPr lang="en-US" sz="1300"/>
                                <m:t>𝑆</m:t>
                              </m:r>
                            </m:oMath>
                          </a14:m>
                          <a:r>
                            <a:rPr lang="en-US" sz="1300" dirty="0"/>
                            <a:t> </a:t>
                          </a:r>
                          <a:r>
                            <a:rPr lang="ru-RU" sz="1300" dirty="0"/>
                            <a:t>посчитать коэффициент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𝑘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𝑖</m:t>
                              </m:r>
                              <m:r>
                                <a:rPr lang="ru-RU" sz="1300"/>
                                <m:t>)</m:t>
                              </m:r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:r>
                            <a:rPr lang="ru-RU" sz="1300" dirty="0"/>
                            <a:t>Если есть хотя бы одна область, для которой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𝑘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𝑖</m:t>
                              </m:r>
                              <m:r>
                                <a:rPr lang="ru-RU" sz="1300"/>
                                <m:t>)&gt;1</m:t>
                              </m:r>
                            </m:oMath>
                          </a14:m>
                          <a:r>
                            <a:rPr lang="ru-RU" sz="1300" dirty="0"/>
                            <a:t>, перейти на шаг 4</a:t>
                          </a:r>
                        </a:p>
                        <a:p>
                          <a:pPr marL="0" indent="0" algn="just">
                            <a:buNone/>
                          </a:pPr>
                          <a:r>
                            <a:rPr lang="ru-RU" sz="1300" dirty="0"/>
                            <a:t>Иначе - ВЫХОД</a:t>
                          </a:r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Выбрать область 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𝑗</m:t>
                              </m:r>
                            </m:oMath>
                          </a14:m>
                          <a:r>
                            <a:rPr lang="ru-RU" sz="1300" dirty="0"/>
                            <a:t> </a:t>
                          </a:r>
                          <a:r>
                            <a:rPr lang="ru-RU" sz="1300" dirty="0">
                              <a:sym typeface="Symbol" panose="05050102010706020507" pitchFamily="18" charset="2"/>
                            </a:rPr>
                            <a:t>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 </m:t>
                              </m:r>
                              <m:r>
                                <a:rPr lang="en-US" sz="1300"/>
                                <m:t>𝑆</m:t>
                              </m:r>
                            </m:oMath>
                          </a14:m>
                          <a:r>
                            <a:rPr lang="en-US" sz="1300" dirty="0"/>
                            <a:t> </a:t>
                          </a:r>
                          <a:r>
                            <a:rPr lang="ru-RU" sz="1300" dirty="0"/>
                            <a:t>с максимальным  значением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𝑘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)</m:t>
                              </m:r>
                            </m:oMath>
                          </a14:m>
                          <a:endParaRPr lang="ru-RU" sz="1300" dirty="0"/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Если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300"/>
                                  </m:ctrlPr>
                                </m:accPr>
                                <m:e>
                                  <m:r>
                                    <a:rPr lang="ru-RU" sz="1300"/>
                                    <m:t>С (</m:t>
                                  </m:r>
                                  <m:r>
                                    <a:rPr lang="ru-RU" sz="1300"/>
                                    <m:t>𝑗</m:t>
                                  </m:r>
                                  <m:r>
                                    <a:rPr lang="ru-RU" sz="1300"/>
                                    <m:t>)</m:t>
                                  </m:r>
                                </m:e>
                              </m:acc>
                              <m:r>
                                <a:rPr lang="ru-RU" sz="1300"/>
                                <m:t>=</m:t>
                              </m:r>
                            </m:oMath>
                          </a14:m>
                          <a:r>
                            <a:rPr lang="ru-RU" sz="1300" dirty="0">
                              <a:sym typeface="Symbol" panose="05050102010706020507" pitchFamily="18" charset="2"/>
                            </a:rPr>
                            <a:t></a:t>
                          </a:r>
                          <a:r>
                            <a:rPr lang="ru-RU" sz="1300" dirty="0"/>
                            <a:t>  , выбрать из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𝐶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)</m:t>
                              </m:r>
                            </m:oMath>
                          </a14:m>
                          <a:r>
                            <a:rPr lang="ru-RU" sz="1300" dirty="0"/>
                            <a:t> самый большой по площади элемент </a:t>
                          </a:r>
                          <a:r>
                            <a:rPr lang="en-US" sz="1300" dirty="0"/>
                            <a:t>c </a:t>
                          </a:r>
                          <a:r>
                            <a:rPr lang="ru-RU" sz="1300" dirty="0"/>
                            <a:t>и установить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𝑝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𝑐</m:t>
                              </m:r>
                              <m:r>
                                <a:rPr lang="ru-RU" sz="1300"/>
                                <m:t>)=1</m:t>
                              </m:r>
                            </m:oMath>
                          </a14:m>
                          <a:endParaRPr lang="ru-RU" sz="1300" dirty="0"/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Для каждого элемента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𝑐</m:t>
                              </m:r>
                            </m:oMath>
                          </a14:m>
                          <a:r>
                            <a:rPr lang="ru-RU" sz="1300" dirty="0">
                              <a:sym typeface="Symbol" panose="05050102010706020507" pitchFamily="18" charset="2"/>
                            </a:rPr>
                            <a:t>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𝐶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𝑗</m:t>
                              </m:r>
                              <m:r>
                                <a:rPr lang="ru-RU" sz="1300"/>
                                <m:t>)</m:t>
                              </m:r>
                            </m:oMath>
                          </a14:m>
                          <a:r>
                            <a:rPr lang="ru-RU" sz="1300" dirty="0"/>
                            <a:t> повторить следующие шаги:</a:t>
                          </a:r>
                        </a:p>
                        <a:p>
                          <a:pPr marL="457200" lvl="1" indent="0" algn="just">
                            <a:buNone/>
                          </a:pPr>
                          <a:r>
                            <a:rPr lang="ru-RU" sz="1300" dirty="0"/>
                            <a:t>Используя алгоритм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 </m:t>
                              </m:r>
                              <m:r>
                                <a:rPr lang="en-US" sz="1300"/>
                                <m:t>𝐴</m:t>
                              </m:r>
                            </m:oMath>
                          </a14:m>
                          <a:r>
                            <a:rPr lang="ru-RU" sz="1300" dirty="0"/>
                            <a:t>  найти допустимые позиции для элемента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𝑐</m:t>
                              </m:r>
                            </m:oMath>
                          </a14:m>
                          <a:endParaRPr lang="ru-RU" sz="1300" dirty="0"/>
                        </a:p>
                        <a:p>
                          <a:pPr marL="457200" lvl="1" indent="0" algn="just">
                            <a:buNone/>
                          </a:pPr>
                          <a:r>
                            <a:rPr lang="ru-RU" sz="1300" dirty="0"/>
                            <a:t>Среди позиций выбрать ту, при размещении в которой, текущий элемент будет иметь максимально близкое расположение к своим исходным координатам</a:t>
                          </a:r>
                        </a:p>
                        <a:p>
                          <a:pPr marL="0" lvl="0" indent="0" algn="just">
                            <a:buNone/>
                          </a:pPr>
                          <a:r>
                            <a:rPr lang="ru-RU" sz="1300" dirty="0"/>
                            <a:t>Поместить </a:t>
                          </a:r>
                          <a14:m>
                            <m:oMath xmlns:m="http://schemas.openxmlformats.org/officeDocument/2006/math">
                              <m:r>
                                <a:rPr lang="ru-RU" sz="1300"/>
                                <m:t>с</m:t>
                              </m:r>
                            </m:oMath>
                          </a14:m>
                          <a:r>
                            <a:rPr lang="ru-RU" sz="1300" dirty="0"/>
                            <a:t> в выбранную позицию, установить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𝑝</m:t>
                              </m:r>
                              <m:r>
                                <a:rPr lang="ru-RU" sz="1300"/>
                                <m:t>(</m:t>
                              </m:r>
                              <m:r>
                                <a:rPr lang="en-US" sz="1300"/>
                                <m:t>𝑐</m:t>
                              </m:r>
                              <m:r>
                                <a:rPr lang="ru-RU" sz="1300"/>
                                <m:t>)=1</m:t>
                              </m:r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:r>
                            <a:rPr lang="ru-RU" sz="1300" dirty="0"/>
                            <a:t>Добавить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𝑗</m:t>
                              </m:r>
                            </m:oMath>
                          </a14:m>
                          <a:r>
                            <a:rPr lang="en-US" sz="1300" dirty="0"/>
                            <a:t> </a:t>
                          </a:r>
                          <a:r>
                            <a:rPr lang="ru-RU" sz="1300" dirty="0"/>
                            <a:t>в </a:t>
                          </a:r>
                          <a14:m>
                            <m:oMath xmlns:m="http://schemas.openxmlformats.org/officeDocument/2006/math">
                              <m:r>
                                <a:rPr lang="en-US" sz="1300"/>
                                <m:t>𝑆</m:t>
                              </m:r>
                            </m:oMath>
                          </a14:m>
                          <a:endParaRPr lang="ru-RU" sz="1300" dirty="0"/>
                        </a:p>
                        <a:p>
                          <a:pPr marL="0" indent="0" algn="just">
                            <a:buNone/>
                          </a:pPr>
                          <a:r>
                            <a:rPr lang="ru-RU" sz="1300" dirty="0"/>
                            <a:t>Перейти на шаг 2</a:t>
                          </a:r>
                        </a:p>
                        <a:p>
                          <a:pPr algn="just"/>
                          <a:endParaRPr lang="ru-RU" sz="13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6271744"/>
                  </p:ext>
                </p:extLst>
              </p:nvPr>
            </p:nvGraphicFramePr>
            <p:xfrm>
              <a:off x="838200" y="419548"/>
              <a:ext cx="10515600" cy="42579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/>
                    <a:gridCol w="5257800"/>
                  </a:tblGrid>
                  <a:tr h="42579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38" y="3848997"/>
            <a:ext cx="2686050" cy="2667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1738" y="124616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Алгоритм работы стратегии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29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002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b="1" dirty="0"/>
              <a:t>Стратегия размещения компонентов интегральной цепи по критериям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2128"/>
            <a:ext cx="10515600" cy="52948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b="1" dirty="0"/>
              <a:t>Общая идея стратегии</a:t>
            </a:r>
            <a:endParaRPr lang="ru-RU" sz="1400" dirty="0"/>
          </a:p>
          <a:p>
            <a:pPr marL="0" indent="0" algn="just">
              <a:buNone/>
            </a:pPr>
            <a:r>
              <a:rPr lang="ru-RU" sz="1400" dirty="0"/>
              <a:t>Первым шагом стратегии является построение сетки, которая представляет собой монтажное пространство. Это пространство разбивается на единичные квадраты (ячейки), которые не пересекаются между собой, у которых левые верхние углы совпадают с посадочными местами. Для каждой ячейки рассчитывается коэффициент </a:t>
            </a:r>
            <a:r>
              <a:rPr lang="ru-RU" sz="1400" dirty="0" err="1"/>
              <a:t>заполненности</a:t>
            </a:r>
            <a:r>
              <a:rPr lang="ru-RU" sz="1400" dirty="0"/>
              <a:t>, который равен количеству попадающих в нее компонент. Затем ищется максимальное значение среди всех коэффициентов. Среди множества компонентов, которые </a:t>
            </a:r>
            <a:r>
              <a:rPr lang="ru-RU" sz="1400" dirty="0" err="1"/>
              <a:t>попяли</a:t>
            </a:r>
            <a:r>
              <a:rPr lang="ru-RU" sz="1400" dirty="0"/>
              <a:t> в данную ячейку, могут быть размещенные(зафиксированные) и неразмещенные( незафиксированные)  элементы.  Если среди них, есть незафиксированные элементы, то выбирается компонент с максимальной площадью. Иначе продолжается поиск максимального </a:t>
            </a:r>
            <a:r>
              <a:rPr lang="ru-RU" sz="1400" dirty="0" err="1"/>
              <a:t>коэффециента</a:t>
            </a:r>
            <a:r>
              <a:rPr lang="ru-RU" sz="1400" dirty="0"/>
              <a:t>. После того, как был выбрали «лучший» элемент, выбирается наилучшая позиция в сетке. Рассматривается каждая позиция, для нее рассчитывается значения по трем критериям. Первый критерий, рассчитывает процент пересечения «лучшего» компонента с другими элементами. Второй, подсчитывает длину цепей, в который входит данный компонент по </a:t>
            </a:r>
            <a:r>
              <a:rPr lang="ru-RU" sz="1400" dirty="0" err="1"/>
              <a:t>манхетовской</a:t>
            </a:r>
            <a:r>
              <a:rPr lang="ru-RU" sz="1400" dirty="0"/>
              <a:t> метрике. Последний критерий, рассчитывает длину удаления от начальной позиции элемента. Каждая позиция сравнивается с предыдущей и выбирается наилучшая, путем минимизации значений критериев. Процесс повторяется , пока не разместятся все компоненты либо не будет коэффициентов , значение которых не будет превышать единицу. Если остались незафиксированные компоненты и при этом значение </a:t>
            </a:r>
            <a:r>
              <a:rPr lang="ru-RU" sz="1400" dirty="0" err="1"/>
              <a:t>коэфициентов</a:t>
            </a:r>
            <a:r>
              <a:rPr lang="ru-RU" sz="1400" dirty="0"/>
              <a:t> не превышает единицу, то они размещаются аналогичным путем. </a:t>
            </a:r>
          </a:p>
          <a:p>
            <a:pPr marL="0" indent="0" algn="just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7774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7929831"/>
                  </p:ext>
                </p:extLst>
              </p:nvPr>
            </p:nvGraphicFramePr>
            <p:xfrm>
              <a:off x="698849" y="730617"/>
              <a:ext cx="10515600" cy="34655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3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Параметры 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алгоритма: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𝐴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– стратегия сравнения двух </a:t>
                          </a:r>
                          <a:r>
                            <a:rPr lang="ru-RU" sz="13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позици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по критериям. </a:t>
                          </a:r>
                        </a:p>
                        <a:p>
                          <a:pPr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Обозначения: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номера элементов схемы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−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номера регионов, на которые разбивается пространство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– коэффициент </a:t>
                          </a:r>
                          <a:r>
                            <a:rPr lang="ru-RU" sz="13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заполненности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региона с номером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ru-RU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ru-RU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если элемент с номерм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i</m:t>
                                      </m:r>
                                      <m:r>
                                        <a:rPr lang="en-US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ru-RU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зафиксирован</m:t>
                                      </m:r>
                                    </m:e>
                                    <m:e>
                                      <m:r>
                                        <a:rPr lang="ru-RU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  <m:r>
                                        <a:rPr lang="ru-RU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ru-RU" sz="1300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иначе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)−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{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 </m:t>
                              </m:r>
                              <m:r>
                                <a:rPr lang="ru-RU" sz="13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элемент с номером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13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попадает в область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13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и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=0} ,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ru-RU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acc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: </m:t>
                                  </m:r>
                                  <m:r>
                                    <a:rPr lang="ru-RU" sz="13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элемент с номером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13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попадает в область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13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и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3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/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 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– критерии размещения элемента.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множество рассмотренных областей</a:t>
                          </a:r>
                        </a:p>
                        <a:p>
                          <a:pPr algn="just"/>
                          <a:endParaRPr lang="ru-RU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3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Алгоритм: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Разбить пространство на сетку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1,</m:t>
                                  </m:r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acc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</a:t>
                          </a:r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Если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 ВЫХОД</a:t>
                          </a:r>
                        </a:p>
                        <a:p>
                          <a:pPr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Иначе перейти на шаг 3 </a:t>
                          </a: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Для каждой области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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посчитать коэффициент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Если есть хотя бы одна область, для которой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)&gt;1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перейти на шаг 4</a:t>
                          </a:r>
                        </a:p>
                        <a:p>
                          <a:pPr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Иначе - ВЫХОД</a:t>
                          </a: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область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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с максимальным  значением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Если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С (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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, выбрать из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самый большой по площади элемент </a:t>
                          </a:r>
                          <a:r>
                            <a:rPr lang="en-US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 </a:t>
                          </a:r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 установить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oMath>
                          </a14:m>
                          <a:endParaRPr lang="ru-RU" sz="13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Для элемента с выбрать наилучшую позицию:</a:t>
                          </a:r>
                        </a:p>
                        <a:p>
                          <a:pPr lvl="1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Использовать каждый критерий, для подсчета значений.</a:t>
                          </a:r>
                        </a:p>
                        <a:p>
                          <a:pPr lvl="1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 стратегии А выбрать наилучшую позицию.</a:t>
                          </a:r>
                        </a:p>
                        <a:p>
                          <a:pPr lvl="0" algn="just"/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Поместить </a:t>
                          </a:r>
                          <a14:m>
                            <m:oMath xmlns:m="http://schemas.openxmlformats.org/officeDocument/2006/math"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с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выбранную позицию, установить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ru-RU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=1.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Добавить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oMath>
                          </a14:m>
                          <a:r>
                            <a:rPr lang="ru-RU" sz="13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Перейти на шаг 2</a:t>
                          </a:r>
                        </a:p>
                        <a:p>
                          <a:pPr algn="just"/>
                          <a:endParaRPr lang="ru-RU" sz="13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7929831"/>
                  </p:ext>
                </p:extLst>
              </p:nvPr>
            </p:nvGraphicFramePr>
            <p:xfrm>
              <a:off x="698849" y="730617"/>
              <a:ext cx="10515600" cy="34655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/>
                    <a:gridCol w="5257800"/>
                  </a:tblGrid>
                  <a:tr h="346551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698849" y="361285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Алгоритм работы стратегии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17" y="3994225"/>
            <a:ext cx="2729394" cy="27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/>
          </a:bodyPr>
          <a:lstStyle/>
          <a:p>
            <a:r>
              <a:rPr lang="ru-RU" sz="2800" dirty="0"/>
              <a:t>Итерационные стратегии </a:t>
            </a:r>
            <a:r>
              <a:rPr lang="ru-RU" sz="2800" dirty="0" smtClean="0"/>
              <a:t>исполнения </a:t>
            </a:r>
            <a:r>
              <a:rPr lang="ru-RU" sz="2800" dirty="0"/>
              <a:t>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32380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300" dirty="0" smtClean="0"/>
              <a:t>Данная </a:t>
            </a:r>
            <a:r>
              <a:rPr lang="ru-RU" sz="1300" dirty="0"/>
              <a:t>стратегия основа на 4 стратегиях итерационного алгоритма. Данными стратегиями являются: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300" dirty="0"/>
              <a:t>Выбор очередного элемента размещения;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300" dirty="0"/>
              <a:t>Поиск позиций для элемента;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300" dirty="0"/>
              <a:t>Оценка позиции;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300" dirty="0"/>
              <a:t>Сортировка позиции по оценке.</a:t>
            </a:r>
          </a:p>
          <a:p>
            <a:pPr marL="0" indent="0" algn="just">
              <a:buNone/>
            </a:pPr>
            <a:r>
              <a:rPr lang="ru-RU" sz="1300" b="1" dirty="0"/>
              <a:t>Выбор очередного элемента размещения</a:t>
            </a:r>
            <a:endParaRPr lang="ru-RU" sz="1300" dirty="0"/>
          </a:p>
          <a:p>
            <a:pPr marL="0" indent="0" algn="just">
              <a:buNone/>
            </a:pPr>
            <a:r>
              <a:rPr lang="ru-RU" sz="1300" dirty="0"/>
              <a:t>Рассмотрим выбор компонентов из общего набора. Упорядочим все цепи по частичному критерию. Под цепи частичному критерием будем понимать Манхэттенскую метрику цепи. При таком упорядочении мы выявляем наихудшие цепи с точки зрения вклада в общий критерий. Так как размер компонентов цепи может существенно влиять на эту оценку см. рисунок 1, введём дополнительную оценку как суммарную площадь всех компонентов цепи. </a:t>
            </a:r>
          </a:p>
          <a:p>
            <a:pPr marL="0" indent="0" algn="just">
              <a:buNone/>
            </a:pPr>
            <a:endParaRPr lang="ru-RU" sz="13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54599"/>
            <a:ext cx="4596130" cy="25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29496" y="608507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900" i="1" dirty="0" smtClean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Критерий и площадь отдельных цепей. Пусть оба компонента каждого рисунка составляю цепь.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3591429"/>
            <a:ext cx="4568825" cy="2493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784975" y="608507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Рисунок 2 Размещение крупных компонентов в ограниченной области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73570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064"/>
                <a:ext cx="10515600" cy="57358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1300" b="1" dirty="0"/>
                  <a:t>Поиск позиций для элемента</a:t>
                </a:r>
                <a:endParaRPr lang="ru-RU" sz="1300" dirty="0"/>
              </a:p>
              <a:p>
                <a:pPr marL="0" indent="0" algn="just">
                  <a:buNone/>
                </a:pPr>
                <a:r>
                  <a:rPr lang="ru-RU" sz="1300" dirty="0"/>
                  <a:t>Рассмотрим поиск позиций для размещения. Примем к рассмотрению текущий глобальные координаты размещаемого компонента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300" i="1"/>
                        </m:ctrlPr>
                      </m:dPr>
                      <m:e>
                        <m:r>
                          <a:rPr lang="ru-RU" sz="1300" i="1"/>
                          <m:t>𝑥</m:t>
                        </m:r>
                        <m:r>
                          <a:rPr lang="ru-RU" sz="1300" i="1"/>
                          <m:t>,</m:t>
                        </m:r>
                        <m:r>
                          <a:rPr lang="ru-RU" sz="1300" i="1"/>
                          <m:t>𝑦</m:t>
                        </m:r>
                      </m:e>
                    </m:d>
                  </m:oMath>
                </a14:m>
                <a:r>
                  <a:rPr lang="ru-RU" sz="1300" dirty="0"/>
                  <a:t> </a:t>
                </a:r>
              </a:p>
              <a:p>
                <a:pPr marL="0" indent="0" algn="just">
                  <a:buNone/>
                </a:pPr>
                <a:r>
                  <a:rPr lang="ru-RU" sz="1300" dirty="0"/>
                  <a:t>Так как другие компоненты уже могут быть размещены и иметь локальные целочисленные координаты конченного результата, то необходимо исключить те позиции которые допускают пересечение. Позиции будут рассмотрены по спирали от </a:t>
                </a:r>
                <a14:m>
                  <m:oMath xmlns:m="http://schemas.openxmlformats.org/officeDocument/2006/math">
                    <m:r>
                      <a:rPr lang="ru-RU" sz="1300" i="1"/>
                      <m:t>(</m:t>
                    </m:r>
                    <m:r>
                      <a:rPr lang="ru-RU" sz="1300" i="1"/>
                      <m:t>𝑥</m:t>
                    </m:r>
                    <m:r>
                      <a:rPr lang="ru-RU" sz="1300" i="1"/>
                      <m:t>,</m:t>
                    </m:r>
                    <m:r>
                      <a:rPr lang="ru-RU" sz="1300" i="1"/>
                      <m:t>𝑦</m:t>
                    </m:r>
                    <m:r>
                      <a:rPr lang="ru-RU" sz="1300" i="1"/>
                      <m:t>)</m:t>
                    </m:r>
                  </m:oMath>
                </a14:m>
                <a:r>
                  <a:rPr lang="ru-RU" sz="1300" dirty="0"/>
                  <a:t>, до тех по пока не будет набрано необходимое число координат для дальнейшей оценки.  Подробнее можно увидеть на рисунке 3. </a:t>
                </a:r>
              </a:p>
              <a:p>
                <a:pPr marL="0" indent="0" algn="just">
                  <a:buNone/>
                </a:pPr>
                <a:endParaRPr lang="ru-RU" sz="1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064"/>
                <a:ext cx="10515600" cy="5735899"/>
              </a:xfrm>
              <a:blipFill rotWithShape="0">
                <a:blip r:embed="rId2"/>
                <a:stretch>
                  <a:fillRect l="-116" t="-425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6" y="1711184"/>
            <a:ext cx="4798807" cy="2817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876300" y="4175159"/>
            <a:ext cx="10477500" cy="262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позиции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нахождения необходимого числа позиций необходимо выбрать одну для конечного размещения. Данный выбор можно осуществить учитывая следующий список критериев: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Частичный критерий. То есть суммарную Манхэттенскую метрику цепей, в которые входит текущий компонент.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Пересечение с другими компонентами. Под другим тут рассматриваются только те компоненты которые ещё не имеют целочисленных конечных координат, а только глобальное приближение.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будет выбрана позиция предоставляющая минимальный критерий и имеющая наименьшую площадь пересечений с далее размещаемыми </a:t>
            </a:r>
            <a:r>
              <a:rPr lang="ru-RU" sz="13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копонентами</a:t>
            </a: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позиции по оценке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позиций не входит в описание эвристики, так как входит предыдущий пункт.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b="1" dirty="0" err="1"/>
              <a:t>Force</a:t>
            </a:r>
            <a:r>
              <a:rPr lang="ru-RU" b="1" dirty="0"/>
              <a:t> </a:t>
            </a:r>
            <a:r>
              <a:rPr lang="ru-RU" b="1" dirty="0" err="1"/>
              <a:t>Directed</a:t>
            </a:r>
            <a:r>
              <a:rPr lang="ru-RU" b="1" dirty="0"/>
              <a:t> алгоритм </a:t>
            </a:r>
            <a:r>
              <a:rPr lang="ru-RU" b="1" dirty="0" smtClean="0"/>
              <a:t>размещения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17582"/>
            <a:ext cx="7880704" cy="2743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300" dirty="0"/>
              <a:t>Данный алгоритм так же является итерационным, где одну итерацию модно описать следующим образом:</a:t>
            </a:r>
          </a:p>
          <a:p>
            <a:pPr marL="0" lvl="0" indent="0" algn="just">
              <a:buNone/>
            </a:pPr>
            <a:r>
              <a:rPr lang="ru-RU" sz="1300" dirty="0"/>
              <a:t>Выделение группы рассматриваемых компонентов (в общем случае);</a:t>
            </a:r>
          </a:p>
          <a:p>
            <a:pPr marL="0" lvl="0" indent="0" algn="just">
              <a:buNone/>
            </a:pPr>
            <a:r>
              <a:rPr lang="ru-RU" sz="1300" dirty="0"/>
              <a:t>Выбор направлений возможных перемещений каждого компонента;</a:t>
            </a:r>
          </a:p>
          <a:p>
            <a:pPr marL="0" lvl="0" indent="0" algn="just">
              <a:buNone/>
            </a:pPr>
            <a:r>
              <a:rPr lang="ru-RU" sz="1300" dirty="0"/>
              <a:t>Оценка каждого направления с учётом силы (длины) сдвига по некоторым критериям;</a:t>
            </a:r>
          </a:p>
          <a:p>
            <a:pPr marL="0" lvl="0" indent="0" algn="just">
              <a:buNone/>
            </a:pPr>
            <a:r>
              <a:rPr lang="ru-RU" sz="1300" dirty="0"/>
              <a:t>Сдвиг компонента в наилучшую позицию.</a:t>
            </a:r>
          </a:p>
          <a:p>
            <a:pPr marL="0" indent="0" algn="just">
              <a:buNone/>
            </a:pPr>
            <a:r>
              <a:rPr lang="ru-RU" sz="1300" b="1" dirty="0"/>
              <a:t>Выделение группы рассматриваемых компонентов</a:t>
            </a:r>
            <a:endParaRPr lang="ru-RU" sz="1300" dirty="0"/>
          </a:p>
          <a:p>
            <a:pPr marL="0" indent="0" algn="just">
              <a:buNone/>
            </a:pPr>
            <a:r>
              <a:rPr lang="ru-RU" sz="1300" dirty="0"/>
              <a:t>Под группой рассматриваемых компонент будем рассматривать все неразмещённые компоненты.</a:t>
            </a:r>
          </a:p>
          <a:p>
            <a:pPr marL="0" indent="0" algn="just">
              <a:buNone/>
            </a:pPr>
            <a:r>
              <a:rPr lang="ru-RU" sz="1300" b="1" dirty="0"/>
              <a:t>Выбор направлений возможных перемещений</a:t>
            </a:r>
            <a:endParaRPr lang="ru-RU" sz="1300" dirty="0"/>
          </a:p>
          <a:p>
            <a:pPr marL="0" indent="0" algn="just">
              <a:buNone/>
            </a:pPr>
            <a:r>
              <a:rPr lang="ru-RU" sz="1300" dirty="0"/>
              <a:t>Под направлениями сдвига будем рассматривать 8 направлений как показано на рисунке 4.</a:t>
            </a:r>
          </a:p>
          <a:p>
            <a:pPr marL="0" indent="0" algn="just">
              <a:buNone/>
            </a:pPr>
            <a:endParaRPr lang="ru-RU" sz="13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04" y="817582"/>
            <a:ext cx="2047875" cy="20008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8347849" y="2818467"/>
            <a:ext cx="30059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900" i="1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Направления возможных сдвигов компонента.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3517628"/>
            <a:ext cx="6898074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направления сдвига по некоторым критериям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оценки будем использовать два критерия. Первым является частичный суммарный критерий для текущего компонента, аналогично рассмотренному выше алгоритму. Под вторым будем понимать площадь пересечения с другими компонентами. Подробнее можно видеть на рисунке 5.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8"/>
          <a:stretch/>
        </p:blipFill>
        <p:spPr bwMode="auto">
          <a:xfrm>
            <a:off x="7736274" y="3754326"/>
            <a:ext cx="4229100" cy="2056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838199" y="4782718"/>
            <a:ext cx="6898073" cy="83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Сдвиг компонента в наилучшую позицию.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выбора лучшей позиции для компонента она становится его текущей позицией и происходит переход к следующему компоненту.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490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858</Words>
  <Application>Microsoft Office PowerPoint</Application>
  <PresentationFormat>Широкоэкранный</PresentationFormat>
  <Paragraphs>94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Стратегия минимизации пересечений</vt:lpstr>
      <vt:lpstr>Презентация PowerPoint</vt:lpstr>
      <vt:lpstr>Стратегия размещения компонентов интегральной цепи по критериям.</vt:lpstr>
      <vt:lpstr>Презентация PowerPoint</vt:lpstr>
      <vt:lpstr>Итерационные стратегии исполнения решения</vt:lpstr>
      <vt:lpstr>Презентация PowerPoint</vt:lpstr>
      <vt:lpstr>Force Directed алгоритм размещения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Oppa</dc:creator>
  <cp:lastModifiedBy>Oppa</cp:lastModifiedBy>
  <cp:revision>3</cp:revision>
  <dcterms:created xsi:type="dcterms:W3CDTF">2014-11-24T19:04:07Z</dcterms:created>
  <dcterms:modified xsi:type="dcterms:W3CDTF">2014-11-24T19:13:58Z</dcterms:modified>
</cp:coreProperties>
</file>