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theme/theme8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0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1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36" r:id="rId2"/>
    <p:sldMasterId id="2147483741" r:id="rId3"/>
    <p:sldMasterId id="2147483754" r:id="rId4"/>
    <p:sldMasterId id="2147483757" r:id="rId5"/>
    <p:sldMasterId id="2147483769" r:id="rId6"/>
    <p:sldMasterId id="2147483772" r:id="rId7"/>
    <p:sldMasterId id="2147483784" r:id="rId8"/>
    <p:sldMasterId id="2147483786" r:id="rId9"/>
    <p:sldMasterId id="2147483799" r:id="rId10"/>
    <p:sldMasterId id="2147483804" r:id="rId11"/>
    <p:sldMasterId id="2147483817" r:id="rId12"/>
  </p:sldMasterIdLst>
  <p:notesMasterIdLst>
    <p:notesMasterId r:id="rId36"/>
  </p:notesMasterIdLst>
  <p:sldIdLst>
    <p:sldId id="256" r:id="rId13"/>
    <p:sldId id="362" r:id="rId14"/>
    <p:sldId id="363" r:id="rId15"/>
    <p:sldId id="364" r:id="rId16"/>
    <p:sldId id="365" r:id="rId17"/>
    <p:sldId id="373" r:id="rId18"/>
    <p:sldId id="374" r:id="rId19"/>
    <p:sldId id="372" r:id="rId20"/>
    <p:sldId id="375" r:id="rId21"/>
    <p:sldId id="376" r:id="rId22"/>
    <p:sldId id="382" r:id="rId23"/>
    <p:sldId id="381" r:id="rId24"/>
    <p:sldId id="383" r:id="rId25"/>
    <p:sldId id="384" r:id="rId26"/>
    <p:sldId id="387" r:id="rId27"/>
    <p:sldId id="386" r:id="rId28"/>
    <p:sldId id="385" r:id="rId29"/>
    <p:sldId id="388" r:id="rId30"/>
    <p:sldId id="379" r:id="rId31"/>
    <p:sldId id="380" r:id="rId32"/>
    <p:sldId id="390" r:id="rId33"/>
    <p:sldId id="389" r:id="rId34"/>
    <p:sldId id="278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0C0C0"/>
    <a:srgbClr val="0000CC"/>
    <a:srgbClr val="669900"/>
    <a:srgbClr val="FF00FF"/>
    <a:srgbClr val="FFFF00"/>
    <a:srgbClr val="FFFF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504" autoAdjust="0"/>
  </p:normalViewPr>
  <p:slideViewPr>
    <p:cSldViewPr>
      <p:cViewPr varScale="1">
        <p:scale>
          <a:sx n="76" d="100"/>
          <a:sy n="76" d="100"/>
        </p:scale>
        <p:origin x="18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ED8DF-6465-4DA5-BCE7-4A4BF3DF1936}" type="doc">
      <dgm:prSet loTypeId="urn:microsoft.com/office/officeart/2005/8/layout/cycle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302807-E657-4F13-8E3F-5ADAFF88066A}">
      <dgm:prSet phldrT="[Текст]"/>
      <dgm:spPr/>
      <dgm:t>
        <a:bodyPr/>
        <a:lstStyle/>
        <a:p>
          <a:r>
            <a:rPr lang="ru-RU" dirty="0" smtClean="0">
              <a:latin typeface="+mn-lt"/>
              <a:ea typeface="Verdana" pitchFamily="34" charset="0"/>
              <a:cs typeface="Verdana" pitchFamily="34" charset="0"/>
            </a:rPr>
            <a:t>Вычисление сил притяжения</a:t>
          </a:r>
          <a:endParaRPr lang="ru-RU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6AF5F9EA-29C2-4176-94E9-3A017F6A5594}" type="parTrans" cxnId="{317F955A-DD44-43B3-964E-D1439BBF365C}">
      <dgm:prSet/>
      <dgm:spPr/>
      <dgm:t>
        <a:bodyPr/>
        <a:lstStyle/>
        <a:p>
          <a:endParaRPr lang="ru-RU"/>
        </a:p>
      </dgm:t>
    </dgm:pt>
    <dgm:pt modelId="{52B2D093-5917-4F18-8CE2-8D8F81925645}" type="sibTrans" cxnId="{317F955A-DD44-43B3-964E-D1439BBF365C}">
      <dgm:prSet/>
      <dgm:spPr/>
      <dgm:t>
        <a:bodyPr/>
        <a:lstStyle/>
        <a:p>
          <a:endParaRPr lang="ru-RU"/>
        </a:p>
      </dgm:t>
    </dgm:pt>
    <dgm:pt modelId="{8DE514D5-7814-4556-9B55-EB8CB67AF4D2}">
      <dgm:prSet phldrT="[Текст]"/>
      <dgm:spPr/>
      <dgm:t>
        <a:bodyPr/>
        <a:lstStyle/>
        <a:p>
          <a:r>
            <a:rPr lang="ru-RU" dirty="0" smtClean="0">
              <a:latin typeface="+mj-lt"/>
              <a:ea typeface="Verdana" pitchFamily="34" charset="0"/>
              <a:cs typeface="Verdana" pitchFamily="34" charset="0"/>
            </a:rPr>
            <a:t>Вычисление векторов смещения вершин</a:t>
          </a:r>
          <a:endParaRPr lang="ru-RU" dirty="0">
            <a:latin typeface="+mj-lt"/>
            <a:ea typeface="Verdana" pitchFamily="34" charset="0"/>
            <a:cs typeface="Verdana" pitchFamily="34" charset="0"/>
          </a:endParaRPr>
        </a:p>
      </dgm:t>
    </dgm:pt>
    <dgm:pt modelId="{0416398B-4859-4069-9510-2BB30670C71C}" type="parTrans" cxnId="{1CB0CB45-A091-46C8-9F2D-E940A2D00187}">
      <dgm:prSet/>
      <dgm:spPr/>
      <dgm:t>
        <a:bodyPr/>
        <a:lstStyle/>
        <a:p>
          <a:endParaRPr lang="ru-RU"/>
        </a:p>
      </dgm:t>
    </dgm:pt>
    <dgm:pt modelId="{F25F3B0A-16DE-4757-9A7E-1C4075E39ABC}" type="sibTrans" cxnId="{1CB0CB45-A091-46C8-9F2D-E940A2D00187}">
      <dgm:prSet/>
      <dgm:spPr/>
      <dgm:t>
        <a:bodyPr/>
        <a:lstStyle/>
        <a:p>
          <a:endParaRPr lang="ru-RU"/>
        </a:p>
      </dgm:t>
    </dgm:pt>
    <dgm:pt modelId="{499F0AEA-D09E-45CA-AF4A-D6A4145EE525}">
      <dgm:prSet phldrT="[Текст]"/>
      <dgm:spPr/>
      <dgm:t>
        <a:bodyPr/>
        <a:lstStyle/>
        <a:p>
          <a:r>
            <a:rPr lang="ru-RU" dirty="0" smtClean="0">
              <a:latin typeface="+mj-lt"/>
              <a:ea typeface="Verdana" pitchFamily="34" charset="0"/>
              <a:cs typeface="Verdana" pitchFamily="34" charset="0"/>
            </a:rPr>
            <a:t>Сдвиг каждой вершины в направлении её вектора смещения</a:t>
          </a:r>
          <a:endParaRPr lang="ru-RU" dirty="0">
            <a:latin typeface="+mj-lt"/>
            <a:ea typeface="Verdana" pitchFamily="34" charset="0"/>
            <a:cs typeface="Verdana" pitchFamily="34" charset="0"/>
          </a:endParaRPr>
        </a:p>
      </dgm:t>
    </dgm:pt>
    <dgm:pt modelId="{182A19AB-BABB-48B1-8880-8BFE3B33F485}" type="parTrans" cxnId="{14C72F38-D626-4506-BBFE-94943300065A}">
      <dgm:prSet/>
      <dgm:spPr/>
      <dgm:t>
        <a:bodyPr/>
        <a:lstStyle/>
        <a:p>
          <a:endParaRPr lang="ru-RU"/>
        </a:p>
      </dgm:t>
    </dgm:pt>
    <dgm:pt modelId="{DEFFDCEE-8BB5-40D8-A555-3E9BD2991249}" type="sibTrans" cxnId="{14C72F38-D626-4506-BBFE-94943300065A}">
      <dgm:prSet/>
      <dgm:spPr/>
      <dgm:t>
        <a:bodyPr/>
        <a:lstStyle/>
        <a:p>
          <a:endParaRPr lang="ru-RU"/>
        </a:p>
      </dgm:t>
    </dgm:pt>
    <dgm:pt modelId="{FFD31718-49F5-4529-A78F-F9A02D44B92E}">
      <dgm:prSet phldrT="[Текст]"/>
      <dgm:spPr/>
      <dgm:t>
        <a:bodyPr/>
        <a:lstStyle/>
        <a:p>
          <a:r>
            <a:rPr lang="ru-RU" dirty="0" smtClean="0">
              <a:latin typeface="+mn-lt"/>
              <a:ea typeface="Verdana" pitchFamily="34" charset="0"/>
              <a:cs typeface="Verdana" pitchFamily="34" charset="0"/>
            </a:rPr>
            <a:t>Вычисление сил отталкивания</a:t>
          </a:r>
          <a:endParaRPr lang="ru-RU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3943025D-AFD8-46A8-8D3D-FB453F7E54F1}" type="parTrans" cxnId="{B40F0890-A806-45E9-8405-70FE4871C0BF}">
      <dgm:prSet/>
      <dgm:spPr/>
      <dgm:t>
        <a:bodyPr/>
        <a:lstStyle/>
        <a:p>
          <a:endParaRPr lang="ru-RU"/>
        </a:p>
      </dgm:t>
    </dgm:pt>
    <dgm:pt modelId="{100F948F-361C-446E-8D46-843799CE734C}" type="sibTrans" cxnId="{B40F0890-A806-45E9-8405-70FE4871C0BF}">
      <dgm:prSet/>
      <dgm:spPr/>
      <dgm:t>
        <a:bodyPr/>
        <a:lstStyle/>
        <a:p>
          <a:endParaRPr lang="ru-RU"/>
        </a:p>
      </dgm:t>
    </dgm:pt>
    <dgm:pt modelId="{1C3549D9-0174-43AF-BBF0-6E1AEEA63891}" type="pres">
      <dgm:prSet presAssocID="{3FFED8DF-6465-4DA5-BCE7-4A4BF3DF193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454F46-1A68-472C-AB06-5543A960D32E}" type="pres">
      <dgm:prSet presAssocID="{77302807-E657-4F13-8E3F-5ADAFF88066A}" presName="dummy" presStyleCnt="0"/>
      <dgm:spPr/>
    </dgm:pt>
    <dgm:pt modelId="{7BD1D83A-8524-46B2-8DC7-6FFBB9E4EFE1}" type="pres">
      <dgm:prSet presAssocID="{77302807-E657-4F13-8E3F-5ADAFF88066A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1B5DDE-2BE3-4821-9E4A-2E9D6648D941}" type="pres">
      <dgm:prSet presAssocID="{52B2D093-5917-4F18-8CE2-8D8F81925645}" presName="sibTrans" presStyleLbl="node1" presStyleIdx="0" presStyleCnt="4"/>
      <dgm:spPr/>
      <dgm:t>
        <a:bodyPr/>
        <a:lstStyle/>
        <a:p>
          <a:endParaRPr lang="ru-RU"/>
        </a:p>
      </dgm:t>
    </dgm:pt>
    <dgm:pt modelId="{B6D5E0F3-0F91-4CCD-9DCF-026BECEBBC8D}" type="pres">
      <dgm:prSet presAssocID="{8DE514D5-7814-4556-9B55-EB8CB67AF4D2}" presName="dummy" presStyleCnt="0"/>
      <dgm:spPr/>
    </dgm:pt>
    <dgm:pt modelId="{EC681C65-2B98-441E-9518-68FA6A9903E6}" type="pres">
      <dgm:prSet presAssocID="{8DE514D5-7814-4556-9B55-EB8CB67AF4D2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E88F16-46F0-45B7-8B70-2145C656EF9C}" type="pres">
      <dgm:prSet presAssocID="{F25F3B0A-16DE-4757-9A7E-1C4075E39ABC}" presName="sibTrans" presStyleLbl="node1" presStyleIdx="1" presStyleCnt="4"/>
      <dgm:spPr/>
      <dgm:t>
        <a:bodyPr/>
        <a:lstStyle/>
        <a:p>
          <a:endParaRPr lang="ru-RU"/>
        </a:p>
      </dgm:t>
    </dgm:pt>
    <dgm:pt modelId="{7F3C2813-78E9-4652-AE46-824DCDE4C7B1}" type="pres">
      <dgm:prSet presAssocID="{499F0AEA-D09E-45CA-AF4A-D6A4145EE525}" presName="dummy" presStyleCnt="0"/>
      <dgm:spPr/>
    </dgm:pt>
    <dgm:pt modelId="{8844742E-BBC7-4A11-A695-27E3D602C385}" type="pres">
      <dgm:prSet presAssocID="{499F0AEA-D09E-45CA-AF4A-D6A4145EE525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FC6B83-6C68-4BA9-B803-2359EA17F527}" type="pres">
      <dgm:prSet presAssocID="{DEFFDCEE-8BB5-40D8-A555-3E9BD2991249}" presName="sibTrans" presStyleLbl="node1" presStyleIdx="2" presStyleCnt="4"/>
      <dgm:spPr/>
      <dgm:t>
        <a:bodyPr/>
        <a:lstStyle/>
        <a:p>
          <a:endParaRPr lang="ru-RU"/>
        </a:p>
      </dgm:t>
    </dgm:pt>
    <dgm:pt modelId="{E901BAAF-F00E-42D7-B3D4-FA1097E8EC4E}" type="pres">
      <dgm:prSet presAssocID="{FFD31718-49F5-4529-A78F-F9A02D44B92E}" presName="dummy" presStyleCnt="0"/>
      <dgm:spPr/>
    </dgm:pt>
    <dgm:pt modelId="{2C5EF2B7-C67D-49B3-92CB-6AC49D9F472D}" type="pres">
      <dgm:prSet presAssocID="{FFD31718-49F5-4529-A78F-F9A02D44B92E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F29497-3BFD-4ED6-908D-5C267730881F}" type="pres">
      <dgm:prSet presAssocID="{100F948F-361C-446E-8D46-843799CE734C}" presName="sibTrans" presStyleLbl="node1" presStyleIdx="3" presStyleCnt="4"/>
      <dgm:spPr/>
      <dgm:t>
        <a:bodyPr/>
        <a:lstStyle/>
        <a:p>
          <a:endParaRPr lang="ru-RU"/>
        </a:p>
      </dgm:t>
    </dgm:pt>
  </dgm:ptLst>
  <dgm:cxnLst>
    <dgm:cxn modelId="{1CB0CB45-A091-46C8-9F2D-E940A2D00187}" srcId="{3FFED8DF-6465-4DA5-BCE7-4A4BF3DF1936}" destId="{8DE514D5-7814-4556-9B55-EB8CB67AF4D2}" srcOrd="1" destOrd="0" parTransId="{0416398B-4859-4069-9510-2BB30670C71C}" sibTransId="{F25F3B0A-16DE-4757-9A7E-1C4075E39ABC}"/>
    <dgm:cxn modelId="{1D8A6BFE-2398-4764-97BB-BD966E188997}" type="presOf" srcId="{FFD31718-49F5-4529-A78F-F9A02D44B92E}" destId="{2C5EF2B7-C67D-49B3-92CB-6AC49D9F472D}" srcOrd="0" destOrd="0" presId="urn:microsoft.com/office/officeart/2005/8/layout/cycle1"/>
    <dgm:cxn modelId="{C14BC498-9E42-4185-BF2C-93D2BEFDBFF9}" type="presOf" srcId="{77302807-E657-4F13-8E3F-5ADAFF88066A}" destId="{7BD1D83A-8524-46B2-8DC7-6FFBB9E4EFE1}" srcOrd="0" destOrd="0" presId="urn:microsoft.com/office/officeart/2005/8/layout/cycle1"/>
    <dgm:cxn modelId="{BE874775-25CF-4C09-B147-67A5A1ACE60B}" type="presOf" srcId="{F25F3B0A-16DE-4757-9A7E-1C4075E39ABC}" destId="{BBE88F16-46F0-45B7-8B70-2145C656EF9C}" srcOrd="0" destOrd="0" presId="urn:microsoft.com/office/officeart/2005/8/layout/cycle1"/>
    <dgm:cxn modelId="{25D80EDB-6D5F-4947-B6E5-BE455DDA224C}" type="presOf" srcId="{DEFFDCEE-8BB5-40D8-A555-3E9BD2991249}" destId="{79FC6B83-6C68-4BA9-B803-2359EA17F527}" srcOrd="0" destOrd="0" presId="urn:microsoft.com/office/officeart/2005/8/layout/cycle1"/>
    <dgm:cxn modelId="{44E8ECCD-CD7A-404E-8E92-887C86E73E73}" type="presOf" srcId="{100F948F-361C-446E-8D46-843799CE734C}" destId="{93F29497-3BFD-4ED6-908D-5C267730881F}" srcOrd="0" destOrd="0" presId="urn:microsoft.com/office/officeart/2005/8/layout/cycle1"/>
    <dgm:cxn modelId="{35D959EF-BBBC-4C28-9B7E-43D30C67939D}" type="presOf" srcId="{52B2D093-5917-4F18-8CE2-8D8F81925645}" destId="{541B5DDE-2BE3-4821-9E4A-2E9D6648D941}" srcOrd="0" destOrd="0" presId="urn:microsoft.com/office/officeart/2005/8/layout/cycle1"/>
    <dgm:cxn modelId="{5DBDC6F7-838E-41AD-A55D-9B49737CA76F}" type="presOf" srcId="{3FFED8DF-6465-4DA5-BCE7-4A4BF3DF1936}" destId="{1C3549D9-0174-43AF-BBF0-6E1AEEA63891}" srcOrd="0" destOrd="0" presId="urn:microsoft.com/office/officeart/2005/8/layout/cycle1"/>
    <dgm:cxn modelId="{317F955A-DD44-43B3-964E-D1439BBF365C}" srcId="{3FFED8DF-6465-4DA5-BCE7-4A4BF3DF1936}" destId="{77302807-E657-4F13-8E3F-5ADAFF88066A}" srcOrd="0" destOrd="0" parTransId="{6AF5F9EA-29C2-4176-94E9-3A017F6A5594}" sibTransId="{52B2D093-5917-4F18-8CE2-8D8F81925645}"/>
    <dgm:cxn modelId="{B40F0890-A806-45E9-8405-70FE4871C0BF}" srcId="{3FFED8DF-6465-4DA5-BCE7-4A4BF3DF1936}" destId="{FFD31718-49F5-4529-A78F-F9A02D44B92E}" srcOrd="3" destOrd="0" parTransId="{3943025D-AFD8-46A8-8D3D-FB453F7E54F1}" sibTransId="{100F948F-361C-446E-8D46-843799CE734C}"/>
    <dgm:cxn modelId="{14C72F38-D626-4506-BBFE-94943300065A}" srcId="{3FFED8DF-6465-4DA5-BCE7-4A4BF3DF1936}" destId="{499F0AEA-D09E-45CA-AF4A-D6A4145EE525}" srcOrd="2" destOrd="0" parTransId="{182A19AB-BABB-48B1-8880-8BFE3B33F485}" sibTransId="{DEFFDCEE-8BB5-40D8-A555-3E9BD2991249}"/>
    <dgm:cxn modelId="{2181F594-AE08-475B-ACE9-83EC66D02163}" type="presOf" srcId="{8DE514D5-7814-4556-9B55-EB8CB67AF4D2}" destId="{EC681C65-2B98-441E-9518-68FA6A9903E6}" srcOrd="0" destOrd="0" presId="urn:microsoft.com/office/officeart/2005/8/layout/cycle1"/>
    <dgm:cxn modelId="{D1DDB7A3-F71A-4735-8F13-9E1D19F18899}" type="presOf" srcId="{499F0AEA-D09E-45CA-AF4A-D6A4145EE525}" destId="{8844742E-BBC7-4A11-A695-27E3D602C385}" srcOrd="0" destOrd="0" presId="urn:microsoft.com/office/officeart/2005/8/layout/cycle1"/>
    <dgm:cxn modelId="{681F4C0C-3036-4C31-BE29-F2592FAA27BE}" type="presParOf" srcId="{1C3549D9-0174-43AF-BBF0-6E1AEEA63891}" destId="{C1454F46-1A68-472C-AB06-5543A960D32E}" srcOrd="0" destOrd="0" presId="urn:microsoft.com/office/officeart/2005/8/layout/cycle1"/>
    <dgm:cxn modelId="{6FBCF6F2-B475-4C62-AEDF-D7FB1FC1F881}" type="presParOf" srcId="{1C3549D9-0174-43AF-BBF0-6E1AEEA63891}" destId="{7BD1D83A-8524-46B2-8DC7-6FFBB9E4EFE1}" srcOrd="1" destOrd="0" presId="urn:microsoft.com/office/officeart/2005/8/layout/cycle1"/>
    <dgm:cxn modelId="{D71A40C8-024D-4C92-9F46-1DEBC3FB0731}" type="presParOf" srcId="{1C3549D9-0174-43AF-BBF0-6E1AEEA63891}" destId="{541B5DDE-2BE3-4821-9E4A-2E9D6648D941}" srcOrd="2" destOrd="0" presId="urn:microsoft.com/office/officeart/2005/8/layout/cycle1"/>
    <dgm:cxn modelId="{147BE30C-195C-49F3-B89C-1B5D69B48C39}" type="presParOf" srcId="{1C3549D9-0174-43AF-BBF0-6E1AEEA63891}" destId="{B6D5E0F3-0F91-4CCD-9DCF-026BECEBBC8D}" srcOrd="3" destOrd="0" presId="urn:microsoft.com/office/officeart/2005/8/layout/cycle1"/>
    <dgm:cxn modelId="{2CC0D2BA-41B3-4E4F-B756-94FF0A8FDBD6}" type="presParOf" srcId="{1C3549D9-0174-43AF-BBF0-6E1AEEA63891}" destId="{EC681C65-2B98-441E-9518-68FA6A9903E6}" srcOrd="4" destOrd="0" presId="urn:microsoft.com/office/officeart/2005/8/layout/cycle1"/>
    <dgm:cxn modelId="{72A73E99-7B0C-4159-A55B-C86EE229B273}" type="presParOf" srcId="{1C3549D9-0174-43AF-BBF0-6E1AEEA63891}" destId="{BBE88F16-46F0-45B7-8B70-2145C656EF9C}" srcOrd="5" destOrd="0" presId="urn:microsoft.com/office/officeart/2005/8/layout/cycle1"/>
    <dgm:cxn modelId="{828766DB-1C8B-4D1A-B97A-69BAAFCF2FBD}" type="presParOf" srcId="{1C3549D9-0174-43AF-BBF0-6E1AEEA63891}" destId="{7F3C2813-78E9-4652-AE46-824DCDE4C7B1}" srcOrd="6" destOrd="0" presId="urn:microsoft.com/office/officeart/2005/8/layout/cycle1"/>
    <dgm:cxn modelId="{9A41946B-809D-4BF9-888B-9AD96CFF36D2}" type="presParOf" srcId="{1C3549D9-0174-43AF-BBF0-6E1AEEA63891}" destId="{8844742E-BBC7-4A11-A695-27E3D602C385}" srcOrd="7" destOrd="0" presId="urn:microsoft.com/office/officeart/2005/8/layout/cycle1"/>
    <dgm:cxn modelId="{8BBDD3C5-B651-410A-A8DD-2A44BC76516A}" type="presParOf" srcId="{1C3549D9-0174-43AF-BBF0-6E1AEEA63891}" destId="{79FC6B83-6C68-4BA9-B803-2359EA17F527}" srcOrd="8" destOrd="0" presId="urn:microsoft.com/office/officeart/2005/8/layout/cycle1"/>
    <dgm:cxn modelId="{4ABD82D1-1207-4532-9849-4B617A9FAC5F}" type="presParOf" srcId="{1C3549D9-0174-43AF-BBF0-6E1AEEA63891}" destId="{E901BAAF-F00E-42D7-B3D4-FA1097E8EC4E}" srcOrd="9" destOrd="0" presId="urn:microsoft.com/office/officeart/2005/8/layout/cycle1"/>
    <dgm:cxn modelId="{F032D246-6A2F-4970-8919-5EFE49222002}" type="presParOf" srcId="{1C3549D9-0174-43AF-BBF0-6E1AEEA63891}" destId="{2C5EF2B7-C67D-49B3-92CB-6AC49D9F472D}" srcOrd="10" destOrd="0" presId="urn:microsoft.com/office/officeart/2005/8/layout/cycle1"/>
    <dgm:cxn modelId="{3C7454EE-3D46-4DAE-AFB1-5FEC13D2814B}" type="presParOf" srcId="{1C3549D9-0174-43AF-BBF0-6E1AEEA63891}" destId="{93F29497-3BFD-4ED6-908D-5C267730881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1D83A-8524-46B2-8DC7-6FFBB9E4EFE1}">
      <dsp:nvSpPr>
        <dsp:cNvPr id="0" name=""/>
        <dsp:cNvSpPr/>
      </dsp:nvSpPr>
      <dsp:spPr>
        <a:xfrm>
          <a:off x="3842314" y="106239"/>
          <a:ext cx="1695047" cy="1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n-lt"/>
              <a:ea typeface="Verdana" pitchFamily="34" charset="0"/>
              <a:cs typeface="Verdana" pitchFamily="34" charset="0"/>
            </a:rPr>
            <a:t>Вычисление сил притяжения</a:t>
          </a:r>
          <a:endParaRPr lang="ru-RU" sz="20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3842314" y="106239"/>
        <a:ext cx="1695047" cy="1695047"/>
      </dsp:txXfrm>
    </dsp:sp>
    <dsp:sp modelId="{541B5DDE-2BE3-4821-9E4A-2E9D6648D941}">
      <dsp:nvSpPr>
        <dsp:cNvPr id="0" name=""/>
        <dsp:cNvSpPr/>
      </dsp:nvSpPr>
      <dsp:spPr>
        <a:xfrm>
          <a:off x="856717" y="-538"/>
          <a:ext cx="4787422" cy="4787422"/>
        </a:xfrm>
        <a:prstGeom prst="circularArrow">
          <a:avLst>
            <a:gd name="adj1" fmla="val 6904"/>
            <a:gd name="adj2" fmla="val 465524"/>
            <a:gd name="adj3" fmla="val 548693"/>
            <a:gd name="adj4" fmla="val 20585784"/>
            <a:gd name="adj5" fmla="val 8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681C65-2B98-441E-9518-68FA6A9903E6}">
      <dsp:nvSpPr>
        <dsp:cNvPr id="0" name=""/>
        <dsp:cNvSpPr/>
      </dsp:nvSpPr>
      <dsp:spPr>
        <a:xfrm>
          <a:off x="3842314" y="2985058"/>
          <a:ext cx="1695047" cy="1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j-lt"/>
              <a:ea typeface="Verdana" pitchFamily="34" charset="0"/>
              <a:cs typeface="Verdana" pitchFamily="34" charset="0"/>
            </a:rPr>
            <a:t>Вычисление векторов смещения вершин</a:t>
          </a:r>
          <a:endParaRPr lang="ru-RU" sz="2000" kern="1200" dirty="0">
            <a:latin typeface="+mj-lt"/>
            <a:ea typeface="Verdana" pitchFamily="34" charset="0"/>
            <a:cs typeface="Verdana" pitchFamily="34" charset="0"/>
          </a:endParaRPr>
        </a:p>
      </dsp:txBody>
      <dsp:txXfrm>
        <a:off x="3842314" y="2985058"/>
        <a:ext cx="1695047" cy="1695047"/>
      </dsp:txXfrm>
    </dsp:sp>
    <dsp:sp modelId="{BBE88F16-46F0-45B7-8B70-2145C656EF9C}">
      <dsp:nvSpPr>
        <dsp:cNvPr id="0" name=""/>
        <dsp:cNvSpPr/>
      </dsp:nvSpPr>
      <dsp:spPr>
        <a:xfrm>
          <a:off x="856717" y="-538"/>
          <a:ext cx="4787422" cy="4787422"/>
        </a:xfrm>
        <a:prstGeom prst="circularArrow">
          <a:avLst>
            <a:gd name="adj1" fmla="val 6904"/>
            <a:gd name="adj2" fmla="val 465524"/>
            <a:gd name="adj3" fmla="val 5948693"/>
            <a:gd name="adj4" fmla="val 4385784"/>
            <a:gd name="adj5" fmla="val 8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4742E-BBC7-4A11-A695-27E3D602C385}">
      <dsp:nvSpPr>
        <dsp:cNvPr id="0" name=""/>
        <dsp:cNvSpPr/>
      </dsp:nvSpPr>
      <dsp:spPr>
        <a:xfrm>
          <a:off x="963495" y="2985058"/>
          <a:ext cx="1695047" cy="1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j-lt"/>
              <a:ea typeface="Verdana" pitchFamily="34" charset="0"/>
              <a:cs typeface="Verdana" pitchFamily="34" charset="0"/>
            </a:rPr>
            <a:t>Сдвиг каждой вершины в направлении её вектора смещения</a:t>
          </a:r>
          <a:endParaRPr lang="ru-RU" sz="2000" kern="1200" dirty="0">
            <a:latin typeface="+mj-lt"/>
            <a:ea typeface="Verdana" pitchFamily="34" charset="0"/>
            <a:cs typeface="Verdana" pitchFamily="34" charset="0"/>
          </a:endParaRPr>
        </a:p>
      </dsp:txBody>
      <dsp:txXfrm>
        <a:off x="963495" y="2985058"/>
        <a:ext cx="1695047" cy="1695047"/>
      </dsp:txXfrm>
    </dsp:sp>
    <dsp:sp modelId="{79FC6B83-6C68-4BA9-B803-2359EA17F527}">
      <dsp:nvSpPr>
        <dsp:cNvPr id="0" name=""/>
        <dsp:cNvSpPr/>
      </dsp:nvSpPr>
      <dsp:spPr>
        <a:xfrm>
          <a:off x="856717" y="-538"/>
          <a:ext cx="4787422" cy="4787422"/>
        </a:xfrm>
        <a:prstGeom prst="circularArrow">
          <a:avLst>
            <a:gd name="adj1" fmla="val 6904"/>
            <a:gd name="adj2" fmla="val 465524"/>
            <a:gd name="adj3" fmla="val 11348693"/>
            <a:gd name="adj4" fmla="val 9785784"/>
            <a:gd name="adj5" fmla="val 8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5EF2B7-C67D-49B3-92CB-6AC49D9F472D}">
      <dsp:nvSpPr>
        <dsp:cNvPr id="0" name=""/>
        <dsp:cNvSpPr/>
      </dsp:nvSpPr>
      <dsp:spPr>
        <a:xfrm>
          <a:off x="963495" y="106239"/>
          <a:ext cx="1695047" cy="1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+mn-lt"/>
              <a:ea typeface="Verdana" pitchFamily="34" charset="0"/>
              <a:cs typeface="Verdana" pitchFamily="34" charset="0"/>
            </a:rPr>
            <a:t>Вычисление сил отталкивания</a:t>
          </a:r>
          <a:endParaRPr lang="ru-RU" sz="20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963495" y="106239"/>
        <a:ext cx="1695047" cy="1695047"/>
      </dsp:txXfrm>
    </dsp:sp>
    <dsp:sp modelId="{93F29497-3BFD-4ED6-908D-5C267730881F}">
      <dsp:nvSpPr>
        <dsp:cNvPr id="0" name=""/>
        <dsp:cNvSpPr/>
      </dsp:nvSpPr>
      <dsp:spPr>
        <a:xfrm>
          <a:off x="856717" y="-538"/>
          <a:ext cx="4787422" cy="4787422"/>
        </a:xfrm>
        <a:prstGeom prst="circularArrow">
          <a:avLst>
            <a:gd name="adj1" fmla="val 6904"/>
            <a:gd name="adj2" fmla="val 465524"/>
            <a:gd name="adj3" fmla="val 16748693"/>
            <a:gd name="adj4" fmla="val 15185784"/>
            <a:gd name="adj5" fmla="val 8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50CE48-C53C-4B0F-8359-2709A98448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Нужно что-то</a:t>
            </a:r>
            <a:r>
              <a:rPr lang="ru-RU" baseline="0" dirty="0" smtClean="0"/>
              <a:t> про математику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7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2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Бикритериальная</a:t>
            </a:r>
            <a:r>
              <a:rPr lang="ru-RU" baseline="0" dirty="0" smtClean="0"/>
              <a:t> задача.  </a:t>
            </a:r>
            <a:r>
              <a:rPr lang="en-US" baseline="0" dirty="0" smtClean="0"/>
              <a:t>NP </a:t>
            </a:r>
            <a:r>
              <a:rPr lang="ru-RU" baseline="0" dirty="0" smtClean="0"/>
              <a:t>трудная уже по критерию укладки кругов внутри области.</a:t>
            </a:r>
          </a:p>
          <a:p>
            <a:r>
              <a:rPr lang="ru-RU" baseline="0" dirty="0" smtClean="0"/>
              <a:t>Решение лексикографически задан порядок</a:t>
            </a:r>
          </a:p>
          <a:p>
            <a:r>
              <a:rPr lang="ru-RU" baseline="0" dirty="0" smtClean="0"/>
              <a:t>Формулы обозначить</a:t>
            </a:r>
          </a:p>
          <a:p>
            <a:r>
              <a:rPr lang="ru-RU" baseline="0" dirty="0" smtClean="0"/>
              <a:t>Картинка три штуки</a:t>
            </a:r>
          </a:p>
          <a:p>
            <a:pPr marL="228600" indent="-228600">
              <a:buNone/>
            </a:pPr>
            <a:r>
              <a:rPr lang="ru-RU" baseline="0" dirty="0" smtClean="0"/>
              <a:t>1. Далеко</a:t>
            </a:r>
          </a:p>
          <a:p>
            <a:pPr marL="228600" indent="-228600">
              <a:buNone/>
            </a:pPr>
            <a:r>
              <a:rPr lang="ru-RU" baseline="0" dirty="0" smtClean="0"/>
              <a:t>2. Сжато</a:t>
            </a:r>
          </a:p>
          <a:p>
            <a:pPr marL="228600" indent="-228600">
              <a:buNone/>
            </a:pPr>
            <a:r>
              <a:rPr lang="ru-RU" baseline="0" dirty="0" smtClean="0"/>
              <a:t>3. Нормально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9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Добавить порядки задач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Возможно</a:t>
            </a:r>
            <a:r>
              <a:rPr lang="ru-RU" baseline="0" dirty="0" smtClean="0"/>
              <a:t> опять поделил не так. Перегруппировать и добавить анимацию на выделение двух методов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6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dirty="0" smtClean="0"/>
              <a:t>Соседи</a:t>
            </a:r>
          </a:p>
          <a:p>
            <a:pPr marL="228600" indent="-228600">
              <a:buAutoNum type="arabicPeriod"/>
            </a:pPr>
            <a:r>
              <a:rPr lang="ru-RU" dirty="0" smtClean="0"/>
              <a:t>Другой подход поиск соседей</a:t>
            </a:r>
          </a:p>
          <a:p>
            <a:pPr marL="228600" indent="-228600">
              <a:buAutoNum type="arabicPeriod"/>
            </a:pPr>
            <a:r>
              <a:rPr lang="ru-RU" dirty="0" err="1" smtClean="0"/>
              <a:t>Мноуровневая</a:t>
            </a:r>
            <a:r>
              <a:rPr lang="ru-RU" baseline="0" dirty="0" smtClean="0"/>
              <a:t> схема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53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7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Ещё бы одну матрицу</a:t>
            </a:r>
            <a:r>
              <a:rPr lang="ru-RU" baseline="0" dirty="0" smtClean="0"/>
              <a:t> запустить надо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289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289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033D2-DD5A-4F9B-9CD0-F84BD98479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3384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824026"/>
            <a:ext cx="3600448" cy="20717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210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033D2-DD5A-4F9B-9CD0-F84BD98479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F06A6-5714-45E3-AE81-FA92C008607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9C05-9646-49F0-9901-17893BEDA024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75F64-9AD2-455F-9AA8-A9B6B405FC9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C123-35D6-4B7C-9E59-F9D254C18399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045BF-E518-4454-8095-F9B32E0CB26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5774-A3FE-49DD-8AA6-2845D1BE042A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3AD08-9926-4067-A110-630022ED083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177-E918-48B7-94FA-83C4A322106C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5D20C-EA16-4843-95CB-5DDF7F959E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170BF-11A6-4C09-9D9C-0BF1EDC37016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D501B-3C62-4446-9B5D-2EC20F47AE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1050-1486-4866-A928-FA8FC8DCAD0B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D6A3-0B8D-44AC-8A80-2BDBE6FA4A8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BF14-9FE6-458B-A4EC-4EF31120E4B8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5CAC8-AEC4-4499-878B-E07803704DB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36D7-B986-42CD-8AEA-95C39B45CEC3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289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289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E0266-FF49-485F-BFBF-99B7E216A3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1611B-E96D-4D6F-A200-07AF708F67FE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033D2-DD5A-4F9B-9CD0-F84BD98479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3384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824026"/>
            <a:ext cx="3600448" cy="20717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A681-B154-441D-BC2B-8D3FA014D2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A2F0-5F56-4262-A6D5-A5157FE1AFBB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F06A6-5714-45E3-AE81-FA92C008607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9C05-9646-49F0-9901-17893BEDA024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75F64-9AD2-455F-9AA8-A9B6B405FC9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C123-35D6-4B7C-9E59-F9D254C18399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045BF-E518-4454-8095-F9B32E0CB26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5774-A3FE-49DD-8AA6-2845D1BE042A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3AD08-9926-4067-A110-630022ED083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177-E918-48B7-94FA-83C4A322106C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5D20C-EA16-4843-95CB-5DDF7F959E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170BF-11A6-4C09-9D9C-0BF1EDC37016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D501B-3C62-4446-9B5D-2EC20F47AE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1050-1486-4866-A928-FA8FC8DCAD0B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D6A3-0B8D-44AC-8A80-2BDBE6FA4A8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BF14-9FE6-458B-A4EC-4EF31120E4B8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5CAC8-AEC4-4499-878B-E07803704DB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36D7-B986-42CD-8AEA-95C39B45CEC3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289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289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E0266-FF49-485F-BFBF-99B7E216A3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1611B-E96D-4D6F-A200-07AF708F67FE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3384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824026"/>
            <a:ext cx="3600448" cy="20717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A2F0-5F56-4262-A6D5-A5157FE1AFBB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F06A6-5714-45E3-AE81-FA92C008607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9C05-9646-49F0-9901-17893BEDA024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75F64-9AD2-455F-9AA8-A9B6B405FC9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C123-35D6-4B7C-9E59-F9D254C18399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045BF-E518-4454-8095-F9B32E0CB26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5774-A3FE-49DD-8AA6-2845D1BE042A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3AD08-9926-4067-A110-630022ED083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177-E918-48B7-94FA-83C4A322106C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5D20C-EA16-4843-95CB-5DDF7F959E5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170BF-11A6-4C09-9D9C-0BF1EDC37016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D501B-3C62-4446-9B5D-2EC20F47AEB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1050-1486-4866-A928-FA8FC8DCAD0B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D6A3-0B8D-44AC-8A80-2BDBE6FA4A8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BF14-9FE6-458B-A4EC-4EF31120E4B8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5CAC8-AEC4-4499-878B-E07803704DB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36D7-B986-42CD-8AEA-95C39B45CEC3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289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289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E0266-FF49-485F-BFBF-99B7E216A39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1611B-E96D-4D6F-A200-07AF708F67FE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3384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824026"/>
            <a:ext cx="3600448" cy="20717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A2F0-5F56-4262-A6D5-A5157FE1AFBB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F06A6-5714-45E3-AE81-FA92C008607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9C05-9646-49F0-9901-17893BEDA024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75F64-9AD2-455F-9AA8-A9B6B405FC91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C123-35D6-4B7C-9E59-F9D254C18399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045BF-E518-4454-8095-F9B32E0CB26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5774-A3FE-49DD-8AA6-2845D1BE042A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3AD08-9926-4067-A110-630022ED083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177-E918-48B7-94FA-83C4A322106C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5D20C-EA16-4843-95CB-5DDF7F959E5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170BF-11A6-4C09-9D9C-0BF1EDC37016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D501B-3C62-4446-9B5D-2EC20F47AEB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1050-1486-4866-A928-FA8FC8DCAD0B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D6A3-0B8D-44AC-8A80-2BDBE6FA4A8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BF14-9FE6-458B-A4EC-4EF31120E4B8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5CAC8-AEC4-4499-878B-E07803704DB0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36D7-B986-42CD-8AEA-95C39B45CEC3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289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289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E0266-FF49-485F-BFBF-99B7E216A396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1611B-E96D-4D6F-A200-07AF708F67FE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033D2-DD5A-4F9B-9CD0-F84BD98479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3384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824026"/>
            <a:ext cx="3600448" cy="20717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210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A2F0-5F56-4262-A6D5-A5157FE1AFBB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033D2-DD5A-4F9B-9CD0-F84BD98479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7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A2F0-5F56-4262-A6D5-A5157FE1AFBB}" type="datetimeFigureOut">
              <a:rPr lang="ru-RU" smtClean="0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F06A6-5714-45E3-AE81-FA92C008607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9C05-9646-49F0-9901-17893BEDA024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75F64-9AD2-455F-9AA8-A9B6B405FC9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C123-35D6-4B7C-9E59-F9D254C18399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045BF-E518-4454-8095-F9B32E0CB26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5774-A3FE-49DD-8AA6-2845D1BE042A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3AD08-9926-4067-A110-630022ED083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177-E918-48B7-94FA-83C4A322106C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5D20C-EA16-4843-95CB-5DDF7F959E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170BF-11A6-4C09-9D9C-0BF1EDC37016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D501B-3C62-4446-9B5D-2EC20F47AE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1050-1486-4866-A928-FA8FC8DCAD0B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D6A3-0B8D-44AC-8A80-2BDBE6FA4A8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BF14-9FE6-458B-A4EC-4EF31120E4B8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5CAC8-AEC4-4499-878B-E07803704DB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36D7-B986-42CD-8AEA-95C39B45CEC3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2895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2895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E0266-FF49-485F-BFBF-99B7E216A39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1611B-E96D-4D6F-A200-07AF708F67FE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692150"/>
            <a:ext cx="33845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8" y="1824026"/>
            <a:ext cx="3600448" cy="20717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47335-E172-4914-9F91-8FCB47D71C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82A01-511F-4DBF-BCC9-E7222F75D777}" type="datetimeFigureOut">
              <a:rPr lang="ru-RU"/>
              <a:pPr>
                <a:defRPr/>
              </a:pPr>
              <a:t>16.12.2013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.jpe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7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Prezent_Logo_Ru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625" y="152400"/>
            <a:ext cx="28575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205038"/>
            <a:ext cx="4537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Prezent_Logo_R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5" y="152400"/>
            <a:ext cx="28575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205038"/>
            <a:ext cx="4537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205038"/>
            <a:ext cx="4537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Prezent_Logo_Ru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625" y="152400"/>
            <a:ext cx="28575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205038"/>
            <a:ext cx="4537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Prezent_Logo_R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5" y="152400"/>
            <a:ext cx="28575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205038"/>
            <a:ext cx="4537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Prezent_Logo_R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5" y="152400"/>
            <a:ext cx="28575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205038"/>
            <a:ext cx="45370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Prezent_Logo_Ru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8625" y="152400"/>
            <a:ext cx="28575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916113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395E07A-1929-4518-B477-DB553BA7AF9E}" type="slidenum">
              <a:rPr lang="he-IL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341438"/>
            <a:ext cx="7772400" cy="13716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chemeClr val="tx2"/>
                </a:solidFill>
              </a:rPr>
              <a:t>Размещения графа на плоскости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3717032"/>
            <a:ext cx="8601000" cy="2592288"/>
          </a:xfrm>
        </p:spPr>
        <p:txBody>
          <a:bodyPr/>
          <a:lstStyle/>
          <a:p>
            <a:pPr algn="r"/>
            <a:r>
              <a:rPr lang="ru-RU" sz="2800" dirty="0" smtClean="0">
                <a:solidFill>
                  <a:schemeClr val="tx2"/>
                </a:solidFill>
              </a:rPr>
              <a:t>Руководитель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ru-RU" sz="2800" i="1" dirty="0" smtClean="0">
                <a:solidFill>
                  <a:schemeClr val="tx2"/>
                </a:solidFill>
              </a:rPr>
              <a:t>Н.В.</a:t>
            </a:r>
            <a:r>
              <a:rPr lang="en-US" sz="2800" i="1" dirty="0" smtClean="0">
                <a:solidFill>
                  <a:schemeClr val="tx2"/>
                </a:solidFill>
              </a:rPr>
              <a:t> </a:t>
            </a:r>
            <a:r>
              <a:rPr lang="ru-RU" sz="2800" i="1" dirty="0" smtClean="0">
                <a:solidFill>
                  <a:schemeClr val="tx2"/>
                </a:solidFill>
              </a:rPr>
              <a:t>Старостин</a:t>
            </a:r>
            <a:endParaRPr lang="en-US" sz="2800" i="1" dirty="0" smtClean="0">
              <a:solidFill>
                <a:schemeClr val="tx2"/>
              </a:solidFill>
            </a:endParaRPr>
          </a:p>
          <a:p>
            <a:pPr algn="r" eaLnBrk="1" hangingPunct="1"/>
            <a:r>
              <a:rPr lang="ru-RU" sz="2800" dirty="0" smtClean="0">
                <a:solidFill>
                  <a:schemeClr val="tx2"/>
                </a:solidFill>
              </a:rPr>
              <a:t>Группа 85м3</a:t>
            </a:r>
          </a:p>
          <a:p>
            <a:pPr algn="r" eaLnBrk="1" hangingPunct="1"/>
            <a:r>
              <a:rPr lang="ru-RU" sz="2800" i="1" dirty="0" smtClean="0">
                <a:solidFill>
                  <a:schemeClr val="tx2"/>
                </a:solidFill>
              </a:rPr>
              <a:t>А</a:t>
            </a:r>
            <a:r>
              <a:rPr lang="en-US" sz="2800" i="1" dirty="0" smtClean="0">
                <a:solidFill>
                  <a:schemeClr val="tx2"/>
                </a:solidFill>
              </a:rPr>
              <a:t>. </a:t>
            </a:r>
            <a:r>
              <a:rPr lang="ru-RU" sz="2800" i="1" dirty="0" smtClean="0">
                <a:solidFill>
                  <a:schemeClr val="tx2"/>
                </a:solidFill>
              </a:rPr>
              <a:t>Борисова, Ю. Замятина,</a:t>
            </a:r>
            <a:r>
              <a:rPr lang="en-US" sz="2800" i="1" dirty="0" smtClean="0">
                <a:solidFill>
                  <a:schemeClr val="tx2"/>
                </a:solidFill>
              </a:rPr>
              <a:t/>
            </a:r>
            <a:br>
              <a:rPr lang="en-US" sz="2800" i="1" dirty="0" smtClean="0">
                <a:solidFill>
                  <a:schemeClr val="tx2"/>
                </a:solidFill>
              </a:rPr>
            </a:br>
            <a:r>
              <a:rPr lang="ru-RU" sz="2800" i="1" dirty="0" smtClean="0">
                <a:solidFill>
                  <a:schemeClr val="tx2"/>
                </a:solidFill>
              </a:rPr>
              <a:t>А. Лейтан, С. Рыжов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</a:t>
            </a:r>
            <a:r>
              <a:rPr lang="en-US" dirty="0" smtClean="0"/>
              <a:t>Force-Directed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Расчёт сил отталкивания от меньшего числа вершин</a:t>
            </a:r>
          </a:p>
          <a:p>
            <a:r>
              <a:rPr lang="ru-RU" dirty="0" smtClean="0"/>
              <a:t>Редукция графа, для уменьшения количества расчётов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соседних вершин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алгоритма (картинки)</a:t>
            </a:r>
          </a:p>
          <a:p>
            <a:r>
              <a:rPr lang="ru-RU" dirty="0" smtClean="0"/>
              <a:t>Ищем все вершины в квадрате</a:t>
            </a:r>
          </a:p>
          <a:p>
            <a:r>
              <a:rPr lang="ru-RU" dirty="0" smtClean="0"/>
              <a:t>Размера (формула)</a:t>
            </a:r>
          </a:p>
          <a:p>
            <a:r>
              <a:rPr lang="ru-RU" dirty="0" smtClean="0"/>
              <a:t>Увеличиваем стороны квадрата в </a:t>
            </a:r>
            <a:r>
              <a:rPr lang="en-US" dirty="0" smtClean="0"/>
              <a:t>F </a:t>
            </a:r>
            <a:r>
              <a:rPr lang="ru-RU" dirty="0" smtClean="0"/>
              <a:t>раз чтобы расталкивать вершины равномернее </a:t>
            </a:r>
            <a:r>
              <a:rPr lang="ru-RU" dirty="0"/>
              <a:t>по всей области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2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соседних вершин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 rot="16200000"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8711" y="1063466"/>
            <a:ext cx="3600000" cy="3098255"/>
          </a:xfrm>
          <a:prstGeom prst="rect">
            <a:avLst/>
          </a:prstGeom>
        </p:spPr>
      </p:pic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87611" y="3713064"/>
            <a:ext cx="3600000" cy="288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5215" y="3713065"/>
            <a:ext cx="3600000" cy="28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9934" y="3713064"/>
            <a:ext cx="3600000" cy="288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55925" y="1172593"/>
            <a:ext cx="3600000" cy="288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2461" y="1172593"/>
            <a:ext cx="3600000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421214" y="3636496"/>
                <a:ext cx="1855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4" y="3636496"/>
                <a:ext cx="185544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537750" y="3636496"/>
                <a:ext cx="1855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750" y="3636496"/>
                <a:ext cx="185544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90403" y="3636496"/>
                <a:ext cx="1081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03" y="3636496"/>
                <a:ext cx="1081771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5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Многоуровневый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Картинка загрубление-загрубление-расчёты-восстановление-расчёты-восстановление-результат и всё по кругу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6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Схемы редукции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Получение меток для редукции</a:t>
            </a:r>
          </a:p>
          <a:p>
            <a:r>
              <a:rPr lang="ru-RU" sz="2000" dirty="0" smtClean="0"/>
              <a:t>Были рассмотрены несколько схем получения меток для редукции графа</a:t>
            </a:r>
          </a:p>
          <a:p>
            <a:pPr lvl="1"/>
            <a:r>
              <a:rPr lang="ru-RU" sz="1600" dirty="0" smtClean="0"/>
              <a:t>1. Объединение двух вершин инцидентных очередному ребру вершине сжатого графа</a:t>
            </a:r>
          </a:p>
          <a:p>
            <a:pPr lvl="1"/>
            <a:r>
              <a:rPr lang="ru-RU" sz="1600" dirty="0" smtClean="0"/>
              <a:t>2. Выделение одной вершины либо вершины и первой смежной с ней, если она ранее не помечена</a:t>
            </a:r>
          </a:p>
          <a:p>
            <a:pPr lvl="1"/>
            <a:r>
              <a:rPr lang="ru-RU" sz="1600" dirty="0" smtClean="0"/>
              <a:t>3. Выделение всех смежных вершин и отождествление их вершине сжатого графа, либо одна вершина в случае если какая-либо вершина помечена ранее.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0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</a:t>
            </a:r>
            <a:r>
              <a:rPr lang="ru-RU" dirty="0" smtClean="0"/>
              <a:t>редукции. </a:t>
            </a:r>
            <a:r>
              <a:rPr lang="ru-RU" dirty="0"/>
              <a:t>Все смежные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1883793"/>
            <a:ext cx="5400000" cy="43200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6" y="1984494"/>
            <a:ext cx="5400000" cy="432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6" y="1984494"/>
            <a:ext cx="5400000" cy="432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6" y="1984494"/>
            <a:ext cx="5400000" cy="432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6" y="1984494"/>
            <a:ext cx="5400000" cy="43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6" y="1984494"/>
            <a:ext cx="5400000" cy="432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6" y="1984494"/>
            <a:ext cx="5400000" cy="432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1842085"/>
            <a:ext cx="5400000" cy="432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6" y="1984494"/>
            <a:ext cx="5400000" cy="432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6" y="1984494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</a:t>
            </a:r>
            <a:r>
              <a:rPr lang="ru-RU" dirty="0" smtClean="0"/>
              <a:t>редукции. Первое ребро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6994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3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</a:t>
            </a:r>
            <a:r>
              <a:rPr lang="ru-RU" dirty="0" smtClean="0"/>
              <a:t>редукции. Любое ребро</a:t>
            </a:r>
            <a:endParaRPr lang="ru-RU" dirty="0"/>
          </a:p>
        </p:txBody>
      </p:sp>
      <p:pic>
        <p:nvPicPr>
          <p:cNvPr id="27" name="Объект 2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26994"/>
            <a:ext cx="5400000" cy="43200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26994"/>
            <a:ext cx="5400000" cy="432000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26994"/>
            <a:ext cx="5400000" cy="432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26994"/>
            <a:ext cx="5400000" cy="43200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26994"/>
            <a:ext cx="5400000" cy="432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26994"/>
            <a:ext cx="5400000" cy="432000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26994"/>
            <a:ext cx="54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ускорения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Объект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5211184"/>
                  </p:ext>
                </p:extLst>
              </p:nvPr>
            </p:nvGraphicFramePr>
            <p:xfrm>
              <a:off x="457200" y="1916113"/>
              <a:ext cx="8229600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Время</a:t>
                          </a:r>
                          <a:r>
                            <a:rPr lang="ru-RU" baseline="0" dirty="0" smtClean="0"/>
                            <a:t> работы, секунды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Force Directed</a:t>
                          </a:r>
                        </a:p>
                        <a:p>
                          <a:r>
                            <a:rPr lang="en-US" dirty="0" smtClean="0"/>
                            <a:t>500 </a:t>
                          </a:r>
                          <a:r>
                            <a:rPr lang="ru-RU" dirty="0" smtClean="0"/>
                            <a:t>итераций</a:t>
                          </a:r>
                        </a:p>
                        <a:p>
                          <a:r>
                            <a:rPr lang="ru-RU" dirty="0" smtClean="0"/>
                            <a:t>Все</a:t>
                          </a:r>
                          <a:r>
                            <a:rPr lang="ru-RU" baseline="0" dirty="0" smtClean="0"/>
                            <a:t> вершины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Force Directed</a:t>
                          </a:r>
                        </a:p>
                        <a:p>
                          <a:r>
                            <a:rPr lang="en-US" dirty="0" smtClean="0"/>
                            <a:t>500 </a:t>
                          </a:r>
                          <a:r>
                            <a:rPr lang="ru-RU" dirty="0" smtClean="0"/>
                            <a:t>итераций</a:t>
                          </a:r>
                        </a:p>
                        <a:p>
                          <a:r>
                            <a:rPr lang="ru-RU" dirty="0" smtClean="0"/>
                            <a:t>Соседние</a:t>
                          </a:r>
                          <a:r>
                            <a:rPr lang="ru-RU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Многоуровневый </a:t>
                          </a:r>
                          <a:r>
                            <a:rPr lang="en-US" dirty="0" smtClean="0"/>
                            <a:t>Force</a:t>
                          </a:r>
                          <a:r>
                            <a:rPr lang="en-US" baseline="0" dirty="0" smtClean="0"/>
                            <a:t> Directed</a:t>
                          </a:r>
                        </a:p>
                        <a:p>
                          <a:r>
                            <a:rPr lang="en-US" baseline="0" dirty="0" smtClean="0"/>
                            <a:t>25 </a:t>
                          </a:r>
                          <a:r>
                            <a:rPr lang="ru-RU" baseline="0" dirty="0" smtClean="0"/>
                            <a:t>итераций </a:t>
                          </a:r>
                          <a:r>
                            <a:rPr lang="en-US" baseline="0" dirty="0" smtClean="0"/>
                            <a:t>FD</a:t>
                          </a:r>
                        </a:p>
                        <a:p>
                          <a:r>
                            <a:rPr lang="ru-RU" baseline="0" dirty="0" smtClean="0"/>
                            <a:t>Соседние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ru-RU" i="1" baseline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baseline="0" dirty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Сетка</a:t>
                          </a:r>
                          <a:r>
                            <a:rPr lang="ru-RU" baseline="0" dirty="0" smtClean="0"/>
                            <a:t> 20 на 20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400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вершин</a:t>
                          </a:r>
                        </a:p>
                        <a:p>
                          <a:r>
                            <a:rPr lang="ru-RU" baseline="0" dirty="0" smtClean="0"/>
                            <a:t>760 рёбер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19.352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1.608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Ускорение 12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1.243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Ускорение 1,3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Общее 15,5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Nos6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675 </a:t>
                          </a:r>
                          <a:r>
                            <a:rPr lang="ru-RU" dirty="0" smtClean="0"/>
                            <a:t>вершин</a:t>
                          </a:r>
                        </a:p>
                        <a:p>
                          <a:r>
                            <a:rPr lang="ru-RU" dirty="0" smtClean="0"/>
                            <a:t>1290</a:t>
                          </a:r>
                          <a:r>
                            <a:rPr lang="ru-RU" baseline="0" dirty="0" smtClean="0"/>
                            <a:t> рёбер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54.665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32.001</a:t>
                          </a:r>
                          <a:endParaRPr lang="ru-RU" sz="18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Ускорение</a:t>
                          </a:r>
                          <a:r>
                            <a:rPr lang="ru-RU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1,7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3.133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Ускорение 10,2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Общее</a:t>
                          </a:r>
                          <a:r>
                            <a:rPr lang="ru-RU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17,4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Объект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5211184"/>
                  </p:ext>
                </p:extLst>
              </p:nvPr>
            </p:nvGraphicFramePr>
            <p:xfrm>
              <a:off x="457200" y="1916113"/>
              <a:ext cx="8229600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118872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Время</a:t>
                          </a:r>
                          <a:r>
                            <a:rPr lang="ru-RU" baseline="0" dirty="0" smtClean="0"/>
                            <a:t> работы, секунды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Force Directed</a:t>
                          </a:r>
                        </a:p>
                        <a:p>
                          <a:r>
                            <a:rPr lang="en-US" dirty="0" smtClean="0"/>
                            <a:t>500 </a:t>
                          </a:r>
                          <a:r>
                            <a:rPr lang="ru-RU" dirty="0" smtClean="0"/>
                            <a:t>итераций</a:t>
                          </a:r>
                        </a:p>
                        <a:p>
                          <a:r>
                            <a:rPr lang="ru-RU" dirty="0" smtClean="0"/>
                            <a:t>Все</a:t>
                          </a:r>
                          <a:r>
                            <a:rPr lang="ru-RU" baseline="0" dirty="0" smtClean="0"/>
                            <a:t> вершины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96" t="-2564" r="-101183" b="-16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187" t="-2564" r="-1484" b="-162051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Сетка</a:t>
                          </a:r>
                          <a:r>
                            <a:rPr lang="ru-RU" baseline="0" dirty="0" smtClean="0"/>
                            <a:t> 20 на 20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400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вершин</a:t>
                          </a:r>
                        </a:p>
                        <a:p>
                          <a:r>
                            <a:rPr lang="ru-RU" baseline="0" dirty="0" smtClean="0"/>
                            <a:t>760 рёбер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19.352</a:t>
                          </a: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1.608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Ускорение 12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1.243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Ускорение 1,3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Общее 15,5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Nos6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675 </a:t>
                          </a:r>
                          <a:r>
                            <a:rPr lang="ru-RU" dirty="0" smtClean="0"/>
                            <a:t>вершин</a:t>
                          </a:r>
                        </a:p>
                        <a:p>
                          <a:r>
                            <a:rPr lang="ru-RU" dirty="0" smtClean="0"/>
                            <a:t>1290</a:t>
                          </a:r>
                          <a:r>
                            <a:rPr lang="ru-RU" baseline="0" dirty="0" smtClean="0"/>
                            <a:t> рёбер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54.665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32.001</a:t>
                          </a:r>
                          <a:endParaRPr lang="ru-RU" sz="18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Ускорение</a:t>
                          </a:r>
                          <a:r>
                            <a:rPr lang="ru-RU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1,7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3.133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Ускорение 10,2</a:t>
                          </a:r>
                        </a:p>
                        <a:p>
                          <a:pPr algn="ctr" fontAlgn="b"/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Общее</a:t>
                          </a:r>
                          <a:r>
                            <a:rPr lang="ru-RU" sz="1800" b="0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ru-RU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17,4</a:t>
                          </a:r>
                          <a:endParaRPr lang="ru-RU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91513" y="6048573"/>
            <a:ext cx="5495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Эксперименты </a:t>
            </a:r>
            <a:r>
              <a:rPr lang="ru-RU" sz="1400" dirty="0"/>
              <a:t>проводились на матрицах </a:t>
            </a:r>
            <a:r>
              <a:rPr lang="ru-RU" sz="1400" dirty="0" smtClean="0"/>
              <a:t>с </a:t>
            </a:r>
            <a:r>
              <a:rPr lang="en-US" sz="1400" dirty="0" smtClean="0"/>
              <a:t>Matrix Market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951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Компоненты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Чтение </a:t>
            </a:r>
            <a:r>
              <a:rPr lang="en-US" sz="2400" dirty="0" smtClean="0"/>
              <a:t>.mtx </a:t>
            </a:r>
            <a:r>
              <a:rPr lang="ru-RU" sz="2400" dirty="0" smtClean="0"/>
              <a:t>файлов в формат </a:t>
            </a:r>
            <a:r>
              <a:rPr lang="en-US" sz="2400" dirty="0" smtClean="0"/>
              <a:t>CRS</a:t>
            </a:r>
            <a:endParaRPr lang="ru-RU" sz="2400" dirty="0" smtClean="0"/>
          </a:p>
          <a:p>
            <a:r>
              <a:rPr lang="en-US" sz="2400" dirty="0" smtClean="0"/>
              <a:t>Force-Directed </a:t>
            </a:r>
            <a:r>
              <a:rPr lang="ru-RU" sz="2400" dirty="0" smtClean="0"/>
              <a:t>метод размещения вершин графа</a:t>
            </a:r>
          </a:p>
          <a:p>
            <a:r>
              <a:rPr lang="ru-RU" sz="2400" dirty="0" smtClean="0"/>
              <a:t>Многоуровневая реализация </a:t>
            </a:r>
            <a:r>
              <a:rPr lang="en-US" sz="2400" dirty="0" smtClean="0"/>
              <a:t>Force-Directed </a:t>
            </a:r>
            <a:r>
              <a:rPr lang="ru-RU" sz="2400" dirty="0" smtClean="0"/>
              <a:t>метода</a:t>
            </a:r>
          </a:p>
          <a:p>
            <a:pPr lvl="1"/>
            <a:r>
              <a:rPr lang="ru-RU" sz="2000" dirty="0" smtClean="0"/>
              <a:t>Различные схемы загрубления</a:t>
            </a:r>
          </a:p>
          <a:p>
            <a:r>
              <a:rPr lang="ru-RU" sz="2400" dirty="0" smtClean="0"/>
              <a:t>Компонент быстрого поиска соседей</a:t>
            </a:r>
          </a:p>
          <a:p>
            <a:pPr lvl="1"/>
            <a:r>
              <a:rPr lang="ru-RU" sz="2000" dirty="0" smtClean="0"/>
              <a:t>Различные подходы к выделению области поиска </a:t>
            </a:r>
          </a:p>
          <a:p>
            <a:r>
              <a:rPr lang="ru-RU" sz="2400" dirty="0" smtClean="0"/>
              <a:t>Генератор графов для тестирования</a:t>
            </a:r>
          </a:p>
          <a:p>
            <a:r>
              <a:rPr lang="ru-RU" sz="2400" dirty="0" smtClean="0"/>
              <a:t>Подсчет </a:t>
            </a:r>
            <a:r>
              <a:rPr lang="ru-RU" sz="2400" dirty="0" smtClean="0"/>
              <a:t>статистики</a:t>
            </a:r>
          </a:p>
          <a:p>
            <a:pPr lvl="1"/>
            <a:r>
              <a:rPr lang="ru-RU" sz="2000" dirty="0" smtClean="0"/>
              <a:t>Суммарное расстояние</a:t>
            </a:r>
          </a:p>
          <a:p>
            <a:pPr lvl="1"/>
            <a:r>
              <a:rPr lang="ru-RU" sz="2000" dirty="0" smtClean="0"/>
              <a:t>Суммарная площадь наложения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ru-RU" sz="2800" dirty="0" smtClean="0"/>
                  <a:t>Взвешенный граф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, </a:t>
                </a:r>
                <a:r>
                  <a:rPr lang="ru-RU" sz="28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множество вершин графа,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ru-RU" sz="2800" dirty="0" smtClean="0"/>
                  <a:t>– кол-во вершин</a:t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 smtClean="0"/>
                  <a:t> – множество рёбер графа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 smtClean="0"/>
                  <a:t>– </a:t>
                </a:r>
                <a:r>
                  <a:rPr lang="ru-RU" sz="2800" dirty="0" smtClean="0"/>
                  <a:t>кол-во рёбер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радиусы вершин,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2800" dirty="0" smtClean="0"/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 smtClean="0"/>
                  <a:t> – </a:t>
                </a:r>
                <a:r>
                  <a:rPr lang="ru-RU" sz="2800" dirty="0" smtClean="0"/>
                  <a:t>веса рёбер</a:t>
                </a:r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800" dirty="0" smtClean="0"/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 = [0,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𝑆𝑥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]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[0,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𝑆𝑦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] </m:t>
                    </m:r>
                  </m:oMath>
                </a14:m>
                <a:r>
                  <a:rPr lang="en-US" sz="2800" dirty="0" smtClean="0">
                    <a:sym typeface="Symbol"/>
                  </a:rPr>
                  <a:t>– </a:t>
                </a:r>
                <a:r>
                  <a:rPr lang="ru-RU" sz="2800" dirty="0" smtClean="0">
                    <a:sym typeface="Symbol"/>
                  </a:rPr>
                  <a:t>область размещения</a:t>
                </a:r>
                <a:endParaRPr lang="ru-RU" sz="2800" dirty="0" smtClean="0"/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….,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sz="2800" dirty="0" smtClean="0"/>
                  <a:t>– </a:t>
                </a:r>
                <a:r>
                  <a:rPr lang="ru-RU" sz="2800" dirty="0" smtClean="0"/>
                  <a:t>координаты вершин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sym typeface="Symbol"/>
                      </a:rPr>
                      <m:t> 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>
                  <a:sym typeface="Symbol"/>
                </a:endParaRPr>
              </a:p>
              <a:p>
                <a:pPr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447" r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Нарисовать схему уз нескольких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Чего удалось достигнуть?</a:t>
            </a:r>
          </a:p>
          <a:p>
            <a:pPr lvl="1"/>
            <a:r>
              <a:rPr lang="en-US" dirty="0" smtClean="0"/>
              <a:t>Force Directed</a:t>
            </a:r>
          </a:p>
          <a:p>
            <a:pPr lvl="2"/>
            <a:r>
              <a:rPr lang="ru-RU" dirty="0" smtClean="0"/>
              <a:t>Различные схемы отталкивания</a:t>
            </a:r>
            <a:endParaRPr lang="en-US" dirty="0" smtClean="0"/>
          </a:p>
          <a:p>
            <a:pPr lvl="1"/>
            <a:r>
              <a:rPr lang="ru-RU" dirty="0" smtClean="0"/>
              <a:t>Многоуровневый </a:t>
            </a:r>
            <a:r>
              <a:rPr lang="en-US" dirty="0" smtClean="0"/>
              <a:t>FD</a:t>
            </a:r>
            <a:endParaRPr lang="ru-RU" dirty="0" smtClean="0"/>
          </a:p>
          <a:p>
            <a:pPr lvl="2"/>
            <a:r>
              <a:rPr lang="ru-RU" dirty="0" smtClean="0"/>
              <a:t>Несколько подходов к редукции</a:t>
            </a:r>
            <a:endParaRPr lang="en-US" dirty="0" smtClean="0"/>
          </a:p>
          <a:p>
            <a:pPr lvl="1"/>
            <a:r>
              <a:rPr lang="ru-RU" dirty="0" smtClean="0"/>
              <a:t>Ускорение</a:t>
            </a:r>
          </a:p>
          <a:p>
            <a:pPr lvl="2"/>
            <a:r>
              <a:rPr lang="ru-RU" dirty="0" smtClean="0"/>
              <a:t>Алгоритмическое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развития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Параллельность</a:t>
                </a:r>
                <a:r>
                  <a:rPr lang="en-US" dirty="0" smtClean="0"/>
                  <a:t>. </a:t>
                </a:r>
                <a:r>
                  <a:rPr lang="ru-RU" sz="2800" dirty="0" smtClean="0"/>
                  <a:t>Расчёт сил отталкивания и притяжения можно производить независимо</a:t>
                </a:r>
              </a:p>
              <a:p>
                <a:r>
                  <a:rPr lang="ru-RU" dirty="0" smtClean="0"/>
                  <a:t>Реализация </a:t>
                </a:r>
                <a:r>
                  <a:rPr lang="ru-RU" dirty="0"/>
                  <a:t>на распределённой </a:t>
                </a:r>
                <a:r>
                  <a:rPr lang="ru-RU" dirty="0" smtClean="0"/>
                  <a:t>памяти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r>
                  <a:rPr lang="ru-RU" dirty="0" smtClean="0"/>
                  <a:t>Гиперграф. </a:t>
                </a:r>
                <a:r>
                  <a:rPr lang="ru-RU" sz="2800" dirty="0" smtClean="0"/>
                  <a:t>Задача имеет применение и востребована (пример)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881" r="-1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1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01975"/>
            <a:ext cx="7772400" cy="1371600"/>
          </a:xfrm>
        </p:spPr>
        <p:txBody>
          <a:bodyPr/>
          <a:lstStyle/>
          <a:p>
            <a:pPr algn="ctr" eaLnBrk="1" hangingPunct="1"/>
            <a:r>
              <a:rPr lang="ru-RU" sz="5400" dirty="0" smtClean="0"/>
              <a:t>Спасибо за внимание!</a:t>
            </a: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математической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Минимизировать расстояние между смежными вершинами.</a:t>
            </a:r>
          </a:p>
          <a:p>
            <a:pPr>
              <a:buNone/>
            </a:pPr>
            <a:r>
              <a:rPr lang="ru-RU" dirty="0" smtClean="0"/>
              <a:t>Минимизировать площадь пересечения окружностей вершин.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Где гамма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539746"/>
              </p:ext>
            </p:extLst>
          </p:nvPr>
        </p:nvGraphicFramePr>
        <p:xfrm>
          <a:off x="971600" y="4271045"/>
          <a:ext cx="50942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5" name="Формула" r:id="rId4" imgW="3073400" imgH="368300" progId="Equation.3">
                  <p:embed/>
                </p:oleObj>
              </mc:Choice>
              <mc:Fallback>
                <p:oleObj name="Формула" r:id="rId4" imgW="30734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271045"/>
                        <a:ext cx="50942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14004"/>
              </p:ext>
            </p:extLst>
          </p:nvPr>
        </p:nvGraphicFramePr>
        <p:xfrm>
          <a:off x="900163" y="4842545"/>
          <a:ext cx="53054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6" name="Формула" r:id="rId6" imgW="3200400" imgH="406400" progId="Equation.3">
                  <p:embed/>
                </p:oleObj>
              </mc:Choice>
              <mc:Fallback>
                <p:oleObj name="Формула" r:id="rId6" imgW="3200400" imgH="40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63" y="4842545"/>
                        <a:ext cx="530542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Левая фигурная скобка 6"/>
          <p:cNvSpPr/>
          <p:nvPr/>
        </p:nvSpPr>
        <p:spPr bwMode="auto">
          <a:xfrm>
            <a:off x="540978" y="4231357"/>
            <a:ext cx="500062" cy="1285875"/>
          </a:xfrm>
          <a:prstGeom prst="leftBrace">
            <a:avLst>
              <a:gd name="adj1" fmla="val 8333"/>
              <a:gd name="adj2" fmla="val 4851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ru-RU">
              <a:latin typeface="Verdana" panose="020B0604030504040204" pitchFamily="34" charset="0"/>
            </a:endParaRP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50184"/>
              </p:ext>
            </p:extLst>
          </p:nvPr>
        </p:nvGraphicFramePr>
        <p:xfrm>
          <a:off x="6686600" y="4143673"/>
          <a:ext cx="20637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7" name="Формула" r:id="rId8" imgW="1244600" imgH="228600" progId="Equation.3">
                  <p:embed/>
                </p:oleObj>
              </mc:Choice>
              <mc:Fallback>
                <p:oleObj name="Формула" r:id="rId8" imgW="1244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600" y="4143673"/>
                        <a:ext cx="20637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1499"/>
              </p:ext>
            </p:extLst>
          </p:nvPr>
        </p:nvGraphicFramePr>
        <p:xfrm>
          <a:off x="6686600" y="4467523"/>
          <a:ext cx="21050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8" name="Формула" r:id="rId10" imgW="1269449" imgH="241195" progId="Equation.3">
                  <p:embed/>
                </p:oleObj>
              </mc:Choice>
              <mc:Fallback>
                <p:oleObj name="Формула" r:id="rId10" imgW="1269449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600" y="4467523"/>
                        <a:ext cx="210502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3563888" y="5589240"/>
          <a:ext cx="3127848" cy="79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9" name="Формула" r:id="rId12" imgW="1104900" imgH="279400" progId="Equation.3">
                  <p:embed/>
                </p:oleObj>
              </mc:Choice>
              <mc:Fallback>
                <p:oleObj name="Формула" r:id="rId12" imgW="1104900" imgH="279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589240"/>
                        <a:ext cx="3127848" cy="790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0000"/>
                </a:solidFill>
              </a:rPr>
              <a:t>Визуализация социальных сетей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Размещение интегральных схем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Задачи картографии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Биоинфоратика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подходы к решению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ru-RU" sz="2400" dirty="0" smtClean="0"/>
              <a:t>Аналитические/Точные/Переборные </a:t>
            </a:r>
          </a:p>
          <a:p>
            <a:pPr lvl="1"/>
            <a:r>
              <a:rPr lang="ru-RU" sz="2000" dirty="0" smtClean="0"/>
              <a:t>Методы ветвей и границ</a:t>
            </a:r>
          </a:p>
          <a:p>
            <a:pPr lvl="1"/>
            <a:r>
              <a:rPr lang="ru-RU" sz="2000" dirty="0" smtClean="0"/>
              <a:t>Метод Лагранжа</a:t>
            </a:r>
          </a:p>
          <a:p>
            <a:pPr lvl="1"/>
            <a:r>
              <a:rPr lang="ru-RU" sz="2000" dirty="0" smtClean="0"/>
              <a:t>Динамическое программирование</a:t>
            </a:r>
            <a:endParaRPr lang="en-US" sz="2000" dirty="0" smtClean="0"/>
          </a:p>
          <a:p>
            <a:pPr lvl="1"/>
            <a:r>
              <a:rPr lang="ru-RU" sz="2000" dirty="0" smtClean="0">
                <a:solidFill>
                  <a:srgbClr val="000000"/>
                </a:solidFill>
              </a:rPr>
              <a:t>Гамма-алгоритм</a:t>
            </a:r>
            <a:endParaRPr lang="ru-RU" sz="2000" dirty="0" smtClean="0"/>
          </a:p>
          <a:p>
            <a:r>
              <a:rPr lang="ru-RU" sz="2400" dirty="0" smtClean="0"/>
              <a:t>Мета-алгоритмы</a:t>
            </a:r>
          </a:p>
          <a:p>
            <a:pPr lvl="1"/>
            <a:r>
              <a:rPr lang="ru-RU" sz="2000" dirty="0" smtClean="0"/>
              <a:t>Генетические</a:t>
            </a:r>
          </a:p>
          <a:p>
            <a:pPr lvl="1"/>
            <a:r>
              <a:rPr lang="ru-RU" sz="2000" dirty="0" smtClean="0"/>
              <a:t>Метод отжига</a:t>
            </a:r>
          </a:p>
          <a:p>
            <a:pPr lvl="1"/>
            <a:r>
              <a:rPr lang="ru-RU" sz="2000" dirty="0" smtClean="0"/>
              <a:t>Колонии муравьёв?</a:t>
            </a:r>
          </a:p>
          <a:p>
            <a:r>
              <a:rPr lang="ru-RU" sz="2400" dirty="0" smtClean="0"/>
              <a:t>Редукция</a:t>
            </a:r>
          </a:p>
          <a:p>
            <a:pPr lvl="1"/>
            <a:r>
              <a:rPr lang="en-US" sz="2000" b="1" dirty="0" smtClean="0"/>
              <a:t>Multi-scale – </a:t>
            </a:r>
            <a:r>
              <a:rPr lang="ru-RU" sz="2000" b="1" dirty="0" smtClean="0"/>
              <a:t>редукция на графе</a:t>
            </a:r>
            <a:endParaRPr lang="en-US" sz="2000" b="1" dirty="0" smtClean="0"/>
          </a:p>
          <a:p>
            <a:pPr lvl="1"/>
            <a:r>
              <a:rPr lang="en-US" sz="2000" dirty="0" smtClean="0"/>
              <a:t>HDE, </a:t>
            </a:r>
            <a:r>
              <a:rPr lang="en-US" sz="2000" dirty="0" smtClean="0">
                <a:solidFill>
                  <a:srgbClr val="000000"/>
                </a:solidFill>
              </a:rPr>
              <a:t>High dimensional embedding</a:t>
            </a:r>
            <a:r>
              <a:rPr lang="ru-RU" sz="2000" dirty="0" smtClean="0"/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редукция по пространству</a:t>
            </a:r>
            <a:endParaRPr lang="en-US" sz="2000" dirty="0" smtClean="0"/>
          </a:p>
          <a:p>
            <a:r>
              <a:rPr lang="ru-RU" sz="2400" dirty="0" smtClean="0"/>
              <a:t>Итерационные</a:t>
            </a:r>
          </a:p>
          <a:p>
            <a:pPr lvl="1"/>
            <a:r>
              <a:rPr lang="en-US" sz="2000" b="1" dirty="0" smtClean="0"/>
              <a:t>Force Directed</a:t>
            </a:r>
            <a:endParaRPr lang="ru-RU" sz="20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Force-Directed </a:t>
            </a:r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  <a:defRPr/>
            </a:pPr>
            <a:r>
              <a:rPr lang="ru-RU" sz="2800" dirty="0" smtClean="0">
                <a:solidFill>
                  <a:srgbClr val="000000"/>
                </a:solidFill>
              </a:rPr>
              <a:t>Физическая модель</a:t>
            </a:r>
          </a:p>
          <a:p>
            <a:pPr lvl="0">
              <a:defRPr/>
            </a:pPr>
            <a:r>
              <a:rPr lang="ru-RU" sz="1600" dirty="0" smtClean="0"/>
              <a:t>Вершины графа – объекты, между которыми действуют силы притяжения и силы отталкивания</a:t>
            </a:r>
          </a:p>
          <a:p>
            <a:pPr lvl="0">
              <a:defRPr/>
            </a:pPr>
            <a:endParaRPr lang="ru-RU" sz="1600" dirty="0" smtClean="0"/>
          </a:p>
          <a:p>
            <a:pPr lvl="0">
              <a:defRPr/>
            </a:pPr>
            <a:r>
              <a:rPr lang="ru-RU" sz="1600" dirty="0" smtClean="0"/>
              <a:t>Сила притяжения</a:t>
            </a:r>
          </a:p>
          <a:p>
            <a:pPr lvl="0">
              <a:buFont typeface="Arial" panose="020B0604020202020204" pitchFamily="34" charset="0"/>
              <a:buChar char="•"/>
              <a:defRPr/>
            </a:pPr>
            <a:r>
              <a:rPr lang="ru-RU" sz="1600" dirty="0" smtClean="0"/>
              <a:t> Действует между смежными вершинами</a:t>
            </a:r>
          </a:p>
          <a:p>
            <a:pPr lvl="0">
              <a:buFont typeface="Arial" panose="020B0604020202020204" pitchFamily="34" charset="0"/>
              <a:buChar char="•"/>
              <a:defRPr/>
            </a:pPr>
            <a:r>
              <a:rPr lang="ru-RU" sz="1600" dirty="0" smtClean="0"/>
              <a:t> Модуль силы</a:t>
            </a:r>
            <a:r>
              <a:rPr lang="en-US" sz="1600" dirty="0" smtClean="0"/>
              <a:t>:</a:t>
            </a:r>
            <a:r>
              <a:rPr lang="ru-RU" sz="1600" dirty="0" smtClean="0"/>
              <a:t>                                                        </a:t>
            </a:r>
          </a:p>
          <a:p>
            <a:pPr lvl="0">
              <a:buFont typeface="Arial" panose="020B0604020202020204" pitchFamily="34" charset="0"/>
              <a:buChar char="•"/>
              <a:defRPr/>
            </a:pPr>
            <a:endParaRPr lang="ru-RU" sz="1600" dirty="0" smtClean="0"/>
          </a:p>
          <a:p>
            <a:pPr lvl="0">
              <a:defRPr/>
            </a:pPr>
            <a:endParaRPr lang="ru-RU" sz="1600" dirty="0" smtClean="0"/>
          </a:p>
          <a:p>
            <a:pPr lvl="0">
              <a:defRPr/>
            </a:pPr>
            <a:endParaRPr lang="en-US" sz="1600" dirty="0" smtClean="0"/>
          </a:p>
          <a:p>
            <a:pPr lvl="0">
              <a:defRPr/>
            </a:pPr>
            <a:r>
              <a:rPr lang="ru-RU" sz="1600" dirty="0" smtClean="0"/>
              <a:t>Сила отталкивания</a:t>
            </a:r>
          </a:p>
          <a:p>
            <a:pPr lvl="0">
              <a:buFont typeface="Arial" panose="020B0604020202020204" pitchFamily="34" charset="0"/>
              <a:buChar char="•"/>
              <a:defRPr/>
            </a:pPr>
            <a:r>
              <a:rPr lang="ru-RU" sz="1600" dirty="0" smtClean="0"/>
              <a:t>Действует между всеми парами вершин</a:t>
            </a:r>
            <a:endParaRPr lang="en-US" sz="1600" dirty="0" smtClean="0"/>
          </a:p>
          <a:p>
            <a:pPr lvl="0">
              <a:buFont typeface="Arial" panose="020B0604020202020204" pitchFamily="34" charset="0"/>
              <a:buChar char="•"/>
              <a:defRPr/>
            </a:pPr>
            <a:r>
              <a:rPr lang="ru-RU" sz="1600" dirty="0" smtClean="0"/>
              <a:t>Модуль силы</a:t>
            </a:r>
            <a:r>
              <a:rPr lang="en-US" sz="1600" dirty="0" smtClean="0"/>
              <a:t>:</a:t>
            </a:r>
          </a:p>
          <a:p>
            <a:pPr lvl="0">
              <a:defRPr/>
            </a:pPr>
            <a:endParaRPr lang="en-US" sz="2800" dirty="0" smtClean="0"/>
          </a:p>
          <a:p>
            <a:pPr marL="0" lvl="0" indent="0">
              <a:buNone/>
              <a:defRPr/>
            </a:pPr>
            <a:endParaRPr lang="ru-RU" sz="2800" dirty="0" smtClean="0">
              <a:solidFill>
                <a:srgbClr val="000000"/>
              </a:solidFill>
            </a:endParaRPr>
          </a:p>
          <a:p>
            <a:pPr lvl="0">
              <a:defRPr/>
            </a:pPr>
            <a:endParaRPr lang="ru-RU" sz="2800" dirty="0" smtClean="0"/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7132D-A06E-4715-B087-A0A32F89982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05" y="2357430"/>
            <a:ext cx="3071813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Группа 20"/>
          <p:cNvGrpSpPr/>
          <p:nvPr/>
        </p:nvGrpSpPr>
        <p:grpSpPr>
          <a:xfrm>
            <a:off x="642910" y="3786190"/>
            <a:ext cx="4813301" cy="2435239"/>
            <a:chOff x="642910" y="3786190"/>
            <a:chExt cx="4813301" cy="2435239"/>
          </a:xfrm>
        </p:grpSpPr>
        <p:pic>
          <p:nvPicPr>
            <p:cNvPr id="9" name="Picture 15" descr="D:\Изображения\Рисунок4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3786190"/>
              <a:ext cx="4741863" cy="512763"/>
            </a:xfrm>
            <a:prstGeom prst="rect">
              <a:avLst/>
            </a:prstGeom>
            <a:noFill/>
          </p:spPr>
        </p:pic>
        <p:pic>
          <p:nvPicPr>
            <p:cNvPr id="10" name="Picture 18" descr="D:\Изображения\Рисунок5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2910" y="5715016"/>
              <a:ext cx="4425950" cy="506413"/>
            </a:xfrm>
            <a:prstGeom prst="rect">
              <a:avLst/>
            </a:prstGeom>
            <a:noFill/>
          </p:spPr>
        </p:pic>
      </p:grpSp>
      <p:grpSp>
        <p:nvGrpSpPr>
          <p:cNvPr id="11" name="Группа 26"/>
          <p:cNvGrpSpPr/>
          <p:nvPr/>
        </p:nvGrpSpPr>
        <p:grpSpPr>
          <a:xfrm>
            <a:off x="357158" y="3779843"/>
            <a:ext cx="6315075" cy="2435239"/>
            <a:chOff x="357158" y="3779843"/>
            <a:chExt cx="6315075" cy="2435239"/>
          </a:xfrm>
        </p:grpSpPr>
        <p:pic>
          <p:nvPicPr>
            <p:cNvPr id="12" name="Picture 22" descr="D:\Изображения\Рисунок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7158" y="3779843"/>
              <a:ext cx="6315075" cy="506413"/>
            </a:xfrm>
            <a:prstGeom prst="rect">
              <a:avLst/>
            </a:prstGeom>
            <a:noFill/>
          </p:spPr>
        </p:pic>
        <p:pic>
          <p:nvPicPr>
            <p:cNvPr id="13" name="Picture 23" descr="D:\Изображения\Рисунок7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910" y="5708669"/>
              <a:ext cx="5894387" cy="5064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Force-Directed </a:t>
            </a:r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268413"/>
            <a:ext cx="8229600" cy="50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Алгоритм поиска состояния равновесия системы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27132D-A06E-4715-B087-A0A32F89982B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7" name="Схема 7"/>
          <p:cNvGraphicFramePr/>
          <p:nvPr>
            <p:extLst>
              <p:ext uri="{D42A27DB-BD31-4B8C-83A1-F6EECF244321}">
                <p14:modId xmlns:p14="http://schemas.microsoft.com/office/powerpoint/2010/main" val="2830637436"/>
              </p:ext>
            </p:extLst>
          </p:nvPr>
        </p:nvGraphicFramePr>
        <p:xfrm>
          <a:off x="1428728" y="1714488"/>
          <a:ext cx="6500858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елка вправо 9"/>
          <p:cNvSpPr/>
          <p:nvPr/>
        </p:nvSpPr>
        <p:spPr bwMode="auto">
          <a:xfrm>
            <a:off x="857250" y="4143375"/>
            <a:ext cx="928688" cy="21431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ru-RU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Стрелка вправо 10"/>
          <p:cNvSpPr/>
          <p:nvPr/>
        </p:nvSpPr>
        <p:spPr bwMode="auto">
          <a:xfrm>
            <a:off x="7500938" y="4071938"/>
            <a:ext cx="928687" cy="21431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ru-RU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10" name="Группа 11"/>
          <p:cNvGrpSpPr>
            <a:grpSpLocks/>
          </p:cNvGrpSpPr>
          <p:nvPr/>
        </p:nvGrpSpPr>
        <p:grpSpPr bwMode="auto">
          <a:xfrm>
            <a:off x="642938" y="2500313"/>
            <a:ext cx="1438275" cy="2009775"/>
            <a:chOff x="1106962" y="2535358"/>
            <a:chExt cx="1437679" cy="2009183"/>
          </a:xfrm>
        </p:grpSpPr>
        <p:sp>
          <p:nvSpPr>
            <p:cNvPr id="11" name="Прямоугольник 12"/>
            <p:cNvSpPr/>
            <p:nvPr/>
          </p:nvSpPr>
          <p:spPr>
            <a:xfrm>
              <a:off x="1106962" y="2535358"/>
              <a:ext cx="1437679" cy="1437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Прямоугольник 13"/>
            <p:cNvSpPr/>
            <p:nvPr/>
          </p:nvSpPr>
          <p:spPr>
            <a:xfrm>
              <a:off x="1106962" y="3106690"/>
              <a:ext cx="1437679" cy="143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anchor="ctr"/>
            <a:lstStyle>
              <a:lvl1pPr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ru-RU" sz="1600" dirty="0">
                  <a:solidFill>
                    <a:srgbClr val="000000"/>
                  </a:solidFill>
                  <a:latin typeface="+mj-lt"/>
                </a:rPr>
                <a:t>Начальное размещение</a:t>
              </a:r>
            </a:p>
          </p:txBody>
        </p:sp>
      </p:grpSp>
      <p:grpSp>
        <p:nvGrpSpPr>
          <p:cNvPr id="13" name="Группа 14"/>
          <p:cNvGrpSpPr>
            <a:grpSpLocks/>
          </p:cNvGrpSpPr>
          <p:nvPr/>
        </p:nvGrpSpPr>
        <p:grpSpPr bwMode="auto">
          <a:xfrm>
            <a:off x="6858000" y="2071688"/>
            <a:ext cx="2286000" cy="2224087"/>
            <a:chOff x="1106962" y="2535358"/>
            <a:chExt cx="1643039" cy="2223497"/>
          </a:xfrm>
        </p:grpSpPr>
        <p:sp>
          <p:nvSpPr>
            <p:cNvPr id="14" name="Прямоугольник 15"/>
            <p:cNvSpPr/>
            <p:nvPr/>
          </p:nvSpPr>
          <p:spPr>
            <a:xfrm>
              <a:off x="1106962" y="2535358"/>
              <a:ext cx="1437659" cy="14378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Прямоугольник 16"/>
            <p:cNvSpPr/>
            <p:nvPr/>
          </p:nvSpPr>
          <p:spPr>
            <a:xfrm>
              <a:off x="1312342" y="3320962"/>
              <a:ext cx="1437659" cy="1437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anchor="ctr"/>
            <a:lstStyle>
              <a:lvl1pPr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ru-RU" sz="1600" dirty="0">
                  <a:solidFill>
                    <a:srgbClr val="000000"/>
                  </a:solidFill>
                  <a:latin typeface="+mj-lt"/>
                </a:rPr>
                <a:t>Размещение, соответствующее состоянию равновесия</a:t>
              </a:r>
            </a:p>
          </p:txBody>
        </p:sp>
      </p:grpSp>
      <p:pic>
        <p:nvPicPr>
          <p:cNvPr id="16" name="Picture 6" descr="C:\Users\Юлия\Desktop\Безимени-1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857500"/>
            <a:ext cx="33909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0" descr="C:\Users\Юлия\Desktop\Безимени-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490806"/>
            <a:ext cx="6838950" cy="35814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Force-Directed </a:t>
            </a:r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ea typeface="Arial Unicode MS" pitchFamily="34" charset="-128"/>
                <a:cs typeface="Arial Unicode MS" pitchFamily="34" charset="-128"/>
              </a:rPr>
              <a:t>Итерационная процедура размещения графа = процесс минимизации энергии системы</a:t>
            </a:r>
          </a:p>
          <a:p>
            <a:r>
              <a:rPr lang="ru-RU" sz="2000" dirty="0" smtClean="0">
                <a:ea typeface="Arial Unicode MS" pitchFamily="34" charset="-128"/>
                <a:cs typeface="Arial Unicode MS" pitchFamily="34" charset="-128"/>
              </a:rPr>
              <a:t>Энергия системы – модуль суммарного вектора перемещения всех вершин</a:t>
            </a:r>
            <a:endParaRPr lang="ru-RU" sz="2000" dirty="0" smtClean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smtClean="0"/>
              <a:t>Force-Directed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Ограниченность графами малой размерности (несколько сотен вершин)</a:t>
            </a:r>
            <a:endParaRPr lang="en-US" sz="2400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ru-RU" sz="1800" dirty="0" smtClean="0"/>
              <a:t>Неприемлемое время работы и качество размещения для больших графов </a:t>
            </a:r>
            <a:endParaRPr lang="en-US" sz="1800" dirty="0" smtClean="0"/>
          </a:p>
          <a:p>
            <a:pPr lvl="1">
              <a:buNone/>
            </a:pPr>
            <a:endParaRPr lang="ru-RU" sz="1800" dirty="0" smtClean="0"/>
          </a:p>
          <a:p>
            <a:r>
              <a:rPr lang="ru-RU" sz="2400" dirty="0" smtClean="0"/>
              <a:t> Большие временные затраты на вычисление сил отталкивания</a:t>
            </a:r>
            <a:endParaRPr lang="en-US" sz="2400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ru-RU" sz="1800" dirty="0" smtClean="0"/>
              <a:t>Вычислительная сложность одной итерации </a:t>
            </a:r>
            <a:r>
              <a:rPr lang="en-US" sz="180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O(n</a:t>
            </a:r>
            <a:r>
              <a:rPr lang="en-US" sz="1800" baseline="3000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180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1400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>
              <a:buNone/>
            </a:pPr>
            <a:endParaRPr lang="ru-RU" sz="1800" dirty="0" smtClean="0"/>
          </a:p>
          <a:p>
            <a:r>
              <a:rPr lang="ru-RU" sz="2400" dirty="0" smtClean="0"/>
              <a:t>Не гарантированная сходимость к глобальному минимуму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C7A681-B154-441D-BC2B-8D3FA014D2B8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N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Титульный слайд НН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Титульный слайд ННГУ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5_UNN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Титульный слайд НН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Титульный слайд ННГУ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итульный слайд НН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Титульный слайд ННГУ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NN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Титульный слайд ННГУ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UNN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Титульный слайд НН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Титульный слайд ННГУ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UNN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Титульный слайд НН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Титульный слайд ННГУ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UNN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UNN</Template>
  <TotalTime>3991</TotalTime>
  <Words>653</Words>
  <Application>Microsoft Office PowerPoint</Application>
  <PresentationFormat>Экран (4:3)</PresentationFormat>
  <Paragraphs>197</Paragraphs>
  <Slides>23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44" baseType="lpstr">
      <vt:lpstr>Arial Unicode MS</vt:lpstr>
      <vt:lpstr>Arial</vt:lpstr>
      <vt:lpstr>Calibri</vt:lpstr>
      <vt:lpstr>Cambria Math</vt:lpstr>
      <vt:lpstr>DendaNewC</vt:lpstr>
      <vt:lpstr>DendaNewLightC</vt:lpstr>
      <vt:lpstr>Symbol</vt:lpstr>
      <vt:lpstr>Verdana</vt:lpstr>
      <vt:lpstr>UNN</vt:lpstr>
      <vt:lpstr>1_Титульный слайд ННГУ</vt:lpstr>
      <vt:lpstr>1_UNN</vt:lpstr>
      <vt:lpstr>2_Титульный слайд ННГУ</vt:lpstr>
      <vt:lpstr>2_UNN</vt:lpstr>
      <vt:lpstr>3_Титульный слайд ННГУ</vt:lpstr>
      <vt:lpstr>3_UNN</vt:lpstr>
      <vt:lpstr>4_Титульный слайд ННГУ</vt:lpstr>
      <vt:lpstr>4_UNN</vt:lpstr>
      <vt:lpstr>5_Титульный слайд ННГУ</vt:lpstr>
      <vt:lpstr>5_UNN</vt:lpstr>
      <vt:lpstr>6_Титульный слайд ННГУ</vt:lpstr>
      <vt:lpstr>Формула</vt:lpstr>
      <vt:lpstr>Размещения графа на плоскости</vt:lpstr>
      <vt:lpstr>Математическая постановка задачи</vt:lpstr>
      <vt:lpstr>Цели математической задачи</vt:lpstr>
      <vt:lpstr>Области применения задачи</vt:lpstr>
      <vt:lpstr>Существующие подходы к решению</vt:lpstr>
      <vt:lpstr>Force-Directed алгоритм</vt:lpstr>
      <vt:lpstr>Force-Directed алгоритм</vt:lpstr>
      <vt:lpstr>Force-Directed алгоритм</vt:lpstr>
      <vt:lpstr>Недостатки Force-Directed алгоритма</vt:lpstr>
      <vt:lpstr>Улучшение Force-Directed алгоритма</vt:lpstr>
      <vt:lpstr>Поиск соседних вершин</vt:lpstr>
      <vt:lpstr>Поиск соседних вершин</vt:lpstr>
      <vt:lpstr>Многоуровневый подход</vt:lpstr>
      <vt:lpstr>Схемы редукции</vt:lpstr>
      <vt:lpstr>Схемы редукции. Все смежные</vt:lpstr>
      <vt:lpstr>Схемы редукции. Первое ребро</vt:lpstr>
      <vt:lpstr>Схемы редукции. Любое ребро</vt:lpstr>
      <vt:lpstr>Результаты ускорения</vt:lpstr>
      <vt:lpstr>Реализация. Компоненты</vt:lpstr>
      <vt:lpstr>Реализация. Архитектура</vt:lpstr>
      <vt:lpstr>Результаты</vt:lpstr>
      <vt:lpstr>Планы развития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drawing large graphs</dc:title>
  <dc:creator>Serega</dc:creator>
  <cp:lastModifiedBy>Сергей</cp:lastModifiedBy>
  <cp:revision>170</cp:revision>
  <dcterms:created xsi:type="dcterms:W3CDTF">2002-10-21T14:00:58Z</dcterms:created>
  <dcterms:modified xsi:type="dcterms:W3CDTF">2013-12-16T01:04:02Z</dcterms:modified>
</cp:coreProperties>
</file>