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"/>
  </p:notesMasterIdLst>
  <p:sldIdLst>
    <p:sldId id="315" r:id="rId2"/>
  </p:sldIdLst>
  <p:sldSz cx="6858000" cy="9144000" type="screen4x3"/>
  <p:notesSz cx="6858000" cy="9144000"/>
  <p:embeddedFontLst>
    <p:embeddedFont>
      <p:font typeface="Roboto Condensed" charset="0"/>
      <p:regular r:id="rId4"/>
      <p:bold r:id="rId5"/>
      <p:italic r:id="rId6"/>
      <p:boldItalic r:id="rId7"/>
    </p:embeddedFont>
    <p:embeddedFont>
      <p:font typeface="Roboto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9AA0A6"/>
          </p15:clr>
        </p15:guide>
        <p15:guide id="2" pos="2160" userDrawn="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iman Sharipov" initials="NS" lastIdx="1" clrIdx="0">
    <p:extLst>
      <p:ext uri="{19B8F6BF-5375-455C-9EA6-DF929625EA0E}">
        <p15:presenceInfo xmlns:p15="http://schemas.microsoft.com/office/powerpoint/2012/main" xmlns="" userId="84a698c4ff983f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2165AD"/>
    <a:srgbClr val="35AA43"/>
    <a:srgbClr val="FECC09"/>
    <a:srgbClr val="50C0E8"/>
    <a:srgbClr val="454443"/>
    <a:srgbClr val="A1A0A0"/>
    <a:srgbClr val="F2F2F2"/>
    <a:srgbClr val="F9F9F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730BB5F-9E41-4BBB-9F23-7651A2072F6A}">
  <a:tblStyle styleId="{4730BB5F-9E41-4BBB-9F23-7651A2072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4" autoAdjust="0"/>
    <p:restoredTop sz="94606" autoAdjust="0"/>
  </p:normalViewPr>
  <p:slideViewPr>
    <p:cSldViewPr snapToGrid="0">
      <p:cViewPr>
        <p:scale>
          <a:sx n="110" d="100"/>
          <a:sy n="110" d="100"/>
        </p:scale>
        <p:origin x="-1531" y="-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8152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35438" y="926868"/>
            <a:ext cx="69288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35438" y="8229607"/>
            <a:ext cx="69288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4793180" y="8422600"/>
            <a:ext cx="1714950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694781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405949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117117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2828288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388543" y="8506373"/>
            <a:ext cx="209489" cy="372873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60938" y="8506583"/>
            <a:ext cx="209736" cy="372452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933120" y="8506583"/>
            <a:ext cx="209736" cy="372452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406975" y="380648"/>
            <a:ext cx="211379" cy="244037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72750" y="1676767"/>
            <a:ext cx="55125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35438" y="926868"/>
            <a:ext cx="69288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35438" y="8229607"/>
            <a:ext cx="69288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4793180" y="8422600"/>
            <a:ext cx="1714950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694781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35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405949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117117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2828288" y="232467"/>
            <a:ext cx="754425" cy="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975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35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388543" y="8506373"/>
            <a:ext cx="209489" cy="372873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660938" y="8506583"/>
            <a:ext cx="209736" cy="372452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933120" y="8506583"/>
            <a:ext cx="209736" cy="372452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406975" y="380648"/>
            <a:ext cx="211379" cy="244037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5838103" y="1694777"/>
            <a:ext cx="378482" cy="725592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477685" y="4867104"/>
            <a:ext cx="371456" cy="1059453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1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1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1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1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4723671" y="7771596"/>
            <a:ext cx="563734" cy="2956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1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706597" y="6035672"/>
            <a:ext cx="2032736" cy="360220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39D259-F889-406D-ADF8-0B2AFD43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7439A4-AB43-4739-8451-ABF66C3F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2D94763-E746-40FD-8F90-B57DF19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3A57-5A0B-45E3-A355-0A8480EF1E0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C50786D-F93C-4F3F-84E0-D2A1D401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F828A95-3556-4D54-9519-688F02B2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DFF-E137-4A5D-BF54-992F8ADB6C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659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8538" y="914389"/>
            <a:ext cx="639045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8538" y="2048844"/>
            <a:ext cx="639045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73" r:id="rId3"/>
    <p:sldLayoutId id="2147483674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087;p47">
            <a:extLst>
              <a:ext uri="{FF2B5EF4-FFF2-40B4-BE49-F238E27FC236}">
                <a16:creationId xmlns:a16="http://schemas.microsoft.com/office/drawing/2014/main" xmlns="" id="{EEFA772B-5AF3-48DD-A023-DE5EB15755E3}"/>
              </a:ext>
            </a:extLst>
          </p:cNvPr>
          <p:cNvGrpSpPr/>
          <p:nvPr/>
        </p:nvGrpSpPr>
        <p:grpSpPr>
          <a:xfrm rot="10800000">
            <a:off x="6446383" y="-123750"/>
            <a:ext cx="370107" cy="385819"/>
            <a:chOff x="7025787" y="2427970"/>
            <a:chExt cx="493475" cy="514425"/>
          </a:xfrm>
        </p:grpSpPr>
        <p:sp>
          <p:nvSpPr>
            <p:cNvPr id="195" name="Google Shape;1088;p47">
              <a:extLst>
                <a:ext uri="{FF2B5EF4-FFF2-40B4-BE49-F238E27FC236}">
                  <a16:creationId xmlns:a16="http://schemas.microsoft.com/office/drawing/2014/main" xmlns="" id="{70115E8D-940C-4265-8C56-A96CFD7D3FAA}"/>
                </a:ext>
              </a:extLst>
            </p:cNvPr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196" name="Google Shape;1089;p47">
              <a:extLst>
                <a:ext uri="{FF2B5EF4-FFF2-40B4-BE49-F238E27FC236}">
                  <a16:creationId xmlns:a16="http://schemas.microsoft.com/office/drawing/2014/main" xmlns="" id="{467B3408-4DA4-4162-A8D1-BB7E86D98A35}"/>
                </a:ext>
              </a:extLst>
            </p:cNvPr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197" name="Google Shape;1090;p47">
              <a:extLst>
                <a:ext uri="{FF2B5EF4-FFF2-40B4-BE49-F238E27FC236}">
                  <a16:creationId xmlns:a16="http://schemas.microsoft.com/office/drawing/2014/main" xmlns="" id="{8A798EAC-0215-4128-A7C1-8325D8BB5322}"/>
                </a:ext>
              </a:extLst>
            </p:cNvPr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</p:grpSp>
      <p:grpSp>
        <p:nvGrpSpPr>
          <p:cNvPr id="184" name="Google Shape;984;p43">
            <a:extLst>
              <a:ext uri="{FF2B5EF4-FFF2-40B4-BE49-F238E27FC236}">
                <a16:creationId xmlns:a16="http://schemas.microsoft.com/office/drawing/2014/main" xmlns="" id="{7719D523-783E-4484-A2D6-08BEEE395AA2}"/>
              </a:ext>
            </a:extLst>
          </p:cNvPr>
          <p:cNvGrpSpPr/>
          <p:nvPr/>
        </p:nvGrpSpPr>
        <p:grpSpPr>
          <a:xfrm>
            <a:off x="5748282" y="6695551"/>
            <a:ext cx="1286289" cy="1230953"/>
            <a:chOff x="5621097" y="1500761"/>
            <a:chExt cx="371424" cy="355446"/>
          </a:xfrm>
        </p:grpSpPr>
        <p:sp>
          <p:nvSpPr>
            <p:cNvPr id="185" name="Google Shape;985;p43">
              <a:extLst>
                <a:ext uri="{FF2B5EF4-FFF2-40B4-BE49-F238E27FC236}">
                  <a16:creationId xmlns:a16="http://schemas.microsoft.com/office/drawing/2014/main" xmlns="" id="{15A921F7-F9FC-4741-90DF-2A79D203AC32}"/>
                </a:ext>
              </a:extLst>
            </p:cNvPr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186" name="Google Shape;986;p43">
              <a:extLst>
                <a:ext uri="{FF2B5EF4-FFF2-40B4-BE49-F238E27FC236}">
                  <a16:creationId xmlns:a16="http://schemas.microsoft.com/office/drawing/2014/main" xmlns="" id="{D302AF95-050C-4611-B2D8-D57AD22C21F0}"/>
                </a:ext>
              </a:extLst>
            </p:cNvPr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E90C8B4-06FC-48B7-A15F-A9AEF7E2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3" y="1063602"/>
            <a:ext cx="592197" cy="59219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3B41F39-0028-449E-A669-7F59A2BD3922}"/>
              </a:ext>
            </a:extLst>
          </p:cNvPr>
          <p:cNvCxnSpPr>
            <a:cxnSpLocks/>
          </p:cNvCxnSpPr>
          <p:nvPr/>
        </p:nvCxnSpPr>
        <p:spPr>
          <a:xfrm>
            <a:off x="24189" y="933163"/>
            <a:ext cx="685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9FEBD1BE-16EF-4927-A86A-4196B6FF37C3}"/>
              </a:ext>
            </a:extLst>
          </p:cNvPr>
          <p:cNvSpPr txBox="1">
            <a:spLocks/>
          </p:cNvSpPr>
          <p:nvPr/>
        </p:nvSpPr>
        <p:spPr>
          <a:xfrm>
            <a:off x="590480" y="88039"/>
            <a:ext cx="645508" cy="242124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Home</a:t>
            </a:r>
            <a:endParaRPr lang="ru-RU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ABF21FB0-A6FE-4B90-ADBE-C1F4C3D9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6" y="93555"/>
            <a:ext cx="233645" cy="233645"/>
          </a:xfrm>
          <a:prstGeom prst="rect">
            <a:avLst/>
          </a:prstGeom>
        </p:spPr>
      </p:pic>
      <p:sp>
        <p:nvSpPr>
          <p:cNvPr id="21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DA1ADA9D-62C9-4EE6-A645-CF2813E651AF}"/>
              </a:ext>
            </a:extLst>
          </p:cNvPr>
          <p:cNvSpPr txBox="1">
            <a:spLocks/>
          </p:cNvSpPr>
          <p:nvPr/>
        </p:nvSpPr>
        <p:spPr>
          <a:xfrm>
            <a:off x="2027733" y="110836"/>
            <a:ext cx="743177" cy="240108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Countries</a:t>
            </a:r>
            <a:endParaRPr lang="ru-RU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3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E7250796-37D2-41CD-BD13-2BDD1014B096}"/>
              </a:ext>
            </a:extLst>
          </p:cNvPr>
          <p:cNvSpPr txBox="1">
            <a:spLocks/>
          </p:cNvSpPr>
          <p:nvPr/>
        </p:nvSpPr>
        <p:spPr>
          <a:xfrm>
            <a:off x="3592985" y="85075"/>
            <a:ext cx="785051" cy="242124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Collections</a:t>
            </a:r>
            <a:endParaRPr lang="ru-RU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4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9DDE7D43-A23F-4176-8350-A57B5F245CDF}"/>
              </a:ext>
            </a:extLst>
          </p:cNvPr>
          <p:cNvSpPr txBox="1">
            <a:spLocks/>
          </p:cNvSpPr>
          <p:nvPr/>
        </p:nvSpPr>
        <p:spPr>
          <a:xfrm>
            <a:off x="2855385" y="103910"/>
            <a:ext cx="645509" cy="242124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Topics</a:t>
            </a:r>
            <a:endParaRPr lang="ru-RU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6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7699B3C4-1064-4AB5-AF97-E7D9B2AC3DC1}"/>
              </a:ext>
            </a:extLst>
          </p:cNvPr>
          <p:cNvSpPr txBox="1">
            <a:spLocks/>
          </p:cNvSpPr>
          <p:nvPr/>
        </p:nvSpPr>
        <p:spPr>
          <a:xfrm>
            <a:off x="4579966" y="92002"/>
            <a:ext cx="982634" cy="33056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Recommended readings </a:t>
            </a:r>
            <a:endParaRPr lang="ru-RU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7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5158D562-3B22-400B-9D36-833C834DA5A2}"/>
              </a:ext>
            </a:extLst>
          </p:cNvPr>
          <p:cNvSpPr txBox="1">
            <a:spLocks/>
          </p:cNvSpPr>
          <p:nvPr/>
        </p:nvSpPr>
        <p:spPr>
          <a:xfrm>
            <a:off x="5676543" y="112024"/>
            <a:ext cx="264395" cy="180274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en</a:t>
            </a:r>
            <a:endParaRPr lang="ru-RU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30" name="Google Shape;10470;p79">
            <a:extLst>
              <a:ext uri="{FF2B5EF4-FFF2-40B4-BE49-F238E27FC236}">
                <a16:creationId xmlns:a16="http://schemas.microsoft.com/office/drawing/2014/main" xmlns="" id="{3D46FCEE-D570-4BAE-81B0-58DF0BDA59C1}"/>
              </a:ext>
            </a:extLst>
          </p:cNvPr>
          <p:cNvGrpSpPr/>
          <p:nvPr/>
        </p:nvGrpSpPr>
        <p:grpSpPr>
          <a:xfrm>
            <a:off x="6459418" y="123370"/>
            <a:ext cx="213230" cy="203884"/>
            <a:chOff x="-37534750" y="2668075"/>
            <a:chExt cx="332400" cy="319900"/>
          </a:xfrm>
          <a:solidFill>
            <a:srgbClr val="454443"/>
          </a:solidFill>
        </p:grpSpPr>
        <p:sp>
          <p:nvSpPr>
            <p:cNvPr id="31" name="Google Shape;10471;p79">
              <a:extLst>
                <a:ext uri="{FF2B5EF4-FFF2-40B4-BE49-F238E27FC236}">
                  <a16:creationId xmlns:a16="http://schemas.microsoft.com/office/drawing/2014/main" xmlns="" id="{C47FCB00-BDE2-4ADA-86B9-798174D85A6F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32" name="Google Shape;10472;p79">
              <a:extLst>
                <a:ext uri="{FF2B5EF4-FFF2-40B4-BE49-F238E27FC236}">
                  <a16:creationId xmlns:a16="http://schemas.microsoft.com/office/drawing/2014/main" xmlns="" id="{9FB1F4B5-3468-4603-9E97-429B3DCFD62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</p:grpSp>
      <p:sp>
        <p:nvSpPr>
          <p:cNvPr id="33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5203311B-DC71-45B7-B3B0-4D6F0A2C7F54}"/>
              </a:ext>
            </a:extLst>
          </p:cNvPr>
          <p:cNvSpPr txBox="1">
            <a:spLocks/>
          </p:cNvSpPr>
          <p:nvPr/>
        </p:nvSpPr>
        <p:spPr>
          <a:xfrm>
            <a:off x="6015531" y="112024"/>
            <a:ext cx="264395" cy="180274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ru</a:t>
            </a:r>
            <a:endParaRPr lang="ru-RU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5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8F00302D-6E44-4256-9062-9098DBA013CB}"/>
              </a:ext>
            </a:extLst>
          </p:cNvPr>
          <p:cNvSpPr txBox="1">
            <a:spLocks/>
          </p:cNvSpPr>
          <p:nvPr/>
        </p:nvSpPr>
        <p:spPr>
          <a:xfrm>
            <a:off x="402651" y="1671775"/>
            <a:ext cx="6052697" cy="31089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dirty="0" smtClean="0">
                <a:latin typeface="Roboto Condensed" panose="020B0604020202020204" charset="0"/>
                <a:ea typeface="Roboto Condensed" panose="020B0604020202020204" charset="0"/>
              </a:rPr>
              <a:t>KEY COMPONENTS </a:t>
            </a:r>
            <a:endParaRPr lang="ru-RU" sz="12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D338FD43-9997-42B8-8DFA-C5D59C90B1FA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402651" y="1827221"/>
            <a:ext cx="1994718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xmlns="" id="{5A72AA93-A219-41FA-8775-D681C84227C0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4460630" y="1827221"/>
            <a:ext cx="1994718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F580854C-3547-44C0-975B-3A7D76EF8123}"/>
              </a:ext>
            </a:extLst>
          </p:cNvPr>
          <p:cNvSpPr txBox="1">
            <a:spLocks/>
          </p:cNvSpPr>
          <p:nvPr/>
        </p:nvSpPr>
        <p:spPr>
          <a:xfrm>
            <a:off x="2502336" y="2275244"/>
            <a:ext cx="1870844" cy="655727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FECC09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Central Asian Journal of Water Research </a:t>
            </a:r>
          </a:p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Central Asian Journal of Sustainability and Climate Research </a:t>
            </a:r>
          </a:p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DKU CRS Working Papers Series </a:t>
            </a:r>
            <a:endParaRPr lang="en-US" sz="7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8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199D7AF8-58BD-465F-A9AA-B85C218B742E}"/>
              </a:ext>
            </a:extLst>
          </p:cNvPr>
          <p:cNvSpPr txBox="1">
            <a:spLocks/>
          </p:cNvSpPr>
          <p:nvPr/>
        </p:nvSpPr>
        <p:spPr>
          <a:xfrm>
            <a:off x="4602022" y="2275244"/>
            <a:ext cx="1853326" cy="655727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35AA43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Silk Road of Knowledge 2022</a:t>
            </a:r>
          </a:p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Silk Road of Knowledge 2021 </a:t>
            </a:r>
            <a:endParaRPr lang="ru-RU" sz="105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Silk Road of Knowledge 2020 </a:t>
            </a:r>
            <a:endParaRPr lang="ru-RU" sz="105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n-US" sz="70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endParaRPr lang="ru-RU" sz="105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4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51340CE1-E623-4587-A694-64EA29F6A309}"/>
              </a:ext>
            </a:extLst>
          </p:cNvPr>
          <p:cNvSpPr txBox="1">
            <a:spLocks/>
          </p:cNvSpPr>
          <p:nvPr/>
        </p:nvSpPr>
        <p:spPr>
          <a:xfrm>
            <a:off x="364353" y="2046931"/>
            <a:ext cx="1870843" cy="23524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latin typeface="Roboto Condensed" panose="020B0604020202020204" charset="0"/>
                <a:ea typeface="Roboto Condensed" panose="020B0604020202020204" charset="0"/>
              </a:rPr>
              <a:t>Manuals</a:t>
            </a:r>
            <a:endParaRPr lang="ru-RU" sz="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6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4879E060-C728-41D9-86C5-2EAEF9211671}"/>
              </a:ext>
            </a:extLst>
          </p:cNvPr>
          <p:cNvSpPr txBox="1">
            <a:spLocks/>
          </p:cNvSpPr>
          <p:nvPr/>
        </p:nvSpPr>
        <p:spPr>
          <a:xfrm>
            <a:off x="385134" y="2275244"/>
            <a:ext cx="1870843" cy="655726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Evaluation of interrelation of water, energy, food and ecosystem resources in Central Asian context (</a:t>
            </a:r>
            <a:r>
              <a:rPr lang="en-US" sz="700" dirty="0" err="1" smtClean="0">
                <a:latin typeface="Roboto" panose="020B0604020202020204" charset="0"/>
                <a:ea typeface="Roboto" panose="020B0604020202020204" charset="0"/>
              </a:rPr>
              <a:t>rus</a:t>
            </a:r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) </a:t>
            </a:r>
            <a:endParaRPr lang="ru-RU" sz="7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8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272BF57E-F48B-4F00-B96B-EFB98135454F}"/>
              </a:ext>
            </a:extLst>
          </p:cNvPr>
          <p:cNvSpPr txBox="1">
            <a:spLocks/>
          </p:cNvSpPr>
          <p:nvPr/>
        </p:nvSpPr>
        <p:spPr>
          <a:xfrm>
            <a:off x="2502335" y="2045872"/>
            <a:ext cx="1870843" cy="23524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FECC09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latin typeface="Roboto Condensed" panose="020B0604020202020204" charset="0"/>
                <a:ea typeface="Roboto Condensed" panose="020B0604020202020204" charset="0"/>
              </a:rPr>
              <a:t>Scientific publications</a:t>
            </a:r>
            <a:endParaRPr lang="ru-RU" sz="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9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07AFFA2C-1846-46F6-B071-9690077DA93C}"/>
              </a:ext>
            </a:extLst>
          </p:cNvPr>
          <p:cNvSpPr txBox="1">
            <a:spLocks/>
          </p:cNvSpPr>
          <p:nvPr/>
        </p:nvSpPr>
        <p:spPr>
          <a:xfrm>
            <a:off x="4602023" y="2040004"/>
            <a:ext cx="1853326" cy="23524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35AA43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latin typeface="Roboto Condensed" panose="020B0604020202020204" charset="0"/>
                <a:ea typeface="Roboto Condensed" panose="020B0604020202020204" charset="0"/>
              </a:rPr>
              <a:t>Conferences </a:t>
            </a:r>
            <a:endParaRPr lang="ru-RU" sz="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0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3928DFF5-C469-46DF-8121-5292ADF79BF0}"/>
              </a:ext>
            </a:extLst>
          </p:cNvPr>
          <p:cNvSpPr txBox="1">
            <a:spLocks/>
          </p:cNvSpPr>
          <p:nvPr/>
        </p:nvSpPr>
        <p:spPr>
          <a:xfrm>
            <a:off x="2502336" y="3234567"/>
            <a:ext cx="1870844" cy="655727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dirty="0" smtClean="0"/>
              <a:t>Climate Security and Disaster Risk Reduction – Resilience against Flood </a:t>
            </a:r>
            <a:r>
              <a:rPr lang="en-US" sz="800" dirty="0" smtClean="0">
                <a:latin typeface="Roboto" panose="020B0604020202020204" charset="0"/>
                <a:ea typeface="Roboto" panose="020B0604020202020204" charset="0"/>
              </a:rPr>
              <a:t>Risks</a:t>
            </a:r>
            <a:r>
              <a:rPr lang="en-US" sz="800" dirty="0" smtClean="0"/>
              <a:t> in Central Asia</a:t>
            </a:r>
            <a:endParaRPr lang="ru-RU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1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6641D439-2248-4A18-BF07-90FF77E9A1EA}"/>
              </a:ext>
            </a:extLst>
          </p:cNvPr>
          <p:cNvSpPr txBox="1">
            <a:spLocks/>
          </p:cNvSpPr>
          <p:nvPr/>
        </p:nvSpPr>
        <p:spPr>
          <a:xfrm>
            <a:off x="4602022" y="3234568"/>
            <a:ext cx="1853326" cy="655727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A1A0A0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Green Business and Startup development</a:t>
            </a:r>
          </a:p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Product Development </a:t>
            </a:r>
          </a:p>
          <a:p>
            <a:pPr algn="ctr"/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Strategic development and sustainable business  </a:t>
            </a:r>
            <a:endParaRPr lang="ru-RU" sz="105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2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E7FA5FED-84B1-4091-9874-B9DD8AC0DAC5}"/>
              </a:ext>
            </a:extLst>
          </p:cNvPr>
          <p:cNvSpPr txBox="1">
            <a:spLocks/>
          </p:cNvSpPr>
          <p:nvPr/>
        </p:nvSpPr>
        <p:spPr>
          <a:xfrm>
            <a:off x="385135" y="2999329"/>
            <a:ext cx="1870843" cy="23524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2165AD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latin typeface="Roboto Condensed" panose="020B0604020202020204" charset="0"/>
                <a:ea typeface="Roboto Condensed" panose="020B0604020202020204" charset="0"/>
              </a:rPr>
              <a:t>Books</a:t>
            </a:r>
            <a:endParaRPr lang="ru-RU" sz="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3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1CCB5C0A-6115-4C77-939D-5CA81DEB9B65}"/>
              </a:ext>
            </a:extLst>
          </p:cNvPr>
          <p:cNvSpPr txBox="1">
            <a:spLocks/>
          </p:cNvSpPr>
          <p:nvPr/>
        </p:nvSpPr>
        <p:spPr>
          <a:xfrm>
            <a:off x="385134" y="3234567"/>
            <a:ext cx="1870843" cy="655727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2165AD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700" dirty="0" smtClean="0">
                <a:latin typeface="Roboto" panose="020B0604020202020204" charset="0"/>
                <a:ea typeface="Roboto" panose="020B0604020202020204" charset="0"/>
              </a:rPr>
              <a:t>Завтра было поздно </a:t>
            </a:r>
            <a:endParaRPr lang="ru-RU" sz="7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4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0A4D57A0-8643-430D-BA64-9DD58155A7A7}"/>
              </a:ext>
            </a:extLst>
          </p:cNvPr>
          <p:cNvSpPr txBox="1">
            <a:spLocks/>
          </p:cNvSpPr>
          <p:nvPr/>
        </p:nvSpPr>
        <p:spPr>
          <a:xfrm>
            <a:off x="2502335" y="2999335"/>
            <a:ext cx="1870843" cy="23524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latin typeface="Roboto Condensed" panose="020B0604020202020204" charset="0"/>
                <a:ea typeface="Roboto Condensed" panose="020B0604020202020204" charset="0"/>
              </a:rPr>
              <a:t>Policy Briefs </a:t>
            </a:r>
            <a:endParaRPr lang="ru-RU" sz="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5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9E5CD18B-4011-485B-BE51-B7984ADA4E8B}"/>
              </a:ext>
            </a:extLst>
          </p:cNvPr>
          <p:cNvSpPr txBox="1">
            <a:spLocks/>
          </p:cNvSpPr>
          <p:nvPr/>
        </p:nvSpPr>
        <p:spPr>
          <a:xfrm>
            <a:off x="4602023" y="2999329"/>
            <a:ext cx="1853326" cy="235241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A1A0A0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latin typeface="Roboto Condensed" panose="020B0604020202020204" charset="0"/>
                <a:ea typeface="Roboto Condensed" panose="020B0604020202020204" charset="0"/>
              </a:rPr>
              <a:t>Video</a:t>
            </a:r>
            <a:endParaRPr lang="ru-RU" sz="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124" name="Соединитель: уступ 123">
            <a:extLst>
              <a:ext uri="{FF2B5EF4-FFF2-40B4-BE49-F238E27FC236}">
                <a16:creationId xmlns:a16="http://schemas.microsoft.com/office/drawing/2014/main" xmlns="" id="{3ECC00D9-8F4E-44A0-ADE1-5C29695181F6}"/>
              </a:ext>
            </a:extLst>
          </p:cNvPr>
          <p:cNvCxnSpPr>
            <a:cxnSpLocks/>
            <a:stCxn id="158" idx="0"/>
          </p:cNvCxnSpPr>
          <p:nvPr/>
        </p:nvCxnSpPr>
        <p:spPr>
          <a:xfrm rot="16200000" flipH="1">
            <a:off x="1820249" y="355488"/>
            <a:ext cx="204836" cy="325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xmlns="" id="{3CEFD78F-F8B4-4BDD-96AC-CA6E79AA28B0}"/>
              </a:ext>
            </a:extLst>
          </p:cNvPr>
          <p:cNvCxnSpPr>
            <a:cxnSpLocks/>
            <a:stCxn id="158" idx="0"/>
          </p:cNvCxnSpPr>
          <p:nvPr/>
        </p:nvCxnSpPr>
        <p:spPr>
          <a:xfrm rot="16200000" flipH="1">
            <a:off x="1823551" y="352185"/>
            <a:ext cx="78874" cy="20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3FFBAD9D-7CBA-49A0-B86E-2AD05650DD38}"/>
              </a:ext>
            </a:extLst>
          </p:cNvPr>
          <p:cNvSpPr txBox="1">
            <a:spLocks/>
          </p:cNvSpPr>
          <p:nvPr/>
        </p:nvSpPr>
        <p:spPr>
          <a:xfrm>
            <a:off x="2273494" y="403434"/>
            <a:ext cx="1155505" cy="410275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Mission and aims</a:t>
            </a:r>
            <a:r>
              <a:rPr lang="ru-RU" sz="700" dirty="0">
                <a:latin typeface="Roboto" panose="020B0604020202020204" charset="0"/>
                <a:ea typeface="Roboto" panose="020B0604020202020204" charset="0"/>
              </a:rPr>
              <a:t>	&gt;</a:t>
            </a:r>
          </a:p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Contacts </a:t>
            </a:r>
            <a:r>
              <a:rPr lang="ru-RU" sz="700" dirty="0" smtClean="0"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ru-RU" sz="700" dirty="0">
                <a:latin typeface="Roboto" panose="020B0604020202020204" charset="0"/>
                <a:ea typeface="Roboto" panose="020B0604020202020204" charset="0"/>
              </a:rPr>
              <a:t>	&gt;</a:t>
            </a:r>
          </a:p>
        </p:txBody>
      </p:sp>
      <p:pic>
        <p:nvPicPr>
          <p:cNvPr id="139" name="Рисунок 138" descr="Восклицательный знак">
            <a:extLst>
              <a:ext uri="{FF2B5EF4-FFF2-40B4-BE49-F238E27FC236}">
                <a16:creationId xmlns:a16="http://schemas.microsoft.com/office/drawing/2014/main" xmlns="" id="{F2EF9CB6-1208-4602-8CB9-790D5CF49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>
            <a:off x="6167590" y="439056"/>
            <a:ext cx="287758" cy="287550"/>
          </a:xfrm>
          <a:prstGeom prst="rect">
            <a:avLst/>
          </a:prstGeom>
        </p:spPr>
      </p:pic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xmlns="" id="{5F118612-554B-4559-B9EB-BFFC24C2643D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3428999" y="608233"/>
            <a:ext cx="365869" cy="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Google Shape;830;p37">
            <a:extLst>
              <a:ext uri="{FF2B5EF4-FFF2-40B4-BE49-F238E27FC236}">
                <a16:creationId xmlns:a16="http://schemas.microsoft.com/office/drawing/2014/main" xmlns="" id="{31C35C1F-C597-421D-8A3F-837A40F99A58}"/>
              </a:ext>
            </a:extLst>
          </p:cNvPr>
          <p:cNvSpPr/>
          <p:nvPr/>
        </p:nvSpPr>
        <p:spPr>
          <a:xfrm rot="10800000">
            <a:off x="1592589" y="370283"/>
            <a:ext cx="334293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1"/>
          </a:p>
        </p:txBody>
      </p:sp>
      <p:grpSp>
        <p:nvGrpSpPr>
          <p:cNvPr id="178" name="Google Shape;953;p42">
            <a:extLst>
              <a:ext uri="{FF2B5EF4-FFF2-40B4-BE49-F238E27FC236}">
                <a16:creationId xmlns:a16="http://schemas.microsoft.com/office/drawing/2014/main" xmlns="" id="{54743C05-70EE-41C1-B535-6257AA98CD73}"/>
              </a:ext>
            </a:extLst>
          </p:cNvPr>
          <p:cNvGrpSpPr/>
          <p:nvPr/>
        </p:nvGrpSpPr>
        <p:grpSpPr>
          <a:xfrm>
            <a:off x="5927596" y="4079694"/>
            <a:ext cx="562132" cy="532443"/>
            <a:chOff x="3470151" y="1675213"/>
            <a:chExt cx="703669" cy="670009"/>
          </a:xfrm>
        </p:grpSpPr>
        <p:sp>
          <p:nvSpPr>
            <p:cNvPr id="179" name="Google Shape;954;p42">
              <a:extLst>
                <a:ext uri="{FF2B5EF4-FFF2-40B4-BE49-F238E27FC236}">
                  <a16:creationId xmlns:a16="http://schemas.microsoft.com/office/drawing/2014/main" xmlns="" id="{377634ED-636D-4AA0-BAEC-270113D08D2D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180" name="Google Shape;955;p42">
              <a:extLst>
                <a:ext uri="{FF2B5EF4-FFF2-40B4-BE49-F238E27FC236}">
                  <a16:creationId xmlns:a16="http://schemas.microsoft.com/office/drawing/2014/main" xmlns="" id="{2A38D688-D730-4546-BD38-775131A5F821}"/>
                </a:ext>
              </a:extLst>
            </p:cNvPr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</p:grpSp>
      <p:grpSp>
        <p:nvGrpSpPr>
          <p:cNvPr id="181" name="Google Shape;987;p43">
            <a:extLst>
              <a:ext uri="{FF2B5EF4-FFF2-40B4-BE49-F238E27FC236}">
                <a16:creationId xmlns:a16="http://schemas.microsoft.com/office/drawing/2014/main" xmlns="" id="{D3E2E269-BE8A-4C91-B970-41E3D19489E3}"/>
              </a:ext>
            </a:extLst>
          </p:cNvPr>
          <p:cNvGrpSpPr/>
          <p:nvPr/>
        </p:nvGrpSpPr>
        <p:grpSpPr>
          <a:xfrm>
            <a:off x="-87065" y="456508"/>
            <a:ext cx="376963" cy="363600"/>
            <a:chOff x="7661865" y="2281676"/>
            <a:chExt cx="576461" cy="556027"/>
          </a:xfrm>
        </p:grpSpPr>
        <p:sp>
          <p:nvSpPr>
            <p:cNvPr id="182" name="Google Shape;988;p43">
              <a:extLst>
                <a:ext uri="{FF2B5EF4-FFF2-40B4-BE49-F238E27FC236}">
                  <a16:creationId xmlns:a16="http://schemas.microsoft.com/office/drawing/2014/main" xmlns="" id="{234EFC98-7B77-4853-B493-A0F850FBD627}"/>
                </a:ext>
              </a:extLst>
            </p:cNvPr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183" name="Google Shape;989;p43">
              <a:extLst>
                <a:ext uri="{FF2B5EF4-FFF2-40B4-BE49-F238E27FC236}">
                  <a16:creationId xmlns:a16="http://schemas.microsoft.com/office/drawing/2014/main" xmlns="" id="{3C2639AF-4FC8-450A-92AC-DEF26BC5370B}"/>
                </a:ext>
              </a:extLst>
            </p:cNvPr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</p:grpSp>
      <p:grpSp>
        <p:nvGrpSpPr>
          <p:cNvPr id="187" name="Google Shape;991;p43">
            <a:extLst>
              <a:ext uri="{FF2B5EF4-FFF2-40B4-BE49-F238E27FC236}">
                <a16:creationId xmlns:a16="http://schemas.microsoft.com/office/drawing/2014/main" xmlns="" id="{D115D551-5512-474B-B902-D8A40DDB3197}"/>
              </a:ext>
            </a:extLst>
          </p:cNvPr>
          <p:cNvGrpSpPr/>
          <p:nvPr/>
        </p:nvGrpSpPr>
        <p:grpSpPr>
          <a:xfrm>
            <a:off x="111054" y="9044161"/>
            <a:ext cx="563735" cy="166275"/>
            <a:chOff x="7408350" y="5643697"/>
            <a:chExt cx="751645" cy="22170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8" name="Google Shape;992;p43">
              <a:extLst>
                <a:ext uri="{FF2B5EF4-FFF2-40B4-BE49-F238E27FC236}">
                  <a16:creationId xmlns:a16="http://schemas.microsoft.com/office/drawing/2014/main" xmlns="" id="{53AE333B-8EFC-4E46-A407-2232EFD07163}"/>
                </a:ext>
              </a:extLst>
            </p:cNvPr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189" name="Google Shape;993;p43">
              <a:extLst>
                <a:ext uri="{FF2B5EF4-FFF2-40B4-BE49-F238E27FC236}">
                  <a16:creationId xmlns:a16="http://schemas.microsoft.com/office/drawing/2014/main" xmlns="" id="{ACA8B172-912A-4741-BF75-77BDFF69F458}"/>
                </a:ext>
              </a:extLst>
            </p:cNvPr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  <p:sp>
          <p:nvSpPr>
            <p:cNvPr id="190" name="Google Shape;994;p43">
              <a:extLst>
                <a:ext uri="{FF2B5EF4-FFF2-40B4-BE49-F238E27FC236}">
                  <a16:creationId xmlns:a16="http://schemas.microsoft.com/office/drawing/2014/main" xmlns="" id="{2C45D99E-F36C-4702-9E12-D0936CCAD408}"/>
                </a:ext>
              </a:extLst>
            </p:cNvPr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1"/>
            </a:p>
          </p:txBody>
        </p:sp>
      </p:grpSp>
      <p:sp>
        <p:nvSpPr>
          <p:cNvPr id="109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6AAF2ECF-5922-4DC5-961C-260812E9157F}"/>
              </a:ext>
            </a:extLst>
          </p:cNvPr>
          <p:cNvSpPr txBox="1">
            <a:spLocks/>
          </p:cNvSpPr>
          <p:nvPr/>
        </p:nvSpPr>
        <p:spPr>
          <a:xfrm>
            <a:off x="1292820" y="117763"/>
            <a:ext cx="645511" cy="242124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About </a:t>
            </a:r>
            <a:endParaRPr lang="ru-RU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129" name="Соединитель: уступ 123">
            <a:extLst>
              <a:ext uri="{FF2B5EF4-FFF2-40B4-BE49-F238E27FC236}">
                <a16:creationId xmlns:a16="http://schemas.microsoft.com/office/drawing/2014/main" xmlns="" id="{3ECC00D9-8F4E-44A0-ADE1-5C29695181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6977" y="279287"/>
            <a:ext cx="204836" cy="325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: уступ 123">
            <a:extLst>
              <a:ext uri="{FF2B5EF4-FFF2-40B4-BE49-F238E27FC236}">
                <a16:creationId xmlns:a16="http://schemas.microsoft.com/office/drawing/2014/main" xmlns="" id="{3ECC00D9-8F4E-44A0-ADE1-5C29695181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6977" y="431689"/>
            <a:ext cx="204836" cy="325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: уступ 123">
            <a:extLst>
              <a:ext uri="{FF2B5EF4-FFF2-40B4-BE49-F238E27FC236}">
                <a16:creationId xmlns:a16="http://schemas.microsoft.com/office/drawing/2014/main" xmlns="" id="{3ECC00D9-8F4E-44A0-ADE1-5C29695181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3903" y="535596"/>
            <a:ext cx="204836" cy="325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: уступ 123">
            <a:extLst>
              <a:ext uri="{FF2B5EF4-FFF2-40B4-BE49-F238E27FC236}">
                <a16:creationId xmlns:a16="http://schemas.microsoft.com/office/drawing/2014/main" xmlns="" id="{3ECC00D9-8F4E-44A0-ADE1-5C29695181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3904" y="639507"/>
            <a:ext cx="204836" cy="325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Google Shape;754;p34">
            <a:hlinkClick r:id="" action="ppaction://noaction"/>
            <a:extLst>
              <a:ext uri="{FF2B5EF4-FFF2-40B4-BE49-F238E27FC236}">
                <a16:creationId xmlns:a16="http://schemas.microsoft.com/office/drawing/2014/main" xmlns="" id="{3FFBAD9D-7CBA-49A0-B86E-2AD05650DD38}"/>
              </a:ext>
            </a:extLst>
          </p:cNvPr>
          <p:cNvSpPr txBox="1">
            <a:spLocks/>
          </p:cNvSpPr>
          <p:nvPr/>
        </p:nvSpPr>
        <p:spPr>
          <a:xfrm>
            <a:off x="4315690" y="500416"/>
            <a:ext cx="1205345" cy="587166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rgbClr val="50C0E8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Manuals	</a:t>
            </a:r>
            <a:r>
              <a:rPr lang="ru-RU" sz="700" dirty="0" smtClean="0">
                <a:latin typeface="Roboto" panose="020B0604020202020204" charset="0"/>
                <a:ea typeface="Roboto" panose="020B0604020202020204" charset="0"/>
              </a:rPr>
              <a:t> &gt;</a:t>
            </a:r>
            <a:endParaRPr lang="en-US" sz="7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Scientific Publications </a:t>
            </a:r>
            <a:r>
              <a:rPr lang="ru-RU" sz="700" dirty="0" smtClean="0">
                <a:latin typeface="Roboto" panose="020B0604020202020204" charset="0"/>
                <a:ea typeface="Roboto" panose="020B0604020202020204" charset="0"/>
              </a:rPr>
              <a:t>&gt;</a:t>
            </a:r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Conferences	</a:t>
            </a:r>
            <a:r>
              <a:rPr lang="ru-RU" sz="700" dirty="0" smtClean="0">
                <a:latin typeface="Roboto" panose="020B0604020202020204" charset="0"/>
                <a:ea typeface="Roboto" panose="020B0604020202020204" charset="0"/>
              </a:rPr>
              <a:t> &gt;</a:t>
            </a:r>
            <a:endParaRPr lang="en-US" sz="7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Books	</a:t>
            </a:r>
            <a:r>
              <a:rPr lang="ru-RU" sz="700" dirty="0" smtClean="0">
                <a:latin typeface="Roboto" panose="020B0604020202020204" charset="0"/>
                <a:ea typeface="Roboto" panose="020B0604020202020204" charset="0"/>
              </a:rPr>
              <a:t> &gt;</a:t>
            </a:r>
            <a:endParaRPr lang="en-US" sz="7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Policy Briefs</a:t>
            </a:r>
            <a:r>
              <a:rPr lang="ru-RU" sz="700" dirty="0">
                <a:latin typeface="Roboto" panose="020B0604020202020204" charset="0"/>
                <a:ea typeface="Roboto" panose="020B0604020202020204" charset="0"/>
              </a:rPr>
              <a:t>	&gt;</a:t>
            </a:r>
          </a:p>
          <a:p>
            <a:r>
              <a:rPr lang="en-US" sz="700" dirty="0" smtClean="0">
                <a:latin typeface="Roboto" panose="020B0604020202020204" charset="0"/>
                <a:ea typeface="Roboto" panose="020B0604020202020204" charset="0"/>
              </a:rPr>
              <a:t>Video</a:t>
            </a:r>
            <a:r>
              <a:rPr lang="ru-RU" sz="700" dirty="0" smtClean="0"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ru-RU" sz="700" dirty="0">
                <a:latin typeface="Roboto" panose="020B0604020202020204" charset="0"/>
                <a:ea typeface="Roboto" panose="020B0604020202020204" charset="0"/>
              </a:rPr>
              <a:t>	&gt;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93618" y="4932218"/>
            <a:ext cx="259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https://elibrary.worldbank.org/</a:t>
            </a:r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316182" y="1136073"/>
            <a:ext cx="509154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releases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8" name="Прямоугольник 137"/>
          <p:cNvSpPr/>
          <p:nvPr/>
        </p:nvSpPr>
        <p:spPr>
          <a:xfrm>
            <a:off x="865909" y="4073237"/>
            <a:ext cx="509154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News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865909" y="4710546"/>
            <a:ext cx="509154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Popular content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021905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115</Words>
  <Application>Microsoft Office PowerPoint</Application>
  <PresentationFormat>Экран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Roboto Condensed</vt:lpstr>
      <vt:lpstr>Roboto</vt:lpstr>
      <vt:lpstr>Small Business Web Site 4:3 Project Proposal by Slidesgo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DKU</dc:creator>
  <cp:lastModifiedBy>DKU</cp:lastModifiedBy>
  <cp:revision>16</cp:revision>
  <dcterms:modified xsi:type="dcterms:W3CDTF">2023-02-28T05:16:39Z</dcterms:modified>
</cp:coreProperties>
</file>