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y="5143500" cx="9144000"/>
  <p:notesSz cx="6858000" cy="9144000"/>
  <p:embeddedFontLst>
    <p:embeddedFont>
      <p:font typeface="Proxima Nova"/>
      <p:regular r:id="rId65"/>
      <p:bold r:id="rId66"/>
      <p:italic r:id="rId67"/>
      <p:boldItalic r:id="rId68"/>
    </p:embeddedFont>
    <p:embeddedFont>
      <p:font typeface="Roboto"/>
      <p:regular r:id="rId69"/>
      <p:bold r:id="rId70"/>
      <p:italic r:id="rId71"/>
      <p:boldItalic r:id="rId72"/>
    </p:embeddedFont>
    <p:embeddedFont>
      <p:font typeface="Inter"/>
      <p:regular r:id="rId73"/>
      <p:bold r:id="rId74"/>
      <p:italic r:id="rId75"/>
      <p:boldItalic r:id="rId76"/>
    </p:embeddedFont>
    <p:embeddedFont>
      <p:font typeface="Proxima Nova Semibold"/>
      <p:regular r:id="rId77"/>
      <p:bold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0" roundtripDataSignature="AMtx7mjrAeJHz78sIzRtCddiIlyD4r+b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Inter-regular.fntdata"/><Relationship Id="rId72" Type="http://schemas.openxmlformats.org/officeDocument/2006/relationships/font" Target="fonts/Roboto-boldItalic.fntdata"/><Relationship Id="rId31" Type="http://schemas.openxmlformats.org/officeDocument/2006/relationships/slide" Target="slides/slide24.xml"/><Relationship Id="rId75" Type="http://schemas.openxmlformats.org/officeDocument/2006/relationships/font" Target="fonts/Inter-italic.fntdata"/><Relationship Id="rId30" Type="http://schemas.openxmlformats.org/officeDocument/2006/relationships/slide" Target="slides/slide23.xml"/><Relationship Id="rId74" Type="http://schemas.openxmlformats.org/officeDocument/2006/relationships/font" Target="fonts/Inter-bold.fntdata"/><Relationship Id="rId33" Type="http://schemas.openxmlformats.org/officeDocument/2006/relationships/slide" Target="slides/slide26.xml"/><Relationship Id="rId77" Type="http://schemas.openxmlformats.org/officeDocument/2006/relationships/font" Target="fonts/ProximaNovaSemibold-regular.fntdata"/><Relationship Id="rId32" Type="http://schemas.openxmlformats.org/officeDocument/2006/relationships/slide" Target="slides/slide25.xml"/><Relationship Id="rId76" Type="http://schemas.openxmlformats.org/officeDocument/2006/relationships/font" Target="fonts/Inter-boldItalic.fntdata"/><Relationship Id="rId35" Type="http://schemas.openxmlformats.org/officeDocument/2006/relationships/slide" Target="slides/slide28.xml"/><Relationship Id="rId79" Type="http://schemas.openxmlformats.org/officeDocument/2006/relationships/font" Target="fonts/ProximaNovaSemibold-boldItalic.fntdata"/><Relationship Id="rId34" Type="http://schemas.openxmlformats.org/officeDocument/2006/relationships/slide" Target="slides/slide27.xml"/><Relationship Id="rId78" Type="http://schemas.openxmlformats.org/officeDocument/2006/relationships/font" Target="fonts/ProximaNovaSemibold-bold.fntdata"/><Relationship Id="rId71" Type="http://schemas.openxmlformats.org/officeDocument/2006/relationships/font" Target="fonts/Roboto-italic.fntdata"/><Relationship Id="rId70" Type="http://schemas.openxmlformats.org/officeDocument/2006/relationships/font" Target="fonts/Roboto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ProximaNova-bold.fntdata"/><Relationship Id="rId21" Type="http://schemas.openxmlformats.org/officeDocument/2006/relationships/slide" Target="slides/slide14.xml"/><Relationship Id="rId65" Type="http://schemas.openxmlformats.org/officeDocument/2006/relationships/font" Target="fonts/ProximaNova-regular.fntdata"/><Relationship Id="rId24" Type="http://schemas.openxmlformats.org/officeDocument/2006/relationships/slide" Target="slides/slide17.xml"/><Relationship Id="rId68" Type="http://schemas.openxmlformats.org/officeDocument/2006/relationships/font" Target="fonts/ProximaNova-boldItalic.fntdata"/><Relationship Id="rId23" Type="http://schemas.openxmlformats.org/officeDocument/2006/relationships/slide" Target="slides/slide16.xml"/><Relationship Id="rId67" Type="http://schemas.openxmlformats.org/officeDocument/2006/relationships/font" Target="fonts/ProximaNova-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719fa29a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32719fa29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719fa29a4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32719fa29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382588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719fa29a4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g32719fa29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719fa29a4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32719fa29a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g32719fa29a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719fa29a4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g32719fa29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2719fa29a4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g32719fa29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719fa29a4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g32719fa29a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2719fa29a4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g32719fa29a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2719fa29a4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2719fa29a4_0_1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2719fa29a4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g32719fa29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719fa29a4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g32719fa29a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2719fa29a4_0_2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2719fa29a4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2719fa29a4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2719fa29a4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2719fa29a4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2719fa29a4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2719fa29a4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2719fa29a4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2719fa29a4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2719fa29a4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719fa29a4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2719fa29a4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2719fa29a4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g32719fa29a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8" name="Google Shape;71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0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4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52" name="Google Shape;52;p4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2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8" name="Google Shape;58;p4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5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87" name="Google Shape;87;p2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3" name="Google Shape;93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9" name="Google Shape;99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p29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" name="Google Shape;106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07" name="Google Shape;107;p2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30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4" name="Google Shape;114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5" name="Google Shape;115;p3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1" name="Google Shape;121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22" name="Google Shape;122;p31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1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1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1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1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1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2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0" name="Google Shape;140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1" name="Google Shape;141;p32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2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2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2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2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2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2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2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32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59" name="Google Shape;159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0" name="Google Shape;160;p33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3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3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8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8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32" name="Google Shape;32;p3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9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" name="Google Shape;38;p39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/>
        </p:nvSpPr>
        <p:spPr>
          <a:xfrm>
            <a:off x="319074" y="294016"/>
            <a:ext cx="8566500" cy="2326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Презентация  дипломной работы по курсу “Аналитик данных”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Тема дипломной работы: "Поиск выбросов при анализе частных производных функции потерь логистической регрессии</a:t>
            </a:r>
            <a:r>
              <a:rPr b="0" i="0" lang="ru-RU" sz="24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Тропин С. С.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DS-85 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2024 г.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5" name="Google Shape;365;p9"/>
          <p:cNvSpPr txBox="1"/>
          <p:nvPr/>
        </p:nvSpPr>
        <p:spPr>
          <a:xfrm>
            <a:off x="322550" y="676875"/>
            <a:ext cx="71571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Источник данных и поля датасета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Качество данных, аномалии, зависимости.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преобразования и очистки данных.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Источник данных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1" name="Google Shape;371;p56"/>
          <p:cNvSpPr txBox="1"/>
          <p:nvPr/>
        </p:nvSpPr>
        <p:spPr>
          <a:xfrm>
            <a:off x="322549" y="676875"/>
            <a:ext cx="84318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3C4043"/>
                </a:solidFill>
                <a:latin typeface="Proxima Nova"/>
                <a:ea typeface="Proxima Nova"/>
                <a:cs typeface="Proxima Nova"/>
                <a:sym typeface="Proxima Nova"/>
              </a:rPr>
              <a:t>Этот набор данных содержит записи, связанные с диагностикой заболеваний сердца у пациентов. Он включает в себя различные клинические и неклинические атрибуты, используемые для определения наличия или отсутствия заболеваний сердца. Данные были собраны с Kaggle и состоят из 918 записей с 11 характеристиками. Столбцы охватывают такие аспекты, как демографические данные пациента, основные показатели жизнедеятельности, симптомы и потенциальные факторы риска, связанные с заболеваниями сердца.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3C4043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на источник данных: https://www.kaggle.com/datasets/amirmahdiabbootalebi/heart-disease/data</a:t>
            </a:r>
            <a:endParaRPr b="0" i="0" sz="1200" u="none" cap="none" strike="noStrike">
              <a:solidFill>
                <a:srgbClr val="3C40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Поля датасета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322549" y="676875"/>
            <a:ext cx="84318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3C404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Поля датасета (признаки):</a:t>
            </a:r>
            <a:endParaRPr b="0" i="0" sz="1200" u="none" cap="none" strike="noStrike">
              <a:solidFill>
                <a:srgbClr val="3C40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– возраст пациента (количественное целочисленное значение)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Sex – пол пациента (мужской/женский) (категориальное бинарное значение, M или W)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ChestPainType – тип боли в груди (категориальная переменная, 4 различных значения – ASY, ATA, NAP, TA)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RestingBP – кровяное давление в состоянии покоя (количественное целочисленное значение)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Cholesterol – холестерин (количественное целочисленное значение)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FastingBS – уровень сахара в крови натощак (числовое бинарное значение,  0 или 1) 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RestingECG – ЭКГ покоя (категориальная переменная, 3 различных значения – LVH, Normal, 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MaxHR – </a:t>
            </a:r>
            <a:r>
              <a:rPr b="0" i="0" lang="ru-RU" sz="1200" u="none" cap="none" strike="noStrike">
                <a:solidFill>
                  <a:srgbClr val="76767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максимальная частота сердечных сокращений </a:t>
            </a: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(количественное целочисленное значение)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ExerciseAngina – стенокардия при физической нагрузке (категориальное бинарное значение, 0 или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Oldpeak –    …	(числовое значение c плавающей точкой)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ST_Slope –    … 	(категориальная переменная, 3 различных значения – Down, Flat, Up)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Поля датасета (таргет):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12. HeartDisease – сердечное заболевание (категориальное бинарное значение, 0 или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3810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C404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Качество данных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3" name="Google Shape;383;p58"/>
          <p:cNvSpPr txBox="1"/>
          <p:nvPr/>
        </p:nvSpPr>
        <p:spPr>
          <a:xfrm>
            <a:off x="322550" y="676875"/>
            <a:ext cx="71571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Данные не содержат пропущенных значений, значений Nan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Данные содержат 11 признаков (5 количественных числовых признаков, 6 категориальных)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столбцов имеет смысловую интерпретацию для 10 из 12 столбцов (нет информации по признакам OldPeak и ST_slope)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Аномалии в данных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322550" y="676873"/>
            <a:ext cx="8089930" cy="290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распределения значений числовых признаков по методу IQR (межквартильный размах) показал, что для 4 из 5 числовых признаков (RestingBP, Cholesterol, MaxHR, Oldpeak) имеются наблюдения со значениями, выходящими за рамки предельных значений Lmax и Lmin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Предельные значения по признакам 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Lmax и Lmin </a:t>
            </a: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определяются по формулам: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Lmax = Q3 + Ni * IQR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Lmin = Q1 – Ni * IQR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IQR = Q3 – Q1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Ni = 1.5 – заданное по умолчанию число интерквартильного размаха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где Q1 – первый квартиль, Q3 – третий квартиль, IQR – интерквартильное расстояние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Визуализация аномалий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95" name="Google Shape;39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3" y="1550822"/>
            <a:ext cx="8072362" cy="343930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0"/>
          <p:cNvSpPr txBox="1"/>
          <p:nvPr/>
        </p:nvSpPr>
        <p:spPr>
          <a:xfrm>
            <a:off x="171868" y="907085"/>
            <a:ext cx="7128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качестве примера визуализации выбросов по методу IQR приведена диаграмма типа “ящик с усами” по числовому признаку ‘RestingBP’ из ноутбука с кодом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0"/>
          <p:cNvSpPr/>
          <p:nvPr/>
        </p:nvSpPr>
        <p:spPr>
          <a:xfrm>
            <a:off x="2040940" y="2479852"/>
            <a:ext cx="636423" cy="539587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0"/>
          <p:cNvSpPr/>
          <p:nvPr/>
        </p:nvSpPr>
        <p:spPr>
          <a:xfrm>
            <a:off x="4463825" y="2479852"/>
            <a:ext cx="558099" cy="555955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0"/>
          <p:cNvSpPr txBox="1"/>
          <p:nvPr/>
        </p:nvSpPr>
        <p:spPr>
          <a:xfrm>
            <a:off x="5149901" y="2496219"/>
            <a:ext cx="3152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Значения, превышающие предельные (метод IQR)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0" name="Google Shape;400;p60"/>
          <p:cNvSpPr txBox="1"/>
          <p:nvPr/>
        </p:nvSpPr>
        <p:spPr>
          <a:xfrm>
            <a:off x="4463826" y="3379622"/>
            <a:ext cx="38867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 по выбросам: Статистически выбросы есть, но по несколько значений, расположенных близко друг от друга. Предположительно данные о пациентах корректные, не связанные с ошибками ввода или опечатками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/>
        </p:nvSpPr>
        <p:spPr>
          <a:xfrm>
            <a:off x="247925" y="153374"/>
            <a:ext cx="8431800" cy="344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Зависимости в данных – корреляционный анализ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06" name="Google Shape;40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0587"/>
            <a:ext cx="9144000" cy="361144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61"/>
          <p:cNvSpPr txBox="1"/>
          <p:nvPr/>
        </p:nvSpPr>
        <p:spPr>
          <a:xfrm>
            <a:off x="53602" y="4103771"/>
            <a:ext cx="882044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 по взаимной скоррелированности данных: </a:t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целом разные по природе признаки между собой не скоррелированы.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Целевая переменная наиболее скоррелирована с признаками:</a:t>
            </a:r>
            <a:r>
              <a:rPr b="0" i="0" lang="ru-RU" sz="12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ExerciseAngina (corr = +0.49),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ChestPainType_ASY (corr = +0.52), Oldpeak   (corr = +0.4),  ST_Slope_Flat (corr = +0.55), ST_Slope_Up (corr = -0.62)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719fa29a4_0_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преобразования и очистки данных (1 шаг)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3" name="Google Shape;413;g32719fa29a4_0_8"/>
          <p:cNvSpPr txBox="1"/>
          <p:nvPr/>
        </p:nvSpPr>
        <p:spPr>
          <a:xfrm>
            <a:off x="322550" y="676874"/>
            <a:ext cx="8089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первом шаге с данными проведены следующие преобразования: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бинарные признаки 'Sex', 'ExersizeAngina' закодированы значениями 0,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категориальные признаки ChestPainType, RestingECG, ST_Slope закодированы в one-hot формате - 10 шт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числовые признаки, имеющие диапазоны значений, без изменений - 5шт: RestingBP, Cholesterol, MaxHR, Oldpeak, Age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бинарные числовые признаки, без изменений - 3шт: Sex, FastingBS, 'ExersizeAngina’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Всего 18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получено из числовых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10 получено из категориальных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Таргетная переменная Y закодирована значениями 0 и 1 через LabelEncoder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719fa29a4_0_1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преобразования и очистки данных (2 шаг)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9" name="Google Shape;419;g32719fa29a4_0_13"/>
          <p:cNvSpPr txBox="1"/>
          <p:nvPr/>
        </p:nvSpPr>
        <p:spPr>
          <a:xfrm>
            <a:off x="322550" y="676874"/>
            <a:ext cx="80898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 втором шаге с данными проведены следующие преобразования: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нормирование значений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Полученные на первом шаге признаки нормированы с помощью вычитания среднего значения и деления на стандартное отклонение. Полученные после преобразования данные имеют среднее равное 0 и стандартное отклонение равное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добавлен 1 вспомогательный признак - "байес", коэффициент свободного члена в сумме произведений весовых коэффициентов признаков на значения признаков (WX) по всем наблюдениям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выборка разделена на тренировочную и тестовую в пропорции 90/10 процентов несколькими (пятью) случайными разбиениями для обеспечения кросс-валидации в определении выбросов. Выброс должен определяться моделью вне зависимости от разбиения на train / test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Всего 19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получено из числовых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10 получено из категориальных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 вспомогательный признак - "байес", инициализирован единичным вектором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/>
          <p:nvPr/>
        </p:nvSpPr>
        <p:spPr>
          <a:xfrm>
            <a:off x="320998" y="296783"/>
            <a:ext cx="7331085" cy="145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архитектуры модели поиска выбросов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/>
          <p:nvPr/>
        </p:nvSpPr>
        <p:spPr>
          <a:xfrm>
            <a:off x="326136" y="307758"/>
            <a:ext cx="5758658" cy="347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ru-RU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презентации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4" name="Google Shape;184;p2"/>
          <p:cNvGrpSpPr/>
          <p:nvPr/>
        </p:nvGrpSpPr>
        <p:grpSpPr>
          <a:xfrm>
            <a:off x="128646" y="888786"/>
            <a:ext cx="5704915" cy="815688"/>
            <a:chOff x="285825" y="853300"/>
            <a:chExt cx="5459625" cy="374700"/>
          </a:xfrm>
        </p:grpSpPr>
        <p:sp>
          <p:nvSpPr>
            <p:cNvPr id="185" name="Google Shape;185;p2"/>
            <p:cNvSpPr/>
            <p:nvPr/>
          </p:nvSpPr>
          <p:spPr>
            <a:xfrm>
              <a:off x="802825" y="882260"/>
              <a:ext cx="4942625" cy="2805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Описание задачи поиска выбросов в данных. Гипотеза о связи выбросов со значениями вектора-градиента функции потерь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85825" y="853300"/>
              <a:ext cx="374700" cy="3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4950306" y="2169543"/>
            <a:ext cx="4192819" cy="2973981"/>
            <a:chOff x="4950306" y="2169543"/>
            <a:chExt cx="4192819" cy="2973981"/>
          </a:xfrm>
        </p:grpSpPr>
        <p:pic>
          <p:nvPicPr>
            <p:cNvPr id="188" name="Google Shape;1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50306" y="3973433"/>
              <a:ext cx="1194468" cy="11700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41720" y="2169543"/>
              <a:ext cx="3001405" cy="29739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"/>
          <p:cNvGrpSpPr/>
          <p:nvPr/>
        </p:nvGrpSpPr>
        <p:grpSpPr>
          <a:xfrm>
            <a:off x="133628" y="2856714"/>
            <a:ext cx="5365279" cy="368822"/>
            <a:chOff x="285825" y="853300"/>
            <a:chExt cx="5364743" cy="374705"/>
          </a:xfrm>
        </p:grpSpPr>
        <p:sp>
          <p:nvSpPr>
            <p:cNvPr id="191" name="Google Shape;191;p2"/>
            <p:cNvSpPr/>
            <p:nvPr/>
          </p:nvSpPr>
          <p:spPr>
            <a:xfrm>
              <a:off x="828668" y="875205"/>
              <a:ext cx="4821900" cy="35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3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Описание работы модели поиска выбросов. 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85825" y="853300"/>
              <a:ext cx="374700" cy="3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3" name="Google Shape;193;p2"/>
          <p:cNvGrpSpPr/>
          <p:nvPr/>
        </p:nvGrpSpPr>
        <p:grpSpPr>
          <a:xfrm>
            <a:off x="128646" y="2242113"/>
            <a:ext cx="5370071" cy="466076"/>
            <a:chOff x="285825" y="853300"/>
            <a:chExt cx="5352047" cy="394982"/>
          </a:xfrm>
        </p:grpSpPr>
        <p:sp>
          <p:nvSpPr>
            <p:cNvPr id="194" name="Google Shape;194;p2"/>
            <p:cNvSpPr/>
            <p:nvPr/>
          </p:nvSpPr>
          <p:spPr>
            <a:xfrm>
              <a:off x="815972" y="931482"/>
              <a:ext cx="4821900" cy="31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3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Описание архитектуры модели поиска выбросов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85825" y="853300"/>
              <a:ext cx="374700" cy="3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6" name="Google Shape;196;p2"/>
          <p:cNvGrpSpPr/>
          <p:nvPr/>
        </p:nvGrpSpPr>
        <p:grpSpPr>
          <a:xfrm>
            <a:off x="128650" y="3338112"/>
            <a:ext cx="5738367" cy="592401"/>
            <a:chOff x="285825" y="853300"/>
            <a:chExt cx="5745837" cy="374700"/>
          </a:xfrm>
        </p:grpSpPr>
        <p:sp>
          <p:nvSpPr>
            <p:cNvPr id="197" name="Google Shape;197;p2"/>
            <p:cNvSpPr/>
            <p:nvPr/>
          </p:nvSpPr>
          <p:spPr>
            <a:xfrm>
              <a:off x="813462" y="876031"/>
              <a:ext cx="5218200" cy="316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3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ru-RU" sz="16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Сравнительный анализ с другими методами поиска выбросов (статистический, модель DBSCAN)</a:t>
              </a:r>
              <a:endParaRPr b="0" i="0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3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85825" y="853300"/>
              <a:ext cx="374700" cy="3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lang="ru-RU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99" name="Google Shape;199;p2"/>
          <p:cNvGrpSpPr/>
          <p:nvPr/>
        </p:nvGrpSpPr>
        <p:grpSpPr>
          <a:xfrm>
            <a:off x="128646" y="1801094"/>
            <a:ext cx="5527828" cy="379504"/>
            <a:chOff x="285825" y="853300"/>
            <a:chExt cx="5341267" cy="471970"/>
          </a:xfrm>
        </p:grpSpPr>
        <p:sp>
          <p:nvSpPr>
            <p:cNvPr id="200" name="Google Shape;200;p2"/>
            <p:cNvSpPr/>
            <p:nvPr/>
          </p:nvSpPr>
          <p:spPr>
            <a:xfrm>
              <a:off x="824692" y="867470"/>
              <a:ext cx="4802400" cy="45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133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Описание данных и их предобработки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85825" y="853300"/>
              <a:ext cx="374700" cy="3747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ru-RU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02" name="Google Shape;202;p2"/>
          <p:cNvSpPr/>
          <p:nvPr/>
        </p:nvSpPr>
        <p:spPr>
          <a:xfrm>
            <a:off x="655604" y="4093275"/>
            <a:ext cx="3135300" cy="4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133621" y="3975288"/>
            <a:ext cx="374100" cy="487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архитектуры модели поиска выбросов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2" name="Google Shape;432;p11"/>
          <p:cNvSpPr txBox="1"/>
          <p:nvPr/>
        </p:nvSpPr>
        <p:spPr>
          <a:xfrm>
            <a:off x="329274" y="676875"/>
            <a:ext cx="7071300" cy="220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Необходимые математические формулы функции потерь и ее частной производной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 логистической регрессии, как модель обьектно-ориентированного программирования. Типы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Классы, соответствующие двум базовым типам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AdvancedFeatureData (лист 1, лист 2) 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IterationData (лист 1, лист2)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Необходимые математические формулы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322550" y="676875"/>
            <a:ext cx="7071300" cy="1541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Функция сигмоида, общий вид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Логарифм функции правдоподобия. Функция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Частная производная функции сигмоида для j признака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Частная производная функции потерь для j весового коэффициента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Функция сигмоида, общий вид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4" name="Google Shape;444;p65"/>
          <p:cNvSpPr/>
          <p:nvPr/>
        </p:nvSpPr>
        <p:spPr>
          <a:xfrm>
            <a:off x="247925" y="887592"/>
            <a:ext cx="6368028" cy="32995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9350" lIns="91425" spcFirstLastPara="1" rIns="91425" wrap="square" tIns="79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Сигмоида - ключевая функция в задаче логистической регрессии. С ее помощью рассчитывается функция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Используется для оценки вероятности принадлежности наблюдения к одному из двух целевых классов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σ(</a:t>
            </a:r>
            <a:r>
              <a:rPr lang="ru-RU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= 1/ (1+e^(-</a:t>
            </a:r>
            <a:r>
              <a:rPr lang="ru-RU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)) , </a:t>
            </a:r>
            <a:r>
              <a:rPr lang="ru-RU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∈(−∞,+∞) , σ(</a:t>
            </a:r>
            <a:r>
              <a:rPr lang="ru-RU" sz="16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)∈(0,1)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σ(0) = ½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 – экспонента, число e</a:t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0477" y="2496687"/>
            <a:ext cx="4130488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5"/>
          <p:cNvSpPr txBox="1"/>
          <p:nvPr/>
        </p:nvSpPr>
        <p:spPr>
          <a:xfrm>
            <a:off x="5546912" y="2185147"/>
            <a:ext cx="20305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График сигмоиды </a:t>
            </a:r>
            <a:r>
              <a:rPr b="0" i="0" lang="ru-RU" sz="1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σ(</a:t>
            </a:r>
            <a:r>
              <a:rPr lang="ru-RU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5"/>
          <p:cNvSpPr txBox="1"/>
          <p:nvPr/>
        </p:nvSpPr>
        <p:spPr>
          <a:xfrm>
            <a:off x="4572000" y="2229600"/>
            <a:ext cx="5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σ(</a:t>
            </a:r>
            <a:r>
              <a:rPr lang="ru-RU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5"/>
          <p:cNvSpPr txBox="1"/>
          <p:nvPr/>
        </p:nvSpPr>
        <p:spPr>
          <a:xfrm>
            <a:off x="8290112" y="4628799"/>
            <a:ext cx="480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5"/>
          <p:cNvSpPr/>
          <p:nvPr/>
        </p:nvSpPr>
        <p:spPr>
          <a:xfrm>
            <a:off x="247925" y="3017093"/>
            <a:ext cx="37121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Font typeface="Arial"/>
              <a:buNone/>
            </a:pPr>
            <a:r>
              <a:rPr lang="ru-RU" sz="16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b="0" i="0" lang="ru-RU" sz="16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= WX = W0*1 + W1*X1 + ... + Wn*Xn , где W</a:t>
            </a:r>
            <a:r>
              <a:rPr lang="ru-RU" sz="16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ₖ</a:t>
            </a:r>
            <a:r>
              <a:rPr b="0" i="0" lang="ru-RU" sz="16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параметры модели (веса), а X</a:t>
            </a:r>
            <a:r>
              <a:rPr lang="ru-RU" sz="16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ₖ</a:t>
            </a:r>
            <a:r>
              <a:rPr b="0" i="0" lang="ru-RU" sz="16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 - признаки.</a:t>
            </a:r>
            <a:r>
              <a:rPr b="0" i="0" lang="ru-RU" sz="1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/>
        </p:nvSpPr>
        <p:spPr>
          <a:xfrm>
            <a:off x="247925" y="153375"/>
            <a:ext cx="8304404" cy="404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Логарифм функции правдоподобия. Функция потерь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5" name="Google Shape;455;p66"/>
          <p:cNvSpPr txBox="1"/>
          <p:nvPr/>
        </p:nvSpPr>
        <p:spPr>
          <a:xfrm>
            <a:off x="8290112" y="4628799"/>
            <a:ext cx="4805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z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247925" y="635650"/>
            <a:ext cx="8538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Из теории модели логистической регрессии известно, что необходимо так подобрать параметры W – весовые коэффициенты признаков, чтобы максимизировать логарифм функции правдоподобия, которая представляет собой произведение условных вероятностей верной классификации целевого исхода для данного набора наблюдений X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lnL(W) = ∑ logP(y =yₖ|x=xₖ) = ∑ yₖ * ln</a:t>
            </a:r>
            <a:r>
              <a:rPr b="0" i="0" lang="ru-RU" sz="20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σ </a:t>
            </a:r>
            <a:r>
              <a:rPr b="0" i="0" lang="ru-RU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(Wxₖ )+(1−yₖ )*ln(1−</a:t>
            </a:r>
            <a:r>
              <a:rPr b="0" i="0" lang="ru-RU" sz="20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σ</a:t>
            </a:r>
            <a:r>
              <a:rPr b="0" i="0" lang="ru-RU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(Wxₖ))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где L(W) – функция правдоподобия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 </a:t>
            </a: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– индекс наблюдений от 0 до m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 </a:t>
            </a: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– 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функция сигмоида (используется для оценки условной вероятности P)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 – вектор весовых коэффициентов, от которых зависит функция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Xₖ</a:t>
            </a: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– вектор значений признаков по наблюдению с индексом 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yₖ  - индикаторная переменная, принимает значения 0 или 1 в зависимости от истинного целевого значения таргета для наблюдения с индексом i</a:t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Функция потерь     </a:t>
            </a:r>
            <a:r>
              <a:rPr b="0" i="0" lang="ru-RU" sz="20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F(W) = (-1) * </a:t>
            </a:r>
            <a:r>
              <a:rPr b="0" i="0" lang="ru-RU" sz="20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L(W) </a:t>
            </a:r>
            <a:b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6"/>
          <p:cNvSpPr txBox="1"/>
          <p:nvPr/>
        </p:nvSpPr>
        <p:spPr>
          <a:xfrm>
            <a:off x="1170576" y="2359200"/>
            <a:ext cx="60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k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6"/>
          <p:cNvSpPr txBox="1"/>
          <p:nvPr/>
        </p:nvSpPr>
        <p:spPr>
          <a:xfrm>
            <a:off x="1318154" y="1778130"/>
            <a:ext cx="5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6"/>
          <p:cNvSpPr txBox="1"/>
          <p:nvPr/>
        </p:nvSpPr>
        <p:spPr>
          <a:xfrm>
            <a:off x="3528184" y="2362575"/>
            <a:ext cx="6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/>
              <a:t>k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6"/>
          <p:cNvSpPr txBox="1"/>
          <p:nvPr/>
        </p:nvSpPr>
        <p:spPr>
          <a:xfrm>
            <a:off x="3666477" y="1778122"/>
            <a:ext cx="36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66"/>
          <p:cNvCxnSpPr/>
          <p:nvPr/>
        </p:nvCxnSpPr>
        <p:spPr>
          <a:xfrm>
            <a:off x="3539834" y="4474910"/>
            <a:ext cx="4410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p66"/>
          <p:cNvSpPr txBox="1"/>
          <p:nvPr/>
        </p:nvSpPr>
        <p:spPr>
          <a:xfrm>
            <a:off x="3941650" y="4321050"/>
            <a:ext cx="79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66"/>
          <p:cNvCxnSpPr>
            <a:stCxn id="464" idx="1"/>
          </p:cNvCxnSpPr>
          <p:nvPr/>
        </p:nvCxnSpPr>
        <p:spPr>
          <a:xfrm>
            <a:off x="8100121" y="2205300"/>
            <a:ext cx="244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4" name="Google Shape;464;p66"/>
          <p:cNvSpPr txBox="1"/>
          <p:nvPr/>
        </p:nvSpPr>
        <p:spPr>
          <a:xfrm>
            <a:off x="8100121" y="2051400"/>
            <a:ext cx="2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6"/>
          <p:cNvSpPr txBox="1"/>
          <p:nvPr/>
        </p:nvSpPr>
        <p:spPr>
          <a:xfrm>
            <a:off x="8290100" y="2005200"/>
            <a:ext cx="6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719fa29a4_0_5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Частная производная функции сигмоида для j признака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1" name="Google Shape;471;g32719fa29a4_0_50"/>
          <p:cNvSpPr txBox="1"/>
          <p:nvPr/>
        </p:nvSpPr>
        <p:spPr>
          <a:xfrm>
            <a:off x="329275" y="676875"/>
            <a:ext cx="82905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chemeClr val="dk1"/>
                </a:solidFill>
              </a:rPr>
              <a:t>Формулы для расчета производной функции сигмоида по j-му весовому коэффициенту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(получена аналитически) для наблюдения с индексом i ( i = const при дифференцировании)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σ(p)’ₚ= σ’ₚ = e^(-p) / ((1 + e^(-p))^2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Если p = WXₖ , то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σ(WXₖ )’ⱼ = σ’ⱼ = Wⱼ * e^(-W*Xₖ ) / ( (( 1 + e^(-W*Xₖ ))^2 ) 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где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σ’ⱼ - производная функции сигмоида по j-му весовому коэффициенту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W = (W0, W1, ...., Wj, ..., Wn) – вектор весовых коэффициентов, соответствующим признакам 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k - индекс конкретного наблюдения X,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j - индекс весового коэффициента по которому производится дифференцирование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e - число 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Частная производная функции потерь по весовому коэффициенту j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7" name="Google Shape;477;p68"/>
          <p:cNvSpPr txBox="1"/>
          <p:nvPr/>
        </p:nvSpPr>
        <p:spPr>
          <a:xfrm>
            <a:off x="322550" y="676875"/>
            <a:ext cx="70194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Формулы для расчета производной функции потерь по j-му весовому коэффициенту для       наблюдения с индексом i ( i = const при дифференцировании)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 = (W0, W1, …., Wj, …,  Wn) – вектор весовых коэффициентов, соответствующим признакам X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68"/>
          <p:cNvSpPr txBox="1"/>
          <p:nvPr/>
        </p:nvSpPr>
        <p:spPr>
          <a:xfrm>
            <a:off x="360376" y="1765726"/>
            <a:ext cx="7019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Если yₖ = 0, то F</a:t>
            </a:r>
            <a:r>
              <a:rPr lang="ru-RU" sz="18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’ₖⱼ</a:t>
            </a:r>
            <a:r>
              <a:rPr b="0" i="0" lang="ru-RU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ru-RU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 (WXₖ)’ⱼ / (1 - σ (WXₖ ) </a:t>
            </a:r>
            <a:endParaRPr b="0" i="0" sz="18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Если yₖ = 1, то F’ₖⱼ</a:t>
            </a:r>
            <a:r>
              <a:rPr b="0" i="0" lang="ru-RU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ru-RU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σ (WXₖ )’ⱼ / σ (WXₖ )*</a:t>
            </a:r>
            <a:r>
              <a:rPr b="0" i="0" lang="ru-RU" sz="18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(-1)</a:t>
            </a:r>
            <a:r>
              <a:rPr b="0" i="0" lang="ru-RU" sz="18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Суммируя по всем наблюдениям k, получаем составляющую вектора градиента функции потерь, соответствующую j - му весовому коэффициенту 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</a:t>
            </a:r>
            <a:r>
              <a:rPr lang="ru-RU" sz="24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’ⱼ</a:t>
            </a:r>
            <a:r>
              <a:rPr b="0" i="0" lang="ru-RU" sz="24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= </a:t>
            </a:r>
            <a:r>
              <a:rPr b="0" i="0" lang="ru-RU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∑ₖ F’</a:t>
            </a:r>
            <a:r>
              <a:rPr b="0" i="0" lang="ru-RU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ₖⱼ</a:t>
            </a:r>
            <a:r>
              <a:rPr b="0" i="0" lang="ru-RU" sz="24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общее значение частной производной функции потерь по j -му вес</a:t>
            </a:r>
            <a:r>
              <a:rPr lang="ru-RU" sz="1200">
                <a:solidFill>
                  <a:srgbClr val="1F1F1F"/>
                </a:solidFill>
              </a:rPr>
              <a:t>овому </a:t>
            </a:r>
            <a:r>
              <a:rPr b="0" i="0" lang="ru-RU" sz="1200" u="none" cap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коэффициенту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9"/>
          <p:cNvSpPr txBox="1"/>
          <p:nvPr/>
        </p:nvSpPr>
        <p:spPr>
          <a:xfrm>
            <a:off x="247925" y="153375"/>
            <a:ext cx="8431800" cy="693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 логистической регрессии, как модель обьектно-ориентированного программирования (ООП). Типы данных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4" name="Google Shape;484;p69"/>
          <p:cNvSpPr txBox="1"/>
          <p:nvPr/>
        </p:nvSpPr>
        <p:spPr>
          <a:xfrm>
            <a:off x="322550" y="793375"/>
            <a:ext cx="7071300" cy="338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 решении задачи мы работаем с двумя типами данных, имеющиx разную структуру.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данных и соответствующие классы модели ООП, позволяющие проводить их хранение и преобразование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1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Первый тип данных, который относится к наблюдениям - строкам матрицы X. Для заданного вектора весовых коэффициентов по каждому наблюдению, мы находим произведение весовых коэффициентов на значения признаков, с помощью функции сигмоида производим оценку вероятности принадлежности к классу и, соответственно, метку класса. Также для каждой строки определяется вектор частных производных фунции потерь, норма этого вектора и метка - индикатор, верно ли классифицирован обьект. Эти данные дополняют исходные значения признаков и могут храниться в одной таблице, для хранения этих данных мы просто добавляем соответствующие столбцы к матрице X</a:t>
            </a:r>
            <a:endParaRPr b="0" i="0" sz="11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1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Второй тип данных – данные, хранящиеся отдельно от наблюдений X, это параметры и метрики, как в виде векторов, так и имеющих числовые значения. Это вектор весовых коэффициентов, значение функции потерь, точность классификации, learning rate,..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Для согласования данных этих двух типов далее определены два класса, через свойства и методы которых происходит хранение и обновление данных, имеющих разную структуру.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129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/>
        </p:nvSpPr>
        <p:spPr>
          <a:xfrm>
            <a:off x="247925" y="153375"/>
            <a:ext cx="8431800" cy="39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Классы модели, соответствующие двум базовым типам данных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0" name="Google Shape;490;p70"/>
          <p:cNvSpPr txBox="1"/>
          <p:nvPr/>
        </p:nvSpPr>
        <p:spPr>
          <a:xfrm>
            <a:off x="322550" y="793375"/>
            <a:ext cx="7071300" cy="209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Первый класс: AdvancedFeatureData - в нем содержаться данные, относящиеся к наблюдениям, такие как произведение весовых коэффициентов на значения признаков, оценка вероятности принадлежности к классу, прогнозируемая моделью метка класса… Они относятся к состоянию модели при данных весовых коэффициентах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Второй класс: IterationData наследует все свойства родительского класса AdvancedFeatureData и на их основе применяет методы, необходимые для проведения итерации градиентного спуска, такие как расчет новых весовых коэффициентов, методы нахождения выбросов и их удаления из исходной матрицы X. Здесь также задаются параметры фильтрации выбросов по норме и пороговой вероятности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/>
          <p:nvPr/>
        </p:nvSpPr>
        <p:spPr>
          <a:xfrm>
            <a:off x="247925" y="153375"/>
            <a:ext cx="8431800" cy="39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AdvancedFeatureData.</a:t>
            </a:r>
            <a:r>
              <a:rPr b="0" i="0" lang="ru-RU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Лист 1</a:t>
            </a:r>
            <a:endParaRPr b="0" i="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6" name="Google Shape;496;p71"/>
          <p:cNvSpPr txBox="1"/>
          <p:nvPr/>
        </p:nvSpPr>
        <p:spPr>
          <a:xfrm>
            <a:off x="322550" y="793375"/>
            <a:ext cx="7071300" cy="209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7" name="Google Shape;497;p71"/>
          <p:cNvSpPr txBox="1"/>
          <p:nvPr/>
        </p:nvSpPr>
        <p:spPr>
          <a:xfrm>
            <a:off x="127870" y="433137"/>
            <a:ext cx="7071300" cy="464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Краткое описание методов и свойств класса: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__init__ - при инициализации обьекта логистической регрессии. В свойства X и Y записываются данные о признаках и целевой переменной. Инициализируются значения лучшей точности модели и минимума функции потерь. Определяется количество элементов в выборке и количество признаков. Список выбросов инициализируется пустым списком.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init_W0 – задаются или генерируются случайные начальные веса у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proba_estimation_3col – на основе текущих весовых коэффициентов рассчитываются по каждому наблюдению значение Wxi, σ(Wxi) и предсказываемая моделью метка класса (дополнительные столбцы к матрице X – 3 шт)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metrics  - определяются ошибки классификации, сохраняются значения лучшей точности, минимума потерь и лучшие весовые коэффициенты, при которых достигнут этот минимум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cost_function – рассчитывается значение функции потерь для данных весовых коэффициентов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derivative_cost_func и derivatives – суммарная частная производная функции потерь по каждому признаку (градиент) и слагаемые его составляющие для каждого наблюдения в выборке (дополнительные столбцы к матрице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norma_derivatives – расчет нормы вектора частных производных для каждого наблюдения (дополнительный столбец к матрице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/>
        </p:nvSpPr>
        <p:spPr>
          <a:xfrm>
            <a:off x="261675" y="153375"/>
            <a:ext cx="8431800" cy="39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AdvancedFeatureData. Лист 2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3" name="Google Shape;503;p72"/>
          <p:cNvSpPr txBox="1"/>
          <p:nvPr/>
        </p:nvSpPr>
        <p:spPr>
          <a:xfrm>
            <a:off x="322550" y="793375"/>
            <a:ext cx="7071300" cy="209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72"/>
          <p:cNvSpPr txBox="1"/>
          <p:nvPr/>
        </p:nvSpPr>
        <p:spPr>
          <a:xfrm>
            <a:off x="114120" y="551328"/>
            <a:ext cx="7071300" cy="443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wrong_classification_label – бинарная метка, если обьект классифицирован верно при данных весовых коэффициентах (доп.столбец к матрице 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grad_logloss – определение вектора градиента, как суммы по всем наблюдениям значений частной производной функции потерь, для каждого признака отдельно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publish_advanced_feature_data – вывод на экран основных метрик для данных весовых коэффициентов: весовые коэффициенты, норма их вектора, точность классификации, значение функции потерь, норма градиента функции потерь, индексы неверно классифицированныx наблюдений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drop_outlets – удаление из рабочего дата-фрейма выбросов по их индексам, которые определяет модель в методе feature_grad_sign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feature_grad_sign – определение выбросов, как наблюдений,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классифицированных неверно,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имеющих противоположный знак частной производной функции потерь относительно большинства верно классифицированных наблюдений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имеющие норму вектора частных производных выше порогового значения (по умолчанию равен 4.0)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имеющие большую ошибку модели в определении вероятности принадлежности к целевому классу ( по умолчанию верная классификация с вероятностью 10% и менее процентов) 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/>
        </p:nvSpPr>
        <p:spPr>
          <a:xfrm>
            <a:off x="320999" y="296783"/>
            <a:ext cx="7146000" cy="2161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задачи поиска выбросов в данных. Гипотеза о связи выбросов со значениями вектора-градиента функции потерь. Исследование и изучение гипотезы.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3"/>
          <p:cNvSpPr txBox="1"/>
          <p:nvPr/>
        </p:nvSpPr>
        <p:spPr>
          <a:xfrm>
            <a:off x="247925" y="153375"/>
            <a:ext cx="8431800" cy="39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IterationData. Лист 1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10" name="Google Shape;510;p73"/>
          <p:cNvSpPr txBox="1"/>
          <p:nvPr/>
        </p:nvSpPr>
        <p:spPr>
          <a:xfrm>
            <a:off x="322550" y="793375"/>
            <a:ext cx="7071300" cy="209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73"/>
          <p:cNvSpPr txBox="1"/>
          <p:nvPr/>
        </p:nvSpPr>
        <p:spPr>
          <a:xfrm>
            <a:off x="74075" y="495475"/>
            <a:ext cx="70713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Краткое описание методов и свойств класса: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__init__ - при инициализации обьекта итерации, обновления весовых коэффициентов. Инициализируется счетчик итераций.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weights_real – определение новых весовых коэффициентов, на основе значений вектора-градиента на предыдущем этапе и шага обучения (learning rate)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init_iteration – стартовая итерация, запускает цепочку из методов класса AdvancedFeatureData для определения начального состояния логистической регрессии для начального состояния весов W0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gradient_iteration – аналогичный метод, запускающий обновление состояния логистической регрессии при переходе от старых весовых коэффициентов к новым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way_down_based_on_gradient – градиентный спуск на основе значений параметров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количество эпох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learning rate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norma_grad_for_stoch_activation, decrease_coef_for_thresh – параметров, предотвращающих затухание градиента (в случае если градиент функции потерь приближается к нулю, в качестве градиента используется вектор частных производных для одного из неверно классифицированных наблюдений. Норма этого вектора на каждом таком случайном шаге снижается умножением на коэффициент (по умолчанию 0.9) по мере приближения к концу градиентного спуска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 вывода результатов оптимизации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 txBox="1"/>
          <p:nvPr/>
        </p:nvSpPr>
        <p:spPr>
          <a:xfrm>
            <a:off x="247925" y="153375"/>
            <a:ext cx="8431800" cy="39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класса IterationData. Лист 2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17" name="Google Shape;517;p74"/>
          <p:cNvSpPr txBox="1"/>
          <p:nvPr/>
        </p:nvSpPr>
        <p:spPr>
          <a:xfrm>
            <a:off x="322550" y="793375"/>
            <a:ext cx="7071300" cy="209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74"/>
          <p:cNvSpPr txBox="1"/>
          <p:nvPr/>
        </p:nvSpPr>
        <p:spPr>
          <a:xfrm>
            <a:off x="74075" y="723551"/>
            <a:ext cx="70713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24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Краткое описание методов и свойств класса: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predict  - возвращает обьект класса AdvancedFeatureData (логистическую регрессию) для проверки найденных моделью лучших весовых коэффициентов  на тестовых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publish_results – вывод результатов оптимизации после градиентного спуска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лучшие весовые коэффициенты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соответствующее им минимальное значение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соответствующая им точность классификации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Char char="-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количество итераций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32385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"/>
          <p:cNvSpPr txBox="1"/>
          <p:nvPr/>
        </p:nvSpPr>
        <p:spPr>
          <a:xfrm>
            <a:off x="320999" y="296783"/>
            <a:ext cx="7146000" cy="988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работы модели поиска выбросов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0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работы модели поиска выбросов</a:t>
            </a:r>
            <a:endParaRPr b="0" i="0" sz="20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1" name="Google Shape;531;p13"/>
          <p:cNvSpPr txBox="1"/>
          <p:nvPr/>
        </p:nvSpPr>
        <p:spPr>
          <a:xfrm>
            <a:off x="322550" y="676875"/>
            <a:ext cx="70713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Базовая модель логистической регрессии. Первый этап – инициализация свойств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Базовая модель логистической регрессии. Второй этап – оптимизация весовых коэффициентов (градиентный спуск и проверка точности модели на тестовых данных)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Старт поиска выбросов - анализ ошибочных предсказаний, фильтрация по знаку градиента функции потерь 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Дополнительная фильтрация выбросов с учетом нормы вектора-градиента и величины ошибки модели в определении вероятности отнесения целевому классу (пороговая вероятность)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 txBox="1"/>
          <p:nvPr/>
        </p:nvSpPr>
        <p:spPr>
          <a:xfrm>
            <a:off x="247925" y="153375"/>
            <a:ext cx="8431800" cy="3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Базовая модель. Первый этап – инициализация свойств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7" name="Google Shape;537;p75"/>
          <p:cNvSpPr txBox="1"/>
          <p:nvPr/>
        </p:nvSpPr>
        <p:spPr>
          <a:xfrm>
            <a:off x="322550" y="638725"/>
            <a:ext cx="7071300" cy="4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Базовая модель – модель логистической регрессии, в которую в качестве признаков и таргета передаются данные по всей выборке X, Y без раз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биения на 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train / test 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Начальные веса W генерируются из случайного распределения (0,1)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Для данных весовых коэффициентов W выполняется первая начальная цепочка методов модели для определения характеристик состояния модели: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 для каждого 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-го наблюдения рассчитываются значения в трех новых столбцах матрицы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W*X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ₖ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произведение весовых коэффициентов на значения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sigma(-W*X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ₖ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- оценка вероятности принадлежности к целевому классу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my_class_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предсказанный класс, согласно пороговой вероятности в 50% для классификации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2. расчет значения функции потерь (logloss)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3. для каждого 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-го наблюдения рассчитываются частные производные по каждому признаку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 матрице X добавляется столько новых столбцов, сколько признаков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4. для каждого 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-го наблюдения рассчитываются норма вектора частных производных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 бинарная метка, показывающих верно ли был классифицирован данный обьект на этом этапе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5. расчет метрик для оценки качества классификации  (accuracy)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6"/>
          <p:cNvSpPr txBox="1"/>
          <p:nvPr/>
        </p:nvSpPr>
        <p:spPr>
          <a:xfrm>
            <a:off x="247925" y="153375"/>
            <a:ext cx="8431800" cy="4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Базовая модель. Второй этап – оптимизация весовых коэффициентов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методом 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градиентн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ого 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спуска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43" name="Google Shape;543;p76"/>
          <p:cNvSpPr txBox="1"/>
          <p:nvPr/>
        </p:nvSpPr>
        <p:spPr>
          <a:xfrm>
            <a:off x="322550" y="776900"/>
            <a:ext cx="70713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Градиентный спуск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Параметры: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Скорость обучения (learning_rate)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Количество эпох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 отрисовки результатов (например, на  каждой сотой итерации)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Для борьбы с затуханием градиента используются 2 параметра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a) norma_grad_for_stoch_activation - норма градиента, при который используется стохастический градиент вместо полного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b) decrease_coef_for_thresh - при каждом вызове стохастического градиента, norma_grad_for_stoch_activation уменьшается умножением на этот коэффициент, таким образом при приближении к точке оптимума стохастический градиент вызывается все реже и реже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/>
          <p:nvPr/>
        </p:nvSpPr>
        <p:spPr>
          <a:xfrm>
            <a:off x="247925" y="153375"/>
            <a:ext cx="8431800" cy="4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Старт поиска выбросов - анализ ошибочных предсказаний, фильтрация по знаку градиента функции потерь 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49" name="Google Shape;549;p77"/>
          <p:cNvSpPr txBox="1"/>
          <p:nvPr/>
        </p:nvSpPr>
        <p:spPr>
          <a:xfrm>
            <a:off x="322550" y="776900"/>
            <a:ext cx="70713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Рассматриваем дата-фрейм наблюдений, обогащенный вектором значений частных производных функции потерь, нормой этого вектора и вероятностью, с которой модель отнесла данное наблюдение к первому классу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Для каждого из признаков суммарно определяем количество положительных, отрицательных "индивидуальных"  градиентов отдельно для верно и ошибочно классифицированных наблюдений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Из дата-фрейма с неверно классифицированными наблюдениями отбираем потенциальные выбросы по каждому признаку, согласно нашей гипотезе о определении наблюдения как выброса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Выбросы по </a:t>
            </a: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признаку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- это наблюдения: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неверной классификацией после оптимизации моделью логистической регрессии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имеющие противоположный знак значения градиента относительно большинства верно классифицированных обьектов по данному признаку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абсолютное значение нормы вектора - градиента выше порогового значения (задается как параметр)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-"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вероятность принадлежности к целевому классу, определенная моделью, ниже порогового значения (задается как параметр)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Выбросы по всей выборке - это выбросы, найденные по всем признакам (найденные хотя бы для одного из признаков)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8"/>
          <p:cNvSpPr txBox="1"/>
          <p:nvPr/>
        </p:nvSpPr>
        <p:spPr>
          <a:xfrm>
            <a:off x="247925" y="153375"/>
            <a:ext cx="8431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Первый этап отбора кандидатов на выбросы - по знаку частной производной функции потерь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55" name="Google Shape;55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45" y="740761"/>
            <a:ext cx="6117049" cy="416185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8"/>
          <p:cNvSpPr/>
          <p:nvPr/>
        </p:nvSpPr>
        <p:spPr>
          <a:xfrm>
            <a:off x="584391" y="2509444"/>
            <a:ext cx="4826382" cy="213130"/>
          </a:xfrm>
          <a:prstGeom prst="rect">
            <a:avLst/>
          </a:prstGeom>
          <a:solidFill>
            <a:schemeClr val="accent1">
              <a:alpha val="20000"/>
            </a:schemeClr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8"/>
          <p:cNvSpPr/>
          <p:nvPr/>
        </p:nvSpPr>
        <p:spPr>
          <a:xfrm>
            <a:off x="3456071" y="2513927"/>
            <a:ext cx="358445" cy="21313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8"/>
          <p:cNvSpPr/>
          <p:nvPr/>
        </p:nvSpPr>
        <p:spPr>
          <a:xfrm>
            <a:off x="4914596" y="2509444"/>
            <a:ext cx="358445" cy="21313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78"/>
          <p:cNvCxnSpPr/>
          <p:nvPr/>
        </p:nvCxnSpPr>
        <p:spPr>
          <a:xfrm rot="10800000">
            <a:off x="5252314" y="2616009"/>
            <a:ext cx="636422" cy="730743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0" name="Google Shape;560;p78"/>
          <p:cNvSpPr txBox="1"/>
          <p:nvPr/>
        </p:nvSpPr>
        <p:spPr>
          <a:xfrm>
            <a:off x="5744441" y="3408686"/>
            <a:ext cx="194663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Потенциальные выбросы – фильтр на знак градиента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8"/>
          <p:cNvSpPr/>
          <p:nvPr/>
        </p:nvSpPr>
        <p:spPr>
          <a:xfrm>
            <a:off x="5705856" y="3346752"/>
            <a:ext cx="1770278" cy="800598"/>
          </a:xfrm>
          <a:prstGeom prst="rect">
            <a:avLst/>
          </a:prstGeom>
          <a:noFill/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8"/>
          <p:cNvSpPr txBox="1"/>
          <p:nvPr/>
        </p:nvSpPr>
        <p:spPr>
          <a:xfrm>
            <a:off x="5705856" y="1002182"/>
            <a:ext cx="245790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с_plus </a:t>
            </a: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– обьекты, верно </a:t>
            </a:r>
            <a:r>
              <a:rPr b="0" i="0" lang="ru-RU" sz="10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классифицированные</a:t>
            </a: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и имеющие положительный градиент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w_minus </a:t>
            </a: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– обьекты, ошибочно </a:t>
            </a:r>
            <a:r>
              <a:rPr b="0" i="0" lang="ru-RU" sz="10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классифицированные</a:t>
            </a: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и имеющие отрицательный градиент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/>
          <p:nvPr/>
        </p:nvSpPr>
        <p:spPr>
          <a:xfrm>
            <a:off x="247925" y="153374"/>
            <a:ext cx="8431800" cy="782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Второй этап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фильтраци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выбросов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по норме вектора – градиента и величины ошибки модели в определении вероятности отнесения к целевому классу (пороговая вероятность)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68" name="Google Shape;568;p79"/>
          <p:cNvSpPr txBox="1"/>
          <p:nvPr/>
        </p:nvSpPr>
        <p:spPr>
          <a:xfrm>
            <a:off x="322549" y="880781"/>
            <a:ext cx="7299889" cy="3515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Используя дата-фрейм расширенных данных по наблюдениям (в свойствах модели)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отфильтровываем наблюдения по норме вектора частных производных (экспериментально выбираем пороговое значение равное 4.0)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отфильтровыва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\Рассматриваем дата-фрейм наблюдений, обогащенный вектором значений частных производных функции потерь, нормой этого вектора и вероятностью с которой модель отнесла данное наблюдение к первому классу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\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отфильтровываем наблюдения, для которых оценка моделью вероятности отнесения к верному классу составила менее 10% (пороговая вероятность)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 целевому классу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9" name="Google Shape;56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64" y="1566582"/>
            <a:ext cx="7120217" cy="2696136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9"/>
          <p:cNvSpPr/>
          <p:nvPr/>
        </p:nvSpPr>
        <p:spPr>
          <a:xfrm>
            <a:off x="4572000" y="3960159"/>
            <a:ext cx="423582" cy="342901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79"/>
          <p:cNvCxnSpPr>
            <a:stCxn id="570" idx="4"/>
          </p:cNvCxnSpPr>
          <p:nvPr/>
        </p:nvCxnSpPr>
        <p:spPr>
          <a:xfrm>
            <a:off x="4783791" y="4303060"/>
            <a:ext cx="261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0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Удаление найденных выбросов из данных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r>
              <a:rPr b="0" i="0" lang="ru-RU" sz="16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Сравнение метрик модели до и после изменений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77" name="Google Shape;577;p80"/>
          <p:cNvSpPr txBox="1"/>
          <p:nvPr/>
        </p:nvSpPr>
        <p:spPr>
          <a:xfrm>
            <a:off x="227299" y="811272"/>
            <a:ext cx="7514163" cy="3389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Удаляем найденные выбросы из выборки методом класса drop_ejections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Шаги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строим модель логистической регрессии на оставшихся в выборке данных с нуля, аналогично базовой модели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после ее оптимизации находим новые оптимальные весовые коэффициенты 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проводим сравнение в точности моделей с выбросами и без по accuracy и по значению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задачи поиска выбросов в данных.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68088" y="766483"/>
            <a:ext cx="8347262" cy="143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Задача поиска выбросов – важнейшая задача при предварительном анализе данных.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Ее успешное решение позволяет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повысить качество данных и результатов их обработки на всех дальнейших этапах моделирования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оценить качество данных в целом на начальном этапе работы с ними, что может оказать сильное влияние на итоговый результат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провести дополнительное независимое от других методов исследование данных на выбросы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168088" y="2325739"/>
            <a:ext cx="8347262" cy="754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Круг заинтересованных лиц (стейкхолдеров) в решении этой задачи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 данных на этапе их предварительного исследования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менеджер проекта (анализ качества данных в целом)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68088" y="3206751"/>
            <a:ext cx="8347262" cy="625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Ключевые метрики проекта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Точность моделей до и после определения и исключения выбросов (прирост точности в процентах)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2719fa29a4_0_63"/>
          <p:cNvSpPr txBox="1"/>
          <p:nvPr/>
        </p:nvSpPr>
        <p:spPr>
          <a:xfrm>
            <a:off x="320999" y="296783"/>
            <a:ext cx="7146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Сравнительный анализ с другими методами поиска выбросов (статистический, модель DBSCAN)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4" name="Google Shape;584;g32719fa29a4_0_6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719fa29a4_0_78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Сравнительный анализ с другими методами поиска выбросов (статистический, модель DBSCAN)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0" name="Google Shape;590;g32719fa29a4_0_78"/>
          <p:cNvSpPr txBox="1"/>
          <p:nvPr/>
        </p:nvSpPr>
        <p:spPr>
          <a:xfrm>
            <a:off x="227299" y="811272"/>
            <a:ext cx="75141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Независимые методы поиска выбросов для сравнения результатов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400"/>
              <a:buFont typeface="Proxima Nova"/>
              <a:buChar char="●"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статистический (при предположении о нормальном распределении значений признака), на основе квартилей распределения</a:t>
            </a:r>
            <a:endParaRPr b="0" i="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175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400"/>
              <a:buFont typeface="Proxima Nova"/>
              <a:buChar char="●"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 DBSCAN, на основе концепции “ключевых точек” и их окрестностей</a:t>
            </a:r>
            <a:endParaRPr b="0" i="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133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2719fa29a4_0_83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Статистический метод поиска выбросов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6" name="Google Shape;596;g32719fa29a4_0_83"/>
          <p:cNvSpPr txBox="1"/>
          <p:nvPr/>
        </p:nvSpPr>
        <p:spPr>
          <a:xfrm>
            <a:off x="227300" y="583200"/>
            <a:ext cx="75141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45720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Проводится при предположении о нормальном распределении значений признака.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Выбросами считаются наблюдения, значения которых выходят за рамки интервала</a:t>
            </a: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предельных значений Lmax и Lmin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Предельные значения по признакам Lmax и Lmin определяются по формулам:</a:t>
            </a:r>
            <a:endParaRPr>
              <a:solidFill>
                <a:schemeClr val="dk1"/>
              </a:solidFill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Lmax = Q3 + Ni * IQR</a:t>
            </a:r>
            <a:endParaRPr>
              <a:solidFill>
                <a:schemeClr val="dk1"/>
              </a:solidFill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Lmin = Q1 – Ni * IQR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IQR = Q3 – Q1</a:t>
            </a:r>
            <a:endParaRPr>
              <a:solidFill>
                <a:schemeClr val="dk1"/>
              </a:solidFill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Ni = 1.5 – заданное по умолчанию число интерквартильного размаха</a:t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где Q1 – первый квартиль, Q3 – третий квартиль, IQR – интерквартильное расстояние</a:t>
            </a:r>
            <a:endParaRPr>
              <a:solidFill>
                <a:schemeClr val="dk1"/>
              </a:solidFill>
            </a:endParaRPr>
          </a:p>
          <a:p>
            <a:pPr indent="0" lvl="0" marL="152400" rtl="0" algn="just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2719fa29a4_0_92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Рассчитанные предельные значения по признакам (“усы”)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02" name="Google Shape;602;g32719fa29a4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00" y="550592"/>
            <a:ext cx="55721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32719fa29a4_0_92"/>
          <p:cNvSpPr txBox="1"/>
          <p:nvPr/>
        </p:nvSpPr>
        <p:spPr>
          <a:xfrm>
            <a:off x="261725" y="2068425"/>
            <a:ext cx="75141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Количество выбросов по числовым признакам "за пределами усов" : 216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 - 0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RestingBP - 28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Cholesterol - 183, из них 'Cholesterol' = 0 --&gt; 172 значения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MaxHR - 2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Oldpeak - 16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120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4" name="Google Shape;604;g32719fa29a4_0_92"/>
          <p:cNvSpPr txBox="1"/>
          <p:nvPr/>
        </p:nvSpPr>
        <p:spPr>
          <a:xfrm>
            <a:off x="384750" y="3468225"/>
            <a:ext cx="75141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Наибольшее количество выбросов связано с признаком ‘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Cholesterol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’. Значение 0 ниже предельно допустимого 32.6 и встречается в данных 172 раза. Вероятно это связано с отсутствием данных в наблюдениях, которые были заменены на 0. Замена на медиану или среднее было бы ошибкой в медицинском смысле типа “средней температуры по больнице”. Для здоровых людей характерно наличие некоторого среднего  нормального значения по холестерину, для больных - оно сильно зависит от заболевания и, вероятно, может быть пониженным, повышенным, а также и быть нормальным.</a:t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2719fa29a4_0_107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Общие выбросы, найденные моделью ООП ejection_model и статистическим методом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10" name="Google Shape;610;g32719fa29a4_0_107"/>
          <p:cNvSpPr txBox="1"/>
          <p:nvPr/>
        </p:nvSpPr>
        <p:spPr>
          <a:xfrm>
            <a:off x="301050" y="471875"/>
            <a:ext cx="75141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Статистическим методом найдено 216 выбросов из 918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Моделью ejection_model найдено 9 выбросов (отбор производился более жестко с помощью параметров пороговой вероятности отнесения к целевому классу в 10% и нормы вектора-градиента частных производных равному 4.0)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 из 9 (индексы 314, 375, 423, 515, 759</a:t>
            </a:r>
            <a:r>
              <a:rPr lang="ru-RU" sz="1050">
                <a:solidFill>
                  <a:srgbClr val="1F1F1F"/>
                </a:solidFill>
                <a:highlight>
                  <a:srgbClr val="FFFFFF"/>
                </a:highlight>
              </a:rPr>
              <a:t>) 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наблюдений являются выбросами, найденными обоими способами. 4 из этих 5 наблюдений попали в список из-за значения ‘Cholesterol’ = 0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120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1" name="Google Shape;611;g32719fa29a4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75" y="1989875"/>
            <a:ext cx="7735351" cy="30435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g32719fa29a4_0_107"/>
          <p:cNvSpPr/>
          <p:nvPr/>
        </p:nvSpPr>
        <p:spPr>
          <a:xfrm>
            <a:off x="624850" y="278576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32719fa29a4_0_107"/>
          <p:cNvSpPr/>
          <p:nvPr/>
        </p:nvSpPr>
        <p:spPr>
          <a:xfrm>
            <a:off x="624850" y="301436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32719fa29a4_0_107"/>
          <p:cNvSpPr/>
          <p:nvPr/>
        </p:nvSpPr>
        <p:spPr>
          <a:xfrm>
            <a:off x="593375" y="37372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32719fa29a4_0_107"/>
          <p:cNvSpPr/>
          <p:nvPr/>
        </p:nvSpPr>
        <p:spPr>
          <a:xfrm>
            <a:off x="624850" y="348676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32719fa29a4_0_107"/>
          <p:cNvSpPr/>
          <p:nvPr/>
        </p:nvSpPr>
        <p:spPr>
          <a:xfrm>
            <a:off x="624850" y="468866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32719fa29a4_0_107"/>
          <p:cNvSpPr/>
          <p:nvPr/>
        </p:nvSpPr>
        <p:spPr>
          <a:xfrm>
            <a:off x="3958338" y="2753450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32719fa29a4_0_107"/>
          <p:cNvSpPr/>
          <p:nvPr/>
        </p:nvSpPr>
        <p:spPr>
          <a:xfrm>
            <a:off x="3958338" y="301437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32719fa29a4_0_107"/>
          <p:cNvSpPr/>
          <p:nvPr/>
        </p:nvSpPr>
        <p:spPr>
          <a:xfrm>
            <a:off x="3998713" y="348677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32719fa29a4_0_107"/>
          <p:cNvSpPr/>
          <p:nvPr/>
        </p:nvSpPr>
        <p:spPr>
          <a:xfrm>
            <a:off x="3998713" y="37096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32719fa29a4_0_107"/>
          <p:cNvSpPr/>
          <p:nvPr/>
        </p:nvSpPr>
        <p:spPr>
          <a:xfrm>
            <a:off x="2923163" y="2753450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32719fa29a4_0_107"/>
          <p:cNvSpPr/>
          <p:nvPr/>
        </p:nvSpPr>
        <p:spPr>
          <a:xfrm>
            <a:off x="2878938" y="468867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2719fa29a4_0_158"/>
          <p:cNvSpPr txBox="1"/>
          <p:nvPr/>
        </p:nvSpPr>
        <p:spPr>
          <a:xfrm>
            <a:off x="0" y="967350"/>
            <a:ext cx="8210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Для всех 9 потенциальных выбросов , определенных моделью ejection_model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 признакам MaxHR, OldPeak, Age значения внутри диапазона [ Q1 - 1.5 IQR , Q3 + 1.5 IQR ]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наблюдения имеют подтверждение выброса по признаку Cholesterol (значение 0 &lt; Q1 - 1.5 IQR = 32.62)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 наблюдения имеют подтверждение выброса по признаку RestingBP ( значение 80 &lt; Q1 - 1.5 IQR = 90, значение 192 &gt; Q1 - 1.5 IQR = 170)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наблюдение 314 имеет подтверждение по двум признакам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Таким образом, 5 из 9 найденных выбросов также определяются как выбросы при исследовании распределения значений (диаграмма "ящик с усами")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Оставшиеся 4 из 9 наблюдений классифицированы как выбросы по совокупности значений в признаках, их количество мало, а вклад в функцию потерь непропорционально большой. Необходима  их 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проверка на релевантность 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экспертом по медицине.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g32719fa29a4_0_158"/>
          <p:cNvSpPr txBox="1"/>
          <p:nvPr/>
        </p:nvSpPr>
        <p:spPr>
          <a:xfrm>
            <a:off x="227300" y="56204"/>
            <a:ext cx="8431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по сравнению поиска выбросов моделью ejection_model и статистическим методом на основе квартилей распределения (1 и 2 способ)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2719fa29a4_0_102"/>
          <p:cNvSpPr txBox="1"/>
          <p:nvPr/>
        </p:nvSpPr>
        <p:spPr>
          <a:xfrm>
            <a:off x="227300" y="56192"/>
            <a:ext cx="8431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етод поиска выбросов на основе модели DBSCAN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34" name="Google Shape;634;g32719fa29a4_0_102"/>
          <p:cNvSpPr txBox="1"/>
          <p:nvPr/>
        </p:nvSpPr>
        <p:spPr>
          <a:xfrm>
            <a:off x="227300" y="583200"/>
            <a:ext cx="75141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45720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Моделью DBSCAN в пространстве признаков определяются ключевые точки, в окрестность которых входят другие точки. Окрестность задается параметром eps - радиус окружности. Точки, не попадающие в окрестность ключевых, определяются моделью как выбросы и имеют метку -1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Экспериментально подобрано значение окружности ключевой точки eps = 4.2 , а минимальное количество точек в окружности ключевой выбрано равным 3. Подбор проводился таким образом, чтобы количество выявленных выбросов составило около 10, так как при альтернативном методе через построенную модель ООП в исследовании найдено 9 выбросов.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2719fa29a4_0_166"/>
          <p:cNvSpPr txBox="1"/>
          <p:nvPr/>
        </p:nvSpPr>
        <p:spPr>
          <a:xfrm>
            <a:off x="227300" y="56202"/>
            <a:ext cx="84318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по сравнению поиска выбросов моделью DBSCAN и статистическим методом на основе квартилей распределения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40" name="Google Shape;640;g32719fa29a4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1475"/>
            <a:ext cx="6996601" cy="34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32719fa29a4_0_166"/>
          <p:cNvSpPr txBox="1"/>
          <p:nvPr/>
        </p:nvSpPr>
        <p:spPr>
          <a:xfrm>
            <a:off x="227300" y="723550"/>
            <a:ext cx="75141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45720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Моделью DBSCAN найдено 13 выбросов, из которых 6, определяются как выбросы и статистическим методом. 3 из этих 6 имеют значение ‘Cholesterol’ = 0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2286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95250" lvl="0" marL="32385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152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2" name="Google Shape;642;g32719fa29a4_0_166"/>
          <p:cNvSpPr/>
          <p:nvPr/>
        </p:nvSpPr>
        <p:spPr>
          <a:xfrm>
            <a:off x="405175" y="27071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32719fa29a4_0_166"/>
          <p:cNvSpPr/>
          <p:nvPr/>
        </p:nvSpPr>
        <p:spPr>
          <a:xfrm>
            <a:off x="387525" y="25145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2719fa29a4_0_166"/>
          <p:cNvSpPr/>
          <p:nvPr/>
        </p:nvSpPr>
        <p:spPr>
          <a:xfrm>
            <a:off x="405175" y="29357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32719fa29a4_0_166"/>
          <p:cNvSpPr/>
          <p:nvPr/>
        </p:nvSpPr>
        <p:spPr>
          <a:xfrm>
            <a:off x="405175" y="4293488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32719fa29a4_0_166"/>
          <p:cNvSpPr/>
          <p:nvPr/>
        </p:nvSpPr>
        <p:spPr>
          <a:xfrm>
            <a:off x="387525" y="22707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32719fa29a4_0_166"/>
          <p:cNvSpPr/>
          <p:nvPr/>
        </p:nvSpPr>
        <p:spPr>
          <a:xfrm>
            <a:off x="387525" y="3600713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32719fa29a4_0_166"/>
          <p:cNvSpPr/>
          <p:nvPr/>
        </p:nvSpPr>
        <p:spPr>
          <a:xfrm>
            <a:off x="3494313" y="22707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32719fa29a4_0_166"/>
          <p:cNvSpPr/>
          <p:nvPr/>
        </p:nvSpPr>
        <p:spPr>
          <a:xfrm>
            <a:off x="3494313" y="2475450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32719fa29a4_0_166"/>
          <p:cNvSpPr/>
          <p:nvPr/>
        </p:nvSpPr>
        <p:spPr>
          <a:xfrm>
            <a:off x="3494313" y="268017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32719fa29a4_0_166"/>
          <p:cNvSpPr/>
          <p:nvPr/>
        </p:nvSpPr>
        <p:spPr>
          <a:xfrm>
            <a:off x="2482738" y="27071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32719fa29a4_0_166"/>
          <p:cNvSpPr/>
          <p:nvPr/>
        </p:nvSpPr>
        <p:spPr>
          <a:xfrm>
            <a:off x="2421113" y="20781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32719fa29a4_0_166"/>
          <p:cNvSpPr/>
          <p:nvPr/>
        </p:nvSpPr>
        <p:spPr>
          <a:xfrm>
            <a:off x="2482738" y="36007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32719fa29a4_0_166"/>
          <p:cNvSpPr/>
          <p:nvPr/>
        </p:nvSpPr>
        <p:spPr>
          <a:xfrm>
            <a:off x="3429463" y="29357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32719fa29a4_0_166"/>
          <p:cNvSpPr/>
          <p:nvPr/>
        </p:nvSpPr>
        <p:spPr>
          <a:xfrm>
            <a:off x="6664813" y="4252100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32719fa29a4_0_166"/>
          <p:cNvSpPr/>
          <p:nvPr/>
        </p:nvSpPr>
        <p:spPr>
          <a:xfrm>
            <a:off x="6664813" y="3600725"/>
            <a:ext cx="539400" cy="192600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2719fa29a4_0_221"/>
          <p:cNvSpPr txBox="1"/>
          <p:nvPr/>
        </p:nvSpPr>
        <p:spPr>
          <a:xfrm>
            <a:off x="0" y="715675"/>
            <a:ext cx="82107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 из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13 потенциальных выбросов , определенных моделью DBSCAN, 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имеют</a:t>
            </a: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значения признаков "за пределами усов”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396 - Cholesterol = 0 &lt; 32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307 - Cholesterol = 0 &lt; 32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449 - Cholesterol = 0 &lt; 32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496 - Cholesterol = 458 &gt; 407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850 - Old_peak = 6.2 &gt; 3.75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702 - RestingBP = 178 &gt; 170 и Old_peak = 4.2 &gt; 3.75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 из этих 6 выбросов имеют значение 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‘Cholesterol’ = 0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Оставшиеся 7 из 13 выбросов, имеют значения по признакам в рамках нормы, но в пространстве признаков расположены на удалении от других точек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g32719fa29a4_0_221"/>
          <p:cNvSpPr txBox="1"/>
          <p:nvPr/>
        </p:nvSpPr>
        <p:spPr>
          <a:xfrm>
            <a:off x="227300" y="56201"/>
            <a:ext cx="8431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по сравнению поиска выбросов моделью DBSCAN и статистическим методом (2 и 3 способ)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2719fa29a4_0_226"/>
          <p:cNvSpPr txBox="1"/>
          <p:nvPr/>
        </p:nvSpPr>
        <p:spPr>
          <a:xfrm>
            <a:off x="0" y="857250"/>
            <a:ext cx="82107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Важно отметить, что списки выбросов, найденные моделями ejection_model и DBSCAN полностью различаются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Выбросы ejection_model:		</a:t>
            </a:r>
            <a:r>
              <a:rPr lang="ru-RU" sz="1050">
                <a:solidFill>
                  <a:srgbClr val="1F1F1F"/>
                </a:solidFill>
                <a:highlight>
                  <a:srgbClr val="FFFFFF"/>
                </a:highlight>
              </a:rPr>
              <a:t>314, 375, 420, 423, 515, 556, 682, 691, 759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Выбросы DBSCAN: </a:t>
            </a:r>
            <a:r>
              <a:rPr lang="ru-RU" sz="1050">
                <a:solidFill>
                  <a:srgbClr val="1F1F1F"/>
                </a:solidFill>
                <a:highlight>
                  <a:srgbClr val="FFFFFF"/>
                </a:highlight>
              </a:rPr>
              <a:t>		215, 307, 396, 449, 496, 541, 547, 702, 733, 824, 850, 879, 904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Можно сделать вывод, что 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точки, расположенные далеко от других точек в пространстве признаков не обязательно вносят большой вклад в функцию потерь (модель ejection_model не нашла удаленных точек, определенных моделью DBSCAN)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вероятно, верно и обратное утверждение: ключевые точки в модели DBSCAN могут вносить значительный вклад в функцию потерь (все точки найденные моделью ejection_model являются ключевыми или лежат в их окрестности и вносят большой вклад в функцию потерь)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g32719fa29a4_0_226"/>
          <p:cNvSpPr txBox="1"/>
          <p:nvPr/>
        </p:nvSpPr>
        <p:spPr>
          <a:xfrm>
            <a:off x="227300" y="56204"/>
            <a:ext cx="8431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по сравнению поиска выбросов моделью ejection_model и моделью DBSCAN 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(1 и 3 способ)</a:t>
            </a:r>
            <a:endParaRPr b="0" i="0" sz="16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5"/>
          <p:cNvSpPr txBox="1"/>
          <p:nvPr/>
        </p:nvSpPr>
        <p:spPr>
          <a:xfrm>
            <a:off x="247925" y="153375"/>
            <a:ext cx="8431800" cy="5708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Графическая иллюстрация наличия выбросов в данных и их влияния на точность  модели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5"/>
          <p:cNvSpPr txBox="1"/>
          <p:nvPr/>
        </p:nvSpPr>
        <p:spPr>
          <a:xfrm>
            <a:off x="7534813" y="2104104"/>
            <a:ext cx="12607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обьекты класса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5"/>
          <p:cNvSpPr txBox="1"/>
          <p:nvPr/>
        </p:nvSpPr>
        <p:spPr>
          <a:xfrm>
            <a:off x="7534813" y="2297136"/>
            <a:ext cx="12607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обьекты класса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 txBox="1"/>
          <p:nvPr/>
        </p:nvSpPr>
        <p:spPr>
          <a:xfrm>
            <a:off x="7676053" y="3043259"/>
            <a:ext cx="11195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потенциальные выбросы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5"/>
          <p:cNvSpPr txBox="1"/>
          <p:nvPr/>
        </p:nvSpPr>
        <p:spPr>
          <a:xfrm>
            <a:off x="7629014" y="2571750"/>
            <a:ext cx="12855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разделяющая гиперплоскость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55"/>
          <p:cNvCxnSpPr/>
          <p:nvPr/>
        </p:nvCxnSpPr>
        <p:spPr>
          <a:xfrm rot="10800000">
            <a:off x="1366598" y="2026433"/>
            <a:ext cx="23519" cy="26853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55"/>
          <p:cNvSpPr txBox="1"/>
          <p:nvPr/>
        </p:nvSpPr>
        <p:spPr>
          <a:xfrm>
            <a:off x="1374171" y="1832001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55"/>
          <p:cNvCxnSpPr/>
          <p:nvPr/>
        </p:nvCxnSpPr>
        <p:spPr>
          <a:xfrm flipH="1" rot="10800000">
            <a:off x="283864" y="4551417"/>
            <a:ext cx="3100334" cy="317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p55"/>
          <p:cNvSpPr txBox="1"/>
          <p:nvPr/>
        </p:nvSpPr>
        <p:spPr>
          <a:xfrm>
            <a:off x="3045420" y="4585756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55"/>
          <p:cNvCxnSpPr/>
          <p:nvPr/>
        </p:nvCxnSpPr>
        <p:spPr>
          <a:xfrm>
            <a:off x="7310018" y="2771805"/>
            <a:ext cx="334299" cy="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55"/>
          <p:cNvCxnSpPr/>
          <p:nvPr/>
        </p:nvCxnSpPr>
        <p:spPr>
          <a:xfrm flipH="1" rot="10800000">
            <a:off x="356580" y="3354432"/>
            <a:ext cx="2875800" cy="3120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55"/>
          <p:cNvSpPr/>
          <p:nvPr/>
        </p:nvSpPr>
        <p:spPr>
          <a:xfrm>
            <a:off x="7367245" y="3143441"/>
            <a:ext cx="338067" cy="186318"/>
          </a:xfrm>
          <a:prstGeom prst="ellipse">
            <a:avLst/>
          </a:prstGeom>
          <a:solidFill>
            <a:srgbClr val="31EAFE">
              <a:alpha val="0"/>
            </a:srgbClr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5"/>
          <p:cNvSpPr/>
          <p:nvPr/>
        </p:nvSpPr>
        <p:spPr>
          <a:xfrm>
            <a:off x="283864" y="2126483"/>
            <a:ext cx="1008900" cy="582300"/>
          </a:xfrm>
          <a:prstGeom prst="ellipse">
            <a:avLst/>
          </a:prstGeom>
          <a:solidFill>
            <a:srgbClr val="31EAFE">
              <a:alpha val="0"/>
            </a:srgbClr>
          </a:solidFill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55"/>
          <p:cNvCxnSpPr/>
          <p:nvPr/>
        </p:nvCxnSpPr>
        <p:spPr>
          <a:xfrm rot="10800000">
            <a:off x="4369752" y="1966942"/>
            <a:ext cx="23519" cy="26853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7" name="Google Shape;237;p55"/>
          <p:cNvCxnSpPr/>
          <p:nvPr/>
        </p:nvCxnSpPr>
        <p:spPr>
          <a:xfrm>
            <a:off x="3660972" y="4551417"/>
            <a:ext cx="258518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55"/>
          <p:cNvSpPr txBox="1"/>
          <p:nvPr/>
        </p:nvSpPr>
        <p:spPr>
          <a:xfrm>
            <a:off x="4376833" y="1920385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5"/>
          <p:cNvSpPr txBox="1"/>
          <p:nvPr/>
        </p:nvSpPr>
        <p:spPr>
          <a:xfrm>
            <a:off x="6136687" y="4567316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55"/>
          <p:cNvCxnSpPr/>
          <p:nvPr/>
        </p:nvCxnSpPr>
        <p:spPr>
          <a:xfrm flipH="1" rot="10800000">
            <a:off x="3744867" y="3333950"/>
            <a:ext cx="2363704" cy="21299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55"/>
          <p:cNvSpPr txBox="1"/>
          <p:nvPr/>
        </p:nvSpPr>
        <p:spPr>
          <a:xfrm>
            <a:off x="440346" y="1528442"/>
            <a:ext cx="2418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Ошибки классификации связаны с выбросами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5"/>
          <p:cNvSpPr txBox="1"/>
          <p:nvPr/>
        </p:nvSpPr>
        <p:spPr>
          <a:xfrm>
            <a:off x="3839681" y="1536042"/>
            <a:ext cx="24189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Ошибки классификации связаны с линейной </a:t>
            </a: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неразделимостью</a:t>
            </a:r>
            <a:r>
              <a:rPr b="0" i="0" lang="ru-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5"/>
          <p:cNvSpPr/>
          <p:nvPr/>
        </p:nvSpPr>
        <p:spPr>
          <a:xfrm>
            <a:off x="4067933" y="3340796"/>
            <a:ext cx="251100" cy="2463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5"/>
          <p:cNvSpPr/>
          <p:nvPr/>
        </p:nvSpPr>
        <p:spPr>
          <a:xfrm>
            <a:off x="7402316" y="3495498"/>
            <a:ext cx="149705" cy="128567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5"/>
          <p:cNvSpPr txBox="1"/>
          <p:nvPr/>
        </p:nvSpPr>
        <p:spPr>
          <a:xfrm>
            <a:off x="7676051" y="3399655"/>
            <a:ext cx="123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допустимые ошибки классификации при линейной неразделимости данных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5"/>
          <p:cNvSpPr txBox="1"/>
          <p:nvPr/>
        </p:nvSpPr>
        <p:spPr>
          <a:xfrm>
            <a:off x="247925" y="823936"/>
            <a:ext cx="8431800" cy="484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При равной точности двух моделей (по 3 ошибки в 20 наблюдениях) первую модель можно улучшить за счет удаления выбросов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5"/>
          <p:cNvSpPr/>
          <p:nvPr/>
        </p:nvSpPr>
        <p:spPr>
          <a:xfrm>
            <a:off x="511725" y="2297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55"/>
          <p:cNvSpPr/>
          <p:nvPr/>
        </p:nvSpPr>
        <p:spPr>
          <a:xfrm>
            <a:off x="657225" y="24681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55"/>
          <p:cNvSpPr/>
          <p:nvPr/>
        </p:nvSpPr>
        <p:spPr>
          <a:xfrm flipH="1">
            <a:off x="1133950" y="3614200"/>
            <a:ext cx="270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55"/>
          <p:cNvSpPr/>
          <p:nvPr/>
        </p:nvSpPr>
        <p:spPr>
          <a:xfrm>
            <a:off x="776625" y="361420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55"/>
          <p:cNvSpPr/>
          <p:nvPr/>
        </p:nvSpPr>
        <p:spPr>
          <a:xfrm>
            <a:off x="1509125" y="3821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55"/>
          <p:cNvSpPr/>
          <p:nvPr/>
        </p:nvSpPr>
        <p:spPr>
          <a:xfrm>
            <a:off x="2157550" y="3788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55"/>
          <p:cNvSpPr/>
          <p:nvPr/>
        </p:nvSpPr>
        <p:spPr>
          <a:xfrm>
            <a:off x="1578525" y="33638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55"/>
          <p:cNvSpPr/>
          <p:nvPr/>
        </p:nvSpPr>
        <p:spPr>
          <a:xfrm>
            <a:off x="2573188" y="36686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55"/>
          <p:cNvSpPr/>
          <p:nvPr/>
        </p:nvSpPr>
        <p:spPr>
          <a:xfrm>
            <a:off x="1883325" y="36686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55"/>
          <p:cNvSpPr/>
          <p:nvPr/>
        </p:nvSpPr>
        <p:spPr>
          <a:xfrm>
            <a:off x="7470250" y="22101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55"/>
          <p:cNvSpPr/>
          <p:nvPr/>
        </p:nvSpPr>
        <p:spPr>
          <a:xfrm rot="-394917">
            <a:off x="2258944" y="31105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55"/>
          <p:cNvSpPr/>
          <p:nvPr/>
        </p:nvSpPr>
        <p:spPr>
          <a:xfrm rot="-394917">
            <a:off x="1955219" y="31876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55"/>
          <p:cNvSpPr/>
          <p:nvPr/>
        </p:nvSpPr>
        <p:spPr>
          <a:xfrm rot="-394917">
            <a:off x="2786944" y="31105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55"/>
          <p:cNvSpPr/>
          <p:nvPr/>
        </p:nvSpPr>
        <p:spPr>
          <a:xfrm rot="2669030">
            <a:off x="3053296" y="304444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55"/>
          <p:cNvSpPr/>
          <p:nvPr/>
        </p:nvSpPr>
        <p:spPr>
          <a:xfrm rot="-394917">
            <a:off x="2106752" y="2734017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55"/>
          <p:cNvSpPr/>
          <p:nvPr/>
        </p:nvSpPr>
        <p:spPr>
          <a:xfrm rot="-394917">
            <a:off x="751344" y="31876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55"/>
          <p:cNvSpPr/>
          <p:nvPr/>
        </p:nvSpPr>
        <p:spPr>
          <a:xfrm rot="-394917">
            <a:off x="1638069" y="30445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55"/>
          <p:cNvSpPr/>
          <p:nvPr/>
        </p:nvSpPr>
        <p:spPr>
          <a:xfrm rot="-394917">
            <a:off x="442077" y="3110504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55"/>
          <p:cNvSpPr/>
          <p:nvPr/>
        </p:nvSpPr>
        <p:spPr>
          <a:xfrm rot="-394917">
            <a:off x="4763469" y="354395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55"/>
          <p:cNvSpPr/>
          <p:nvPr/>
        </p:nvSpPr>
        <p:spPr>
          <a:xfrm rot="-394917">
            <a:off x="4181694" y="3448090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55"/>
          <p:cNvSpPr/>
          <p:nvPr/>
        </p:nvSpPr>
        <p:spPr>
          <a:xfrm>
            <a:off x="5078038" y="314584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55"/>
          <p:cNvSpPr/>
          <p:nvPr/>
        </p:nvSpPr>
        <p:spPr>
          <a:xfrm>
            <a:off x="5292138" y="36141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55"/>
          <p:cNvSpPr/>
          <p:nvPr/>
        </p:nvSpPr>
        <p:spPr>
          <a:xfrm>
            <a:off x="5617888" y="36141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55"/>
          <p:cNvSpPr/>
          <p:nvPr/>
        </p:nvSpPr>
        <p:spPr>
          <a:xfrm>
            <a:off x="4763538" y="3821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55"/>
          <p:cNvSpPr/>
          <p:nvPr/>
        </p:nvSpPr>
        <p:spPr>
          <a:xfrm>
            <a:off x="2868225" y="3952622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55"/>
          <p:cNvSpPr/>
          <p:nvPr/>
        </p:nvSpPr>
        <p:spPr>
          <a:xfrm>
            <a:off x="4624021" y="3436633"/>
            <a:ext cx="251100" cy="2463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5"/>
          <p:cNvSpPr/>
          <p:nvPr/>
        </p:nvSpPr>
        <p:spPr>
          <a:xfrm>
            <a:off x="4964196" y="3003196"/>
            <a:ext cx="251100" cy="2463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5"/>
          <p:cNvSpPr/>
          <p:nvPr/>
        </p:nvSpPr>
        <p:spPr>
          <a:xfrm>
            <a:off x="6127013" y="348104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55"/>
          <p:cNvSpPr/>
          <p:nvPr/>
        </p:nvSpPr>
        <p:spPr>
          <a:xfrm>
            <a:off x="5387913" y="40395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55"/>
          <p:cNvSpPr/>
          <p:nvPr/>
        </p:nvSpPr>
        <p:spPr>
          <a:xfrm>
            <a:off x="6075088" y="40713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55"/>
          <p:cNvSpPr/>
          <p:nvPr/>
        </p:nvSpPr>
        <p:spPr>
          <a:xfrm>
            <a:off x="4067913" y="3821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55"/>
          <p:cNvSpPr/>
          <p:nvPr/>
        </p:nvSpPr>
        <p:spPr>
          <a:xfrm>
            <a:off x="6403488" y="38210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55"/>
          <p:cNvSpPr/>
          <p:nvPr/>
        </p:nvSpPr>
        <p:spPr>
          <a:xfrm>
            <a:off x="3744863" y="37004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55"/>
          <p:cNvSpPr/>
          <p:nvPr/>
        </p:nvSpPr>
        <p:spPr>
          <a:xfrm rot="2669030">
            <a:off x="4551996" y="297544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55"/>
          <p:cNvSpPr/>
          <p:nvPr/>
        </p:nvSpPr>
        <p:spPr>
          <a:xfrm rot="2669030">
            <a:off x="4131921" y="300599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55"/>
          <p:cNvSpPr/>
          <p:nvPr/>
        </p:nvSpPr>
        <p:spPr>
          <a:xfrm rot="2669030">
            <a:off x="3767396" y="318754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55"/>
          <p:cNvSpPr/>
          <p:nvPr/>
        </p:nvSpPr>
        <p:spPr>
          <a:xfrm rot="2669030">
            <a:off x="5518971" y="2914179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55"/>
          <p:cNvSpPr/>
          <p:nvPr/>
        </p:nvSpPr>
        <p:spPr>
          <a:xfrm rot="2669030">
            <a:off x="5183871" y="277539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55"/>
          <p:cNvSpPr/>
          <p:nvPr/>
        </p:nvSpPr>
        <p:spPr>
          <a:xfrm rot="2669030">
            <a:off x="5794096" y="3110442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55"/>
          <p:cNvSpPr/>
          <p:nvPr/>
        </p:nvSpPr>
        <p:spPr>
          <a:xfrm rot="2669030">
            <a:off x="5794096" y="2751567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55"/>
          <p:cNvSpPr/>
          <p:nvPr/>
        </p:nvSpPr>
        <p:spPr>
          <a:xfrm rot="2669030">
            <a:off x="7478121" y="2386217"/>
            <a:ext cx="23548" cy="3182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55"/>
          <p:cNvSpPr/>
          <p:nvPr/>
        </p:nvSpPr>
        <p:spPr>
          <a:xfrm>
            <a:off x="2309950" y="39404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55"/>
          <p:cNvSpPr/>
          <p:nvPr/>
        </p:nvSpPr>
        <p:spPr>
          <a:xfrm>
            <a:off x="2462350" y="40928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55"/>
          <p:cNvSpPr/>
          <p:nvPr/>
        </p:nvSpPr>
        <p:spPr>
          <a:xfrm rot="2669030">
            <a:off x="4287744" y="2712515"/>
            <a:ext cx="23548" cy="31823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2719fa29a4_0_233"/>
          <p:cNvSpPr txBox="1"/>
          <p:nvPr/>
        </p:nvSpPr>
        <p:spPr>
          <a:xfrm>
            <a:off x="0" y="1651600"/>
            <a:ext cx="8210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Статистический метод определяет очень большое количество наблюдений как выбросы (216 из 918). Большинство из них (172 из 216) имеют значение “Cholesterol” = 0. Вероятно, при сборе данных по этим наблюдениям не было информации и значение None было заменено на 0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Моделями ejection_model и DBSCAN было найдено 9 и 13 выбросов соответственно. Подбор параметров производился так, чтобы найти около 10 выбросов (1% от всей выборки)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 из 9 выбросов, найденных с помощью модели ejection_model и 6 из 13 выбросов, найденных DBSCAN получили подтверждение и были определены с помощью статистического метода, то есть имели аномально низкие/высокие значения при предположении о нормальном распределении значений признака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Общих выбросов, найденных моделями ejection_model и DBSCAN найдено не было, что может говорить о том, что ключевые точки модели DBSCAN могут вносить большой вклад в функцию потерь, в то же время точки, удаленные от других точек в признаковом пространстве, могут вносить малый вклад в функцию потерь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AutoNum type="arabicPeriod"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см. следующий слайд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g32719fa29a4_0_233"/>
          <p:cNvSpPr txBox="1"/>
          <p:nvPr/>
        </p:nvSpPr>
        <p:spPr>
          <a:xfrm>
            <a:off x="227300" y="56200"/>
            <a:ext cx="8431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по работе модели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ejection_model 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600"/>
              <a:buFont typeface="Proxima Nova Semibold"/>
              <a:buChar char="●"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сравнении с поиском выбросов другими независимыми методами (статистический метод, модель DBSCAN) 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30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600"/>
              <a:buFont typeface="Proxima Nova Semibold"/>
              <a:buChar char="●"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сравнении по точности при альтернативном методе оптимизации логистической регрессии (модель sklearn Logistic Regresson)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2719fa29a4_0_241"/>
          <p:cNvSpPr txBox="1"/>
          <p:nvPr/>
        </p:nvSpPr>
        <p:spPr>
          <a:xfrm>
            <a:off x="0" y="857250"/>
            <a:ext cx="8210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5. П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осле удаления выбросов, определенных рассматриваемыми тремя способами, наилучшие метрики достигаются при удалении выбросов, найденных самой моделью ejection_model 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g32719fa29a4_0_241"/>
          <p:cNvSpPr txBox="1"/>
          <p:nvPr/>
        </p:nvSpPr>
        <p:spPr>
          <a:xfrm>
            <a:off x="227300" y="56204"/>
            <a:ext cx="8431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етрики ejection_model после удаления выбросов, найденных тремя разными способами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81" name="Google Shape;681;g32719fa29a4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2650"/>
            <a:ext cx="8839198" cy="135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g32719fa29a4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75" y="3428950"/>
            <a:ext cx="8947051" cy="1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32719fa29a4_0_241"/>
          <p:cNvSpPr txBox="1"/>
          <p:nvPr/>
        </p:nvSpPr>
        <p:spPr>
          <a:xfrm>
            <a:off x="0" y="2802800"/>
            <a:ext cx="8210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После удаления выбросов, определенных моделью e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jection_model функция потерь уменьшилась на 8.6% ( c 0.324 до 0.296), а точность выросла с 86.7% до 88.2% (+1.5%)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g32719fa29a4_0_241"/>
          <p:cNvSpPr/>
          <p:nvPr/>
        </p:nvSpPr>
        <p:spPr>
          <a:xfrm>
            <a:off x="3491926" y="2131950"/>
            <a:ext cx="5385600" cy="213000"/>
          </a:xfrm>
          <a:prstGeom prst="rect">
            <a:avLst/>
          </a:prstGeom>
          <a:solidFill>
            <a:schemeClr val="accent1">
              <a:alpha val="20000"/>
            </a:schemeClr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32719fa29a4_0_241"/>
          <p:cNvSpPr/>
          <p:nvPr/>
        </p:nvSpPr>
        <p:spPr>
          <a:xfrm>
            <a:off x="3491926" y="2425900"/>
            <a:ext cx="5385600" cy="213000"/>
          </a:xfrm>
          <a:prstGeom prst="rect">
            <a:avLst/>
          </a:prstGeom>
          <a:solidFill>
            <a:schemeClr val="accent1">
              <a:alpha val="20000"/>
            </a:schemeClr>
          </a:solidFill>
          <a:ln cap="flat" cmpd="sng" w="25400">
            <a:solidFill>
              <a:srgbClr val="6B48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2719fa29a4_0_250"/>
          <p:cNvSpPr txBox="1"/>
          <p:nvPr/>
        </p:nvSpPr>
        <p:spPr>
          <a:xfrm>
            <a:off x="0" y="857250"/>
            <a:ext cx="8210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Для проверки качества 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оптимизации и вычисления весовых коэффициентов в 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модели ejection_model проведено сравнение с аналогичной моделью из “коробки” sklearn Logistic Regression. Кросс- валидация произведена для различных случайных разбиений на train / test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g32719fa29a4_0_250"/>
          <p:cNvSpPr txBox="1"/>
          <p:nvPr/>
        </p:nvSpPr>
        <p:spPr>
          <a:xfrm>
            <a:off x="227300" y="56204"/>
            <a:ext cx="8431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Сравнение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ejection_model и sklearn Logistic Regression на кросс-валидации по разбиениям на train / test 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92" name="Google Shape;692;g32719fa29a4_0_250"/>
          <p:cNvSpPr txBox="1"/>
          <p:nvPr/>
        </p:nvSpPr>
        <p:spPr>
          <a:xfrm>
            <a:off x="0" y="2802800"/>
            <a:ext cx="82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3" name="Google Shape;693;g32719fa29a4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0" y="1651350"/>
            <a:ext cx="71247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32719fa29a4_0_250"/>
          <p:cNvSpPr txBox="1"/>
          <p:nvPr/>
        </p:nvSpPr>
        <p:spPr>
          <a:xfrm>
            <a:off x="136650" y="3919575"/>
            <a:ext cx="8026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На тренировочных данных средняя метрика accuracy модели ejection_model  больше на  0.1%, а на тестовых данных на 0.4% меньше, чем у модели sklearn Logistic Reggresion. 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2719fa29a4_0_274"/>
          <p:cNvSpPr txBox="1"/>
          <p:nvPr/>
        </p:nvSpPr>
        <p:spPr>
          <a:xfrm>
            <a:off x="0" y="857250"/>
            <a:ext cx="5011800" cy="3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В таблице приведены значения весовых коэффициентов логистической регрессия по всем 18 значимым признакам (исключая байес) после удаления 9 выбросов из 918 наблюдений.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 процентном отношении большинство признаков значительно изменились, по абсолютной величине в целом незначительно.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Важно отметить, что такое изменение коэффициентов способно сильно повлиять на таргет и точность модели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g32719fa29a4_0_274"/>
          <p:cNvSpPr txBox="1"/>
          <p:nvPr/>
        </p:nvSpPr>
        <p:spPr>
          <a:xfrm>
            <a:off x="227300" y="56204"/>
            <a:ext cx="84318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Результаты: изменение весовых </a:t>
            </a:r>
            <a:r>
              <a:rPr lang="ru-RU" sz="160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коэффициентов модели логистической регресии после удаления выбросов</a:t>
            </a:r>
            <a:endParaRPr sz="160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01" name="Google Shape;701;g32719fa29a4_0_274"/>
          <p:cNvSpPr txBox="1"/>
          <p:nvPr/>
        </p:nvSpPr>
        <p:spPr>
          <a:xfrm>
            <a:off x="0" y="2802800"/>
            <a:ext cx="82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2" name="Google Shape;702;g32719fa29a4_0_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125" y="597725"/>
            <a:ext cx="3750775" cy="45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6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2719fa29a4_0_26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15" name="Google Shape;715;g32719fa29a4_0_261"/>
          <p:cNvSpPr txBox="1"/>
          <p:nvPr/>
        </p:nvSpPr>
        <p:spPr>
          <a:xfrm>
            <a:off x="141575" y="408975"/>
            <a:ext cx="86040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Разработан метод поиска выбросов 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 точки зрения вклада наблюдений в функцию потерь, в то время как модель DBSCAN, например, оценивает “выбросность” наблюдений с точки зрения расстояния до других точек в признаковом пространстве.</a:t>
            </a:r>
            <a:r>
              <a:rPr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Идея метода состоит в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гипотезе о том, что для выбросных наблюдений значения градиента функции потерь 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после </a:t>
            </a:r>
            <a:r>
              <a:rPr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оптимизации весовых коэффициентов будут находиться в области значений существенно отличающ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их</a:t>
            </a:r>
            <a:r>
              <a:rPr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ся от соответствующих значений для верно классифицированных наблюдений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Параметры модели (пороговая вероятность отнесения к классу, норма вектора частных производных) позволяют сужать / расширять круг классифицированных выбросов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Сравнительный анализ найденных моделью выбросов показал, что их можно разделить на две группы.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1. Наблюдения в первой группе являются выбросами так как имеют аномальные статистические значения “за пределами усов” в конкретном признаке. Для уменьшения выбросности можно рассмотреть возможность замены таких значений, например, на медиану, но с учетом природы данных (для медицинских данных возможен эффект “средней температуры по больнице”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2. Наблюдения - выбросы во второй группе классифицируются по совокупности значений признаков, каждое из которых в рамках нормы. Изучение этих наблюдений представляет собой особый интерес, поскольку их небольшое количество оказывает непропорционально большое влияние на точность модели в целом.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 данных найдено много наблюдений со значением по признаку “Cholesterol” = 0 (172 из 918). Это аномально низкое значение, вероятно полученное заполнением None нулями при отсутствии данных. Решение этой проблемы приоритетно для повышения качества данных датасета.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Сравнение двух подходов к определению выбросов моделями ejection_model и моделью DBSCAN показал, что точки наблюдений в пространстве признаков, удаленные от других точек не вносят большой вклад в значение функции потерь, в то же время некоторые ключевые точки являются источником больших значений функции потерь и усложняют верную классификацию наблюдений 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После исключения выбросов значения весовых коэффициентов модели значительно изменяются. Соответственно, становится более точной оценка влияния того или иного признака на таргет.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0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Пути развития и улучшения предложенного решения</a:t>
            </a:r>
            <a:endParaRPr b="0" i="0" sz="20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21" name="Google Shape;721;p84"/>
          <p:cNvSpPr txBox="1"/>
          <p:nvPr/>
        </p:nvSpPr>
        <p:spPr>
          <a:xfrm>
            <a:off x="322549" y="676874"/>
            <a:ext cx="7879549" cy="417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Развитие комплексного функционала модели, построенной на основе обьектно-ориентированного программирования. Сейчас в модели решена задача оптимизации логистической регрессии и отработан алгоритм нахождения выбросов. 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AutoNum type="arabicPeriod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Можно добавить ряд  методов, изменяющих исходные данные по признакам. Например, метод, заменяющий аномальные значения по признаку на медиану. Б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лагодаря свойствам модели можно</a:t>
            </a: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сразу же получить новые весовые коэффициенты и выбросы  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Proxima Nova Semibold"/>
              <a:buAutoNum type="arabicPeriod"/>
            </a:pPr>
            <a:r>
              <a:rPr lang="ru-RU" sz="1200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Можно интегрировать в модель идеи статистического метода и модели DBSCAN, рассмотренные выше и подбирать параметры моделей совместно, так чтобы квалификация наблюдения выбросом происходила только при подтверждении его по всем подходам, для этого нужно расширить круг выбросов по каждому из методов и искать пересечения</a:t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Исследование проведено только для одного датасета, необходимо на практике посмотреть работу этого метода для других датасетов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 построен только для задачи бинарной классификации, его можно адаптировать для задачи множественной классификации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8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8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28" name="Google Shape;728;p18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729" name="Google Shape;729;p18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0" name="Google Shape;770;p18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18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Гипотеза о связи выбросов со значениями вектора-градиента функции потерь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 txBox="1"/>
          <p:nvPr/>
        </p:nvSpPr>
        <p:spPr>
          <a:xfrm>
            <a:off x="178171" y="653778"/>
            <a:ext cx="7384536" cy="16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После оптимизации модели логистической регрессии: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формируется разделяющая гиперплоскость в пространстве наблюдений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вектор - градиент функции потерь по всей выборке близок к 0 (нулевой вектор по всем признакам)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этот вектор – градиент состоит из  суммы “индивидуальных” градиентов по наблюдениям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значение “индивидуального” градиента для обьектов, удаленных от гиперплоскости - большое по модулю, для обьектов вблизи от гиперплоскости – близко к 0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5"/>
          <p:cNvSpPr txBox="1"/>
          <p:nvPr/>
        </p:nvSpPr>
        <p:spPr>
          <a:xfrm>
            <a:off x="178171" y="2490537"/>
            <a:ext cx="8346059" cy="1676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sng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Гипотеза:</a:t>
            </a: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Потенциальными выбросами являются наблюдения - обьекты: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неверной классификацией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большим по модулю значением “индивидуального” градиента (составляющая суммарного градиента функции-потерь)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имеющие противоположный знак (плюс или минус) у значения градиента функции потерь по сравнению с знаком значения градиента для большинства верно классифицированных обьектов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/>
        </p:nvSpPr>
        <p:spPr>
          <a:xfrm>
            <a:off x="247925" y="153375"/>
            <a:ext cx="8431800" cy="582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Графическая интерпретация выбросов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5035568" y="691622"/>
            <a:ext cx="35049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обьекты класса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5020284" y="937843"/>
            <a:ext cx="35049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обьекты класса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5020284" y="1150781"/>
            <a:ext cx="35049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разделяющая гиперплоскость до удаления выбросов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 txBox="1"/>
          <p:nvPr/>
        </p:nvSpPr>
        <p:spPr>
          <a:xfrm>
            <a:off x="5020283" y="1779102"/>
            <a:ext cx="35049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потенциальные выбросы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5020283" y="1384178"/>
            <a:ext cx="3504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разделяющая гиперплоскость после удаления выбросов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5015305" y="2178060"/>
            <a:ext cx="3504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смещение разделяющей гиперплоскости после исключения из данных выбросов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5009258" y="2789541"/>
            <a:ext cx="3504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область нахождения корректных данных с метками класса 0 и класса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6"/>
          <p:cNvCxnSpPr/>
          <p:nvPr/>
        </p:nvCxnSpPr>
        <p:spPr>
          <a:xfrm rot="10800000">
            <a:off x="1802487" y="1252642"/>
            <a:ext cx="4678" cy="34510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1" name="Google Shape;311;p6"/>
          <p:cNvSpPr txBox="1"/>
          <p:nvPr/>
        </p:nvSpPr>
        <p:spPr>
          <a:xfrm>
            <a:off x="1429339" y="1195643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x1</a:t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12" name="Google Shape;312;p6"/>
          <p:cNvCxnSpPr/>
          <p:nvPr/>
        </p:nvCxnSpPr>
        <p:spPr>
          <a:xfrm flipH="1" rot="10800000">
            <a:off x="536005" y="3250935"/>
            <a:ext cx="3691800" cy="3375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3" name="Google Shape;313;p6"/>
          <p:cNvSpPr txBox="1"/>
          <p:nvPr/>
        </p:nvSpPr>
        <p:spPr>
          <a:xfrm>
            <a:off x="3932560" y="3264261"/>
            <a:ext cx="373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x2</a:t>
            </a:r>
            <a:endParaRPr b="0" i="0" sz="10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314" name="Google Shape;314;p6"/>
          <p:cNvCxnSpPr/>
          <p:nvPr/>
        </p:nvCxnSpPr>
        <p:spPr>
          <a:xfrm flipH="1" rot="10800000">
            <a:off x="412200" y="2367425"/>
            <a:ext cx="3815605" cy="1639620"/>
          </a:xfrm>
          <a:prstGeom prst="straightConnector1">
            <a:avLst/>
          </a:prstGeom>
          <a:noFill/>
          <a:ln cap="flat" cmpd="sng" w="19050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6"/>
          <p:cNvCxnSpPr>
            <a:endCxn id="305" idx="1"/>
          </p:cNvCxnSpPr>
          <p:nvPr/>
        </p:nvCxnSpPr>
        <p:spPr>
          <a:xfrm>
            <a:off x="4647984" y="1273892"/>
            <a:ext cx="372300" cy="0"/>
          </a:xfrm>
          <a:prstGeom prst="straightConnector1">
            <a:avLst/>
          </a:prstGeom>
          <a:noFill/>
          <a:ln cap="flat" cmpd="sng" w="19050">
            <a:solidFill>
              <a:srgbClr val="FDA73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6"/>
          <p:cNvCxnSpPr>
            <a:endCxn id="307" idx="1"/>
          </p:cNvCxnSpPr>
          <p:nvPr/>
        </p:nvCxnSpPr>
        <p:spPr>
          <a:xfrm>
            <a:off x="4657283" y="1584233"/>
            <a:ext cx="363000" cy="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6"/>
          <p:cNvCxnSpPr/>
          <p:nvPr/>
        </p:nvCxnSpPr>
        <p:spPr>
          <a:xfrm flipH="1" rot="10800000">
            <a:off x="476485" y="2546130"/>
            <a:ext cx="3810839" cy="1639620"/>
          </a:xfrm>
          <a:prstGeom prst="straightConnector1">
            <a:avLst/>
          </a:prstGeom>
          <a:noFill/>
          <a:ln cap="flat" cmpd="sng" w="1905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6"/>
          <p:cNvSpPr/>
          <p:nvPr/>
        </p:nvSpPr>
        <p:spPr>
          <a:xfrm>
            <a:off x="4666610" y="1832001"/>
            <a:ext cx="338067" cy="186318"/>
          </a:xfrm>
          <a:prstGeom prst="ellipse">
            <a:avLst/>
          </a:prstGeom>
          <a:solidFill>
            <a:srgbClr val="31EAFE">
              <a:alpha val="0"/>
            </a:srgbClr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440181" y="1974049"/>
            <a:ext cx="1008900" cy="582300"/>
          </a:xfrm>
          <a:prstGeom prst="ellipse">
            <a:avLst/>
          </a:prstGeom>
          <a:solidFill>
            <a:srgbClr val="31EAFE">
              <a:alpha val="0"/>
            </a:srgbClr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1051533" y="2169486"/>
            <a:ext cx="3138900" cy="20355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4621742" y="2843476"/>
            <a:ext cx="388605" cy="200701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6"/>
          <p:cNvCxnSpPr/>
          <p:nvPr/>
        </p:nvCxnSpPr>
        <p:spPr>
          <a:xfrm>
            <a:off x="4666610" y="2378115"/>
            <a:ext cx="289386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6"/>
          <p:cNvCxnSpPr/>
          <p:nvPr/>
        </p:nvCxnSpPr>
        <p:spPr>
          <a:xfrm>
            <a:off x="4092256" y="2451833"/>
            <a:ext cx="78764" cy="16296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6"/>
          <p:cNvCxnSpPr/>
          <p:nvPr/>
        </p:nvCxnSpPr>
        <p:spPr>
          <a:xfrm>
            <a:off x="496623" y="3979288"/>
            <a:ext cx="78764" cy="16296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6"/>
          <p:cNvSpPr/>
          <p:nvPr/>
        </p:nvSpPr>
        <p:spPr>
          <a:xfrm>
            <a:off x="1093388" y="219134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750925" y="228159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2453750" y="3814922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2781900" y="337145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2259025" y="3814922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6"/>
          <p:cNvSpPr/>
          <p:nvPr/>
        </p:nvSpPr>
        <p:spPr>
          <a:xfrm rot="-394917">
            <a:off x="1235219" y="27908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6"/>
          <p:cNvSpPr/>
          <p:nvPr/>
        </p:nvSpPr>
        <p:spPr>
          <a:xfrm rot="-394917">
            <a:off x="1958844" y="2362277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6"/>
          <p:cNvSpPr/>
          <p:nvPr/>
        </p:nvSpPr>
        <p:spPr>
          <a:xfrm rot="-394917">
            <a:off x="2106744" y="261605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6"/>
          <p:cNvSpPr/>
          <p:nvPr/>
        </p:nvSpPr>
        <p:spPr>
          <a:xfrm rot="-394917">
            <a:off x="2679044" y="2453077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6"/>
          <p:cNvSpPr/>
          <p:nvPr/>
        </p:nvSpPr>
        <p:spPr>
          <a:xfrm rot="-394917">
            <a:off x="2453669" y="265025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6"/>
          <p:cNvSpPr/>
          <p:nvPr/>
        </p:nvSpPr>
        <p:spPr>
          <a:xfrm rot="-394917">
            <a:off x="1604507" y="307325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6"/>
          <p:cNvSpPr/>
          <p:nvPr/>
        </p:nvSpPr>
        <p:spPr>
          <a:xfrm rot="-394917">
            <a:off x="2679044" y="307325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497825" y="3478672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3086700" y="367625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3391500" y="398105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1673325" y="3814934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3839575" y="282375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6"/>
          <p:cNvSpPr/>
          <p:nvPr/>
        </p:nvSpPr>
        <p:spPr>
          <a:xfrm>
            <a:off x="3560775" y="2973709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6"/>
          <p:cNvSpPr/>
          <p:nvPr/>
        </p:nvSpPr>
        <p:spPr>
          <a:xfrm rot="-394917">
            <a:off x="4881344" y="1045115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4881425" y="816247"/>
            <a:ext cx="23400" cy="318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6"/>
          <p:cNvSpPr/>
          <p:nvPr/>
        </p:nvSpPr>
        <p:spPr>
          <a:xfrm rot="-394917">
            <a:off x="2937932" y="2555902"/>
            <a:ext cx="23555" cy="31705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 txBox="1"/>
          <p:nvPr/>
        </p:nvSpPr>
        <p:spPr>
          <a:xfrm>
            <a:off x="101600" y="730250"/>
            <a:ext cx="8425356" cy="2304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Важное обоснование по знаку градиента потенциальных выбросов : 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Особенность сигмоиды как функции потерь заключается в том, что ее </a:t>
            </a:r>
            <a:r>
              <a:rPr b="0" i="0" lang="ru-RU" sz="1200" u="none" cap="none" strike="noStrike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минимум достигается, когда разделяющая гиперплоскость в целом равноудалена от верно классифицированных обьектов разных классов. Движение разделяющей гиперплоскости в направлении антиградиента "выгодно" для нормальных обьектов обоих классов, в противоположность от выбросных обьектов.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Фактически, в околонулевой сумме “индивидуальных” градиентов имеется малое количество выбросных обьектов с большими градиентами и большое количество верно классифицированных не выбросных обьектов с маленькими по модулю градиентами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1F1F1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Исследование и изучение гипотезы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101600" y="3087955"/>
            <a:ext cx="8346059" cy="184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152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учетом дополнительных ограничений на отбор выбросов потенциальными выбросами являются наблюдения - обьекты: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неверной классификацией после оптимизации моделью логистической регрессии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 большим по модулю значением “индивидуального” градиента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знак этого градиента противоположен большинству верно классифицированных обьектов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абсолютное значение нормы вектора - градиента выше порогового значения (задается как параметр)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вероятность принадлежности к целевому классу, определенная моделью, ниже порогового значения (задается как параметр)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Зинаида</dc:creator>
</cp:coreProperties>
</file>