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98" r:id="rId4"/>
    <p:sldId id="271" r:id="rId5"/>
    <p:sldId id="272" r:id="rId6"/>
    <p:sldId id="273" r:id="rId7"/>
    <p:sldId id="274" r:id="rId8"/>
    <p:sldId id="277" r:id="rId9"/>
    <p:sldId id="275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301" r:id="rId18"/>
    <p:sldId id="300" r:id="rId19"/>
    <p:sldId id="299" r:id="rId20"/>
    <p:sldId id="285" r:id="rId21"/>
    <p:sldId id="286" r:id="rId22"/>
    <p:sldId id="287" r:id="rId23"/>
    <p:sldId id="28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1E24A-7C48-4F03-9A39-C012EC1DFF9C}">
  <a:tblStyle styleId="{CE21E24A-7C48-4F03-9A39-C012EC1DF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>
      <p:cViewPr>
        <p:scale>
          <a:sx n="141" d="100"/>
          <a:sy n="141" d="100"/>
        </p:scale>
        <p:origin x="1448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bf25b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bf25b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9e37f29f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9e37f29f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9e37f29f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9e37f29f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9e37f29f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9e37f29f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9e37f29f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9e37f29f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9e37f29f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9e37f29f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9e37f29f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9e37f29f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4087ca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4087ca4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9c229f5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b9c229f5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81fd8c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81fd8c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81fd8c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81fd8c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f25be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f25be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9e37f29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9e37f29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e37f29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9e37f29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9e37f29f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9e37f29f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e37f29f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9e37f29f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e37f29f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9e37f29f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9e37f29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9e37f29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e37f29f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9e37f29f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A1%D0%BF%D0%B8%D1%81%D0%BE%D0%BA_%D1%81%D1%82%D1%80%D1%83%D0%BA%D1%82%D1%83%D1%80_%D0%B4%D0%B0%D0%BD%D0%BD%D1%8B%D1%85&amp;action=edit&amp;redlink=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%D0%91%D0%B0%D0%B9%D1%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25" y="0"/>
            <a:ext cx="7344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0175" y="1135650"/>
            <a:ext cx="5019900" cy="2215961"/>
          </a:xfrm>
          <a:prstGeom prst="rect">
            <a:avLst/>
          </a:prstGeom>
          <a:solidFill>
            <a:srgbClr val="135896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Промышленное машинное обучение на </a:t>
            </a:r>
            <a:r>
              <a:rPr lang="en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4491800" y="1349263"/>
            <a:ext cx="434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DAG (Направленный ациклический граф) </a:t>
            </a:r>
            <a:r>
              <a:rPr lang="en-US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это набор вершин и ребер, где вершины представляют RDD, а ребра представляют операцию, которая будет применяться к RDD. В Spark DAG каждое ребро направляет от более раннего к более позднему в последовательности. При вызове действия созданный DAG отправляется планировщику DAG, который далее разбивает граф на этапы и задачи.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2079488"/>
            <a:ext cx="38290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1146050"/>
            <a:ext cx="31051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531200" y="525500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Пример с прошлой лекции подсчет слов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2856150" y="2024742"/>
            <a:ext cx="3431700" cy="54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endParaRPr lang="en"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BC84B-CEA5-92C6-C53C-DFD1ED0DF1FA}"/>
              </a:ext>
            </a:extLst>
          </p:cNvPr>
          <p:cNvSpPr txBox="1"/>
          <p:nvPr/>
        </p:nvSpPr>
        <p:spPr>
          <a:xfrm>
            <a:off x="3219706" y="2298245"/>
            <a:ext cx="2704587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Spark </a:t>
            </a:r>
            <a:r>
              <a:rPr kumimoji="0" lang="en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20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 </a:t>
            </a: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DataFrame </a:t>
            </a:r>
            <a:r>
              <a:rPr lang="en-US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это набор данных, организованный в именованные столбцы. Концептуально он эквивалентен таблице в реляционной базе данных или фрейму данных в R / Python, но с более обширной внутренней оптимизацией. DataFrames могут быть созданы из широкого спектра источников, таких как файлы структурированных данных, таблицы в Hive, внешние базы данных или существующие RDD.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20315-81BE-D810-D8C0-3D01F69C74F6}"/>
              </a:ext>
            </a:extLst>
          </p:cNvPr>
          <p:cNvSpPr txBox="1"/>
          <p:nvPr/>
        </p:nvSpPr>
        <p:spPr>
          <a:xfrm>
            <a:off x="3291842" y="2178950"/>
            <a:ext cx="2560316" cy="78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Transformations.</a:t>
            </a:r>
            <a:endParaRPr kumimoji="0" lang="en" sz="19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9"/>
          <p:cNvGraphicFramePr/>
          <p:nvPr>
            <p:extLst>
              <p:ext uri="{D42A27DB-BD31-4B8C-83A1-F6EECF244321}">
                <p14:modId xmlns:p14="http://schemas.microsoft.com/office/powerpoint/2010/main" val="18012631"/>
              </p:ext>
            </p:extLst>
          </p:nvPr>
        </p:nvGraphicFramePr>
        <p:xfrm>
          <a:off x="9331" y="8003"/>
          <a:ext cx="4647061" cy="5126165"/>
        </p:xfrm>
        <a:graphic>
          <a:graphicData uri="http://schemas.openxmlformats.org/drawingml/2006/table">
            <a:tbl>
              <a:tblPr>
                <a:noFill/>
                <a:tableStyleId>{CE21E24A-7C48-4F03-9A39-C012EC1DFF9C}</a:tableStyleId>
              </a:tblPr>
              <a:tblGrid>
                <a:gridCol w="164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6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 new distributed dataset formed by passing each element of the source through a function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66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 new dataset formed by selecting those elements of the source on which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returns true.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6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mapPartitions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to map, but runs separately on each partition (block) of the RDD, so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must be of type Iterator&lt;T&gt; =&gt; Iterator&lt;U&gt; when running on an RDD of type T.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66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sortByKey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 [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called on a dataset of (K, V) pairs where K implements Ordered, returns a dataset of (K, V) pairs sorted by keys in ascending or descending order, as specified in the boolean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ascending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argument.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6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repartition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Reshuffle the data in the RDD randomly to create either more or fewer partitions and balance it across them. This always shuffles all data over the network.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" name="Google Shape;224;p39"/>
          <p:cNvGraphicFramePr/>
          <p:nvPr>
            <p:extLst>
              <p:ext uri="{D42A27DB-BD31-4B8C-83A1-F6EECF244321}">
                <p14:modId xmlns:p14="http://schemas.microsoft.com/office/powerpoint/2010/main" val="204098829"/>
              </p:ext>
            </p:extLst>
          </p:nvPr>
        </p:nvGraphicFramePr>
        <p:xfrm>
          <a:off x="4656392" y="8003"/>
          <a:ext cx="4478277" cy="5126165"/>
        </p:xfrm>
        <a:graphic>
          <a:graphicData uri="http://schemas.openxmlformats.org/drawingml/2006/table">
            <a:tbl>
              <a:tblPr>
                <a:noFill/>
                <a:tableStyleId>{CE21E24A-7C48-4F03-9A39-C012EC1DFF9C}</a:tableStyleId>
              </a:tblPr>
              <a:tblGrid>
                <a:gridCol w="127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57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called on a dataset of (K, V) pairs, returns a dataset of (K, Iterable&lt;V&gt;) pairs.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you are grouping in order to perform an aggregation (such as a sum or average) over each key, using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reduceByKey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aggregateByKey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yield much better performance.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default, the level of parallelism in the output depends on the number of partitions of the parent RDD. You can pass an optional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numPartitions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argument to set a different number of tasks.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58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called on a dataset of (K, V) pairs, returns a dataset of (K, V) pairs where the values for each key are aggregated using the given reduce function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must be of type (V,V) =&gt; V. Like in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groupByKey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number of reduce tasks is configurable through an optional second argument.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3286200" y="1899675"/>
            <a:ext cx="16104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369C9-E55A-0F9D-C5FA-13BC2F19C2E9}"/>
              </a:ext>
            </a:extLst>
          </p:cNvPr>
          <p:cNvSpPr txBox="1"/>
          <p:nvPr/>
        </p:nvSpPr>
        <p:spPr>
          <a:xfrm>
            <a:off x="3897777" y="2305811"/>
            <a:ext cx="1348446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Actions.</a:t>
            </a:r>
            <a:endParaRPr kumimoji="0" lang="en" sz="19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41"/>
          <p:cNvGraphicFramePr/>
          <p:nvPr>
            <p:extLst>
              <p:ext uri="{D42A27DB-BD31-4B8C-83A1-F6EECF244321}">
                <p14:modId xmlns:p14="http://schemas.microsoft.com/office/powerpoint/2010/main" val="725426970"/>
              </p:ext>
            </p:extLst>
          </p:nvPr>
        </p:nvGraphicFramePr>
        <p:xfrm>
          <a:off x="952500" y="1010951"/>
          <a:ext cx="7239000" cy="3613277"/>
        </p:xfrm>
        <a:graphic>
          <a:graphicData uri="http://schemas.openxmlformats.org/drawingml/2006/table">
            <a:tbl>
              <a:tblPr>
                <a:noFill/>
                <a:tableStyleId>{CE21E24A-7C48-4F03-9A39-C012EC1DFF9C}</a:tableStyleId>
              </a:tblPr>
              <a:tblGrid>
                <a:gridCol w="191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</a:t>
                      </a: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2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the elements of the dataset using a function </a:t>
                      </a:r>
                      <a:r>
                        <a:rPr lang="ru" sz="12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(which takes two arguments and returns one). The function should be commutative and associative so that it can be computed correctly in parallel.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all the elements of the dataset as an array at the driver program. This is usually useful after a filter or other operation that returns a sufficiently small subset of the data.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number of elements in the dataset.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first element of the dataset (similar to take(1)).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2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an array with the first </a:t>
                      </a:r>
                      <a:r>
                        <a:rPr lang="ru" sz="12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elements of the dataset.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countByKey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on RDDs of type (K, V). Returns a hashmap of (K, Int) pairs with the count of each key.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DFB44B-A50C-73B6-9595-BEEE7B26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5" y="135420"/>
            <a:ext cx="7764910" cy="48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FBC8B-374E-B7EA-978E-87C1A5F6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25" y="2285400"/>
            <a:ext cx="6740950" cy="572700"/>
          </a:xfrm>
        </p:spPr>
        <p:txBody>
          <a:bodyPr/>
          <a:lstStyle/>
          <a:p>
            <a:r>
              <a:rPr lang="ru-RU" sz="2700" dirty="0">
                <a:solidFill>
                  <a:srgbClr val="000000"/>
                </a:solidFill>
                <a:latin typeface="Times New Roman"/>
                <a:cs typeface="Times New Roman"/>
              </a:rPr>
              <a:t>Типы операций</a:t>
            </a:r>
            <a:r>
              <a:rPr lang="en-US" sz="2700" dirty="0">
                <a:solidFill>
                  <a:srgbClr val="000000"/>
                </a:solidFill>
                <a:latin typeface="Times New Roman"/>
                <a:cs typeface="Times New Roman"/>
              </a:rPr>
              <a:t>. Narrow vs Wide Dependency</a:t>
            </a:r>
            <a:endParaRPr lang="ru-RU" sz="27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6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490290-5F84-594E-20DF-AB3D2E3A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1" y="322679"/>
            <a:ext cx="7165357" cy="44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978800" cy="5143500"/>
          </a:xfrm>
          <a:prstGeom prst="rect">
            <a:avLst/>
          </a:prstGeom>
          <a:solidFill>
            <a:srgbClr val="135896">
              <a:alpha val="741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2949" y="3138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01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 rot="5400000">
            <a:off x="7205973" y="2281200"/>
            <a:ext cx="2945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Содержание курса</a:t>
            </a:r>
            <a:endParaRPr sz="2500" b="1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Google Shape;62;p14">
            <a:extLst>
              <a:ext uri="{FF2B5EF4-FFF2-40B4-BE49-F238E27FC236}">
                <a16:creationId xmlns:a16="http://schemas.microsoft.com/office/drawing/2014/main" id="{C2FFD0DC-DB9D-4D57-E6C1-70446361890C}"/>
              </a:ext>
            </a:extLst>
          </p:cNvPr>
          <p:cNvSpPr txBox="1"/>
          <p:nvPr/>
        </p:nvSpPr>
        <p:spPr>
          <a:xfrm>
            <a:off x="766834" y="29509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C5822578-F05A-DEF9-6BD9-2B89AE42A82F}"/>
              </a:ext>
            </a:extLst>
          </p:cNvPr>
          <p:cNvSpPr txBox="1"/>
          <p:nvPr/>
        </p:nvSpPr>
        <p:spPr>
          <a:xfrm>
            <a:off x="777576" y="8412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DAD7A27E-9EB2-98EA-8ECB-85340962288D}"/>
              </a:ext>
            </a:extLst>
          </p:cNvPr>
          <p:cNvSpPr txBox="1"/>
          <p:nvPr/>
        </p:nvSpPr>
        <p:spPr>
          <a:xfrm>
            <a:off x="777575" y="189608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0E8601AE-CF49-914E-70C3-CEA720CCD0FE}"/>
              </a:ext>
            </a:extLst>
          </p:cNvPr>
          <p:cNvSpPr txBox="1"/>
          <p:nvPr/>
        </p:nvSpPr>
        <p:spPr>
          <a:xfrm>
            <a:off x="777575" y="34783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" name="Google Shape;62;p14">
            <a:extLst>
              <a:ext uri="{FF2B5EF4-FFF2-40B4-BE49-F238E27FC236}">
                <a16:creationId xmlns:a16="http://schemas.microsoft.com/office/drawing/2014/main" id="{C0C4D7C4-7071-2D50-A05F-CA9C36AF8E75}"/>
              </a:ext>
            </a:extLst>
          </p:cNvPr>
          <p:cNvSpPr txBox="1"/>
          <p:nvPr/>
        </p:nvSpPr>
        <p:spPr>
          <a:xfrm>
            <a:off x="777574" y="242350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</a:p>
        </p:txBody>
      </p:sp>
      <p:sp>
        <p:nvSpPr>
          <p:cNvPr id="25" name="Google Shape;62;p14">
            <a:extLst>
              <a:ext uri="{FF2B5EF4-FFF2-40B4-BE49-F238E27FC236}">
                <a16:creationId xmlns:a16="http://schemas.microsoft.com/office/drawing/2014/main" id="{1EB2A4CF-7EC1-5D85-C59A-AFF67DA42059}"/>
              </a:ext>
            </a:extLst>
          </p:cNvPr>
          <p:cNvSpPr txBox="1"/>
          <p:nvPr/>
        </p:nvSpPr>
        <p:spPr>
          <a:xfrm>
            <a:off x="703303" y="1368665"/>
            <a:ext cx="70832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7" name="Google Shape;62;p14">
            <a:extLst>
              <a:ext uri="{FF2B5EF4-FFF2-40B4-BE49-F238E27FC236}">
                <a16:creationId xmlns:a16="http://schemas.microsoft.com/office/drawing/2014/main" id="{FA53DA0F-D40F-640F-3871-C61F1E01A294}"/>
              </a:ext>
            </a:extLst>
          </p:cNvPr>
          <p:cNvSpPr txBox="1"/>
          <p:nvPr/>
        </p:nvSpPr>
        <p:spPr>
          <a:xfrm>
            <a:off x="766833" y="4005762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8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49186" y="480381"/>
            <a:ext cx="513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Первая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Docker. Flask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2649186" y="97986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Вторая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Requests. REST API</a:t>
            </a:r>
          </a:p>
        </p:txBody>
      </p: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E4D62029-8093-F7E0-608F-0F514DCC0EAF}"/>
              </a:ext>
            </a:extLst>
          </p:cNvPr>
          <p:cNvSpPr txBox="1"/>
          <p:nvPr/>
        </p:nvSpPr>
        <p:spPr>
          <a:xfrm>
            <a:off x="2649186" y="1485408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MapReduce.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DataFrame</a:t>
            </a:r>
            <a:endParaRPr lang="e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6" name="Google Shape;72;p14">
            <a:extLst>
              <a:ext uri="{FF2B5EF4-FFF2-40B4-BE49-F238E27FC236}">
                <a16:creationId xmlns:a16="http://schemas.microsoft.com/office/drawing/2014/main" id="{2FF529CB-3CEB-C2F5-ACE1-DAE7C23B4B36}"/>
              </a:ext>
            </a:extLst>
          </p:cNvPr>
          <p:cNvSpPr txBox="1"/>
          <p:nvPr/>
        </p:nvSpPr>
        <p:spPr>
          <a:xfrm>
            <a:off x="2649186" y="2045454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Погружение в среду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Spark. RDD, SQL, Pandas API. </a:t>
            </a:r>
          </a:p>
        </p:txBody>
      </p:sp>
      <p:sp>
        <p:nvSpPr>
          <p:cNvPr id="37" name="Google Shape;72;p14">
            <a:extLst>
              <a:ext uri="{FF2B5EF4-FFF2-40B4-BE49-F238E27FC236}">
                <a16:creationId xmlns:a16="http://schemas.microsoft.com/office/drawing/2014/main" id="{17134D6E-81AE-7052-8C4D-20852A93F0EE}"/>
              </a:ext>
            </a:extLst>
          </p:cNvPr>
          <p:cNvSpPr txBox="1"/>
          <p:nvPr/>
        </p:nvSpPr>
        <p:spPr>
          <a:xfrm>
            <a:off x="2649185" y="2575220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Генерация признаков.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feature engineering</a:t>
            </a:r>
          </a:p>
        </p:txBody>
      </p:sp>
      <p:sp>
        <p:nvSpPr>
          <p:cNvPr id="38" name="Google Shape;72;p14">
            <a:extLst>
              <a:ext uri="{FF2B5EF4-FFF2-40B4-BE49-F238E27FC236}">
                <a16:creationId xmlns:a16="http://schemas.microsoft.com/office/drawing/2014/main" id="{75DCA122-54D9-B3B6-0DCD-8548E291DB37}"/>
              </a:ext>
            </a:extLst>
          </p:cNvPr>
          <p:cNvSpPr txBox="1"/>
          <p:nvPr/>
        </p:nvSpPr>
        <p:spPr>
          <a:xfrm>
            <a:off x="2649184" y="3080762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Распределенное обучение моделей.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ML </a:t>
            </a:r>
          </a:p>
        </p:txBody>
      </p:sp>
      <p:sp>
        <p:nvSpPr>
          <p:cNvPr id="39" name="Google Shape;72;p14">
            <a:extLst>
              <a:ext uri="{FF2B5EF4-FFF2-40B4-BE49-F238E27FC236}">
                <a16:creationId xmlns:a16="http://schemas.microsoft.com/office/drawing/2014/main" id="{56769BD3-EABA-416A-EF76-82EE80696CC0}"/>
              </a:ext>
            </a:extLst>
          </p:cNvPr>
          <p:cNvSpPr txBox="1"/>
          <p:nvPr/>
        </p:nvSpPr>
        <p:spPr>
          <a:xfrm>
            <a:off x="2649184" y="3586304"/>
            <a:ext cx="4673272" cy="5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и хранение текстовых данных и картинок. </a:t>
            </a:r>
            <a:endParaRPr lang="en-US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image processing. Spark NLP.</a:t>
            </a:r>
          </a:p>
        </p:txBody>
      </p:sp>
      <p:sp>
        <p:nvSpPr>
          <p:cNvPr id="40" name="Google Shape;72;p14">
            <a:extLst>
              <a:ext uri="{FF2B5EF4-FFF2-40B4-BE49-F238E27FC236}">
                <a16:creationId xmlns:a16="http://schemas.microsoft.com/office/drawing/2014/main" id="{C456632F-DFED-2056-FC9A-6ADEC6FE226E}"/>
              </a:ext>
            </a:extLst>
          </p:cNvPr>
          <p:cNvSpPr txBox="1"/>
          <p:nvPr/>
        </p:nvSpPr>
        <p:spPr>
          <a:xfrm>
            <a:off x="2649184" y="419048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потоковых данных.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Streaming.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00" y="1536675"/>
            <a:ext cx="5351475" cy="32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5860075" y="238850"/>
            <a:ext cx="2970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WorkerNode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это серверы, на которых размещены приложения Spark. Каждое приложение получает свой собственный уникальный процесс-исполнитель, а именно процессы, которые выполняют фактическое действие и задачи преобразования.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5860075" y="2293075"/>
            <a:ext cx="28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SparkDriver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отправляет инструкции рабочим узлам для планирования задач.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5860075" y="3383875"/>
            <a:ext cx="2930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Менеджеры кластеров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координируют обмен данными между рабочими узлами, управляют узлами (такими как запуск, остановка)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472875" y="1695975"/>
            <a:ext cx="80682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Data locality. Как ее реализовать. Сериализация. Пример.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461325"/>
            <a:ext cx="8520600" cy="4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Локальность данных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это процесс перемещения вычисления ближе к месту, где находятся фактические данные на узле, вместо перемещения больших данных в вычисления. Это минимизирует перегрузку сети и увеличивает общую пропускную способность системы.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38100" lvl="0" indent="-3556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AutoNum type="arabicParenR"/>
            </a:pP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Данные лежат на том же узле, что и mapper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 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good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38100" lvl="0" indent="-3556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AutoNum type="arabicParenR"/>
            </a:pP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Данные лежат на соседнем узле в стойке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not so good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38100" lvl="0" indent="-3556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AutoNum type="arabicParenR"/>
            </a:pP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Данные лежат в ноде на другой стойке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bad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Сериализация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процесс перевода какой-либо 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структуры данных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 последовательность 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байтов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Обратной к операции сериализации является операция десериализации (структуризации) — восстановление начального состояния структуры данных из битовой последовательности.</a:t>
            </a: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Но не все функции сериализуются - например </a:t>
            </a: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5"/>
          <p:cNvSpPr txBox="1"/>
          <p:nvPr/>
        </p:nvSpPr>
        <p:spPr>
          <a:xfrm>
            <a:off x="349200" y="334650"/>
            <a:ext cx="711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Локальность данных обеспечивается сериализацией кода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00" y="3208795"/>
            <a:ext cx="4407424" cy="173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2555C-71AA-FA46-2D1A-C5CFA65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8680"/>
            <a:ext cx="8520600" cy="991889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b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</a:t>
            </a:r>
            <a:r>
              <a:rPr lang="en-US" sz="28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DataFrame</a:t>
            </a:r>
            <a:b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9CDBA-A76C-1FAB-0855-5D9E0B5D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74"/>
            <a:ext cx="8520600" cy="4166346"/>
          </a:xfrm>
        </p:spPr>
        <p:txBody>
          <a:bodyPr/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План: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—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основные абстракции и объекты.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Действия и преобразования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locality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Сериализация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98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1625875" y="2227800"/>
            <a:ext cx="66627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 Spark - основные абстракции и объекты. </a:t>
            </a: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2346623" y="200581"/>
            <a:ext cx="44507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концепции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Spark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531777" y="1699338"/>
            <a:ext cx="4962000" cy="210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>
              <a:buClr>
                <a:srgbClr val="333333"/>
              </a:buClr>
              <a:buSzPts val="2100"/>
            </a:pPr>
            <a:r>
              <a:rPr lang="en-US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RDD</a:t>
            </a:r>
          </a:p>
          <a:p>
            <a:pPr marL="438150">
              <a:buClr>
                <a:srgbClr val="333333"/>
              </a:buClr>
              <a:buSzPts val="2100"/>
            </a:pPr>
            <a:r>
              <a:rPr lang="ru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SparkContext (sc) </a:t>
            </a:r>
            <a:endParaRPr lang="en-US" sz="21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>
              <a:buClr>
                <a:srgbClr val="333333"/>
              </a:buClr>
              <a:buSzPts val="2100"/>
            </a:pPr>
            <a:r>
              <a:rPr lang="ru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Directed acyclic graphs (DAG)</a:t>
            </a:r>
            <a:endParaRPr lang="en-US" sz="21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>
              <a:buClr>
                <a:srgbClr val="333333"/>
              </a:buClr>
              <a:buSzPts val="2100"/>
            </a:pPr>
            <a:r>
              <a:rPr lang="en-US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Actions and transformations</a:t>
            </a:r>
          </a:p>
          <a:p>
            <a:pPr marL="438150">
              <a:buClr>
                <a:srgbClr val="333333"/>
              </a:buClr>
              <a:buSzPts val="2100"/>
            </a:pPr>
            <a:r>
              <a:rPr lang="ru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Spark DataFrames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1798050" y="1891675"/>
            <a:ext cx="55479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Resilient distributed datasets (RDD).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7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RDD (Resilient Distributed Dataset)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 фундаментальная структура данных Apache Spark, которая представляет собой неизменяемую коллекцию объектов, которые вычисляются на разных узлах кластера. Каждый набор данных в Spark RDD логически разделен на множество серверов, чтобы их можно было вычислить на разных узлах кластера.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3;p35">
            <a:extLst>
              <a:ext uri="{FF2B5EF4-FFF2-40B4-BE49-F238E27FC236}">
                <a16:creationId xmlns:a16="http://schemas.microsoft.com/office/drawing/2014/main" id="{E25B21AB-A733-EA56-A133-DECDA70DA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SparkContext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 точка входа для всех операций Spark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средство, с помощью которого приложение подключается к ресурсам кластера Spark. Он инициализирует экземпляр Spark и впоследствии может использоваться для выполнения действий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преобразований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RDD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также извлечения данных и других функций Spark. 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SparkContext также инициализирует различные свойства процесса, такие как имя приложения, количество ядер, параметры использования памяти и другие характеристики. В совокупности эти свойства содержатся в объекте SparkConf, который передается в SparkContext в качестве параметра.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6421E-1F98-A5AA-D3B5-9F2C800E4CFD}"/>
              </a:ext>
            </a:extLst>
          </p:cNvPr>
          <p:cNvSpPr txBox="1"/>
          <p:nvPr/>
        </p:nvSpPr>
        <p:spPr>
          <a:xfrm>
            <a:off x="3224515" y="308686"/>
            <a:ext cx="2694969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2700" dirty="0" err="1">
                <a:latin typeface="Times New Roman"/>
                <a:cs typeface="Times New Roman"/>
                <a:sym typeface="Times New Roman"/>
              </a:rPr>
              <a:t>SparkContext</a:t>
            </a:r>
            <a:r>
              <a:rPr lang="en" sz="27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" sz="2700" dirty="0" err="1">
                <a:latin typeface="Times New Roman"/>
                <a:cs typeface="Times New Roman"/>
                <a:sym typeface="Times New Roman"/>
              </a:rPr>
              <a:t>sc</a:t>
            </a:r>
            <a:r>
              <a:rPr lang="en" sz="2700" dirty="0">
                <a:latin typeface="Times New Roman"/>
                <a:cs typeface="Times New Roman"/>
                <a:sym typeface="Times New Roman"/>
              </a:rPr>
              <a:t>)</a:t>
            </a:r>
            <a:endParaRPr lang="en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1798050" y="1660849"/>
            <a:ext cx="5547900" cy="126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EDC1B-094D-89BF-8289-83969FD68BB3}"/>
              </a:ext>
            </a:extLst>
          </p:cNvPr>
          <p:cNvSpPr txBox="1"/>
          <p:nvPr/>
        </p:nvSpPr>
        <p:spPr>
          <a:xfrm>
            <a:off x="2313992" y="2029473"/>
            <a:ext cx="4647426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Directed Acyclic Graph (DAG).</a:t>
            </a:r>
            <a:endParaRPr kumimoji="0" lang="en" sz="19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1130</Words>
  <Application>Microsoft Macintosh PowerPoint</Application>
  <PresentationFormat>Экран (16:9)</PresentationFormat>
  <Paragraphs>92</Paragraphs>
  <Slides>23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Simple Light</vt:lpstr>
      <vt:lpstr>Презентация PowerPoint</vt:lpstr>
      <vt:lpstr>Презентация PowerPoint</vt:lpstr>
      <vt:lpstr>3. Распределенные вычисления.  Spark DataFrame  </vt:lpstr>
      <vt:lpstr>Презентация PowerPoint</vt:lpstr>
      <vt:lpstr>Основные концепции Spark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операций. Narrow vs Wide Dependency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Maksim Nakhodnov</cp:lastModifiedBy>
  <cp:revision>18</cp:revision>
  <dcterms:modified xsi:type="dcterms:W3CDTF">2023-05-03T04:27:35Z</dcterms:modified>
</cp:coreProperties>
</file>