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7" r:id="rId3"/>
    <p:sldId id="298" r:id="rId4"/>
    <p:sldId id="289" r:id="rId5"/>
    <p:sldId id="290" r:id="rId6"/>
    <p:sldId id="291" r:id="rId7"/>
    <p:sldId id="292" r:id="rId8"/>
    <p:sldId id="293" r:id="rId9"/>
    <p:sldId id="294" r:id="rId10"/>
    <p:sldId id="296" r:id="rId11"/>
    <p:sldId id="295" r:id="rId12"/>
    <p:sldId id="297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271" r:id="rId38"/>
    <p:sldId id="272" r:id="rId39"/>
    <p:sldId id="273" r:id="rId40"/>
    <p:sldId id="274" r:id="rId41"/>
    <p:sldId id="277" r:id="rId42"/>
    <p:sldId id="275" r:id="rId43"/>
    <p:sldId id="276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6"/>
    </p:embeddedFont>
    <p:embeddedFont>
      <p:font typeface="Roboto" panose="02000000000000000000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21E24A-7C48-4F03-9A39-C012EC1DFF9C}">
  <a:tblStyle styleId="{CE21E24A-7C48-4F03-9A39-C012EC1DFF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62"/>
  </p:normalViewPr>
  <p:slideViewPr>
    <p:cSldViewPr snapToGrid="0">
      <p:cViewPr varScale="1">
        <p:scale>
          <a:sx n="211" d="100"/>
          <a:sy n="211" d="100"/>
        </p:scale>
        <p:origin x="21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fbf25be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fbf25be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99b9abd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99b9abd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99b9abdc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99b9abdc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99b9abdc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99b9abdc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a81fd8c3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a81fd8c3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b9c229f5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b9c229f5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9e37f29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9e37f29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9e37f2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9e37f2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9e37f29f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9e37f29f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9e37f29f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9e37f29f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9e37f29f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9e37f29f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fbf25be1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fbf25be1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9e37f29f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9e37f29f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9e37f29f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9e37f29f7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36737e23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36737e23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4226cd2a2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4226cd2a2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7e84178e4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7e84178e4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893c2006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893c2006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7e84178e4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7e84178e4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7e84178e4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7e84178e4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8a5819bb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8a5819bb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8a5819bb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8a5819bb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893c2006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893c2006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8a5819bb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8a5819bb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8a5819bb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8a5819bb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8a5819bb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8a5819bb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9e37f29f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9e37f29f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9e37f29f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9e37f29f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9e37f29f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9e37f29f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9e37f29f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9e37f29f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9e37f29f7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9e37f29f7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9e37f29f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9e37f29f7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9e37f29f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9e37f29f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881d46cfa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881d46cfa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9e37f29f7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9e37f29f7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9e37f29f7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9e37f29f7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9e37f29f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9e37f29f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9e37f29f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9e37f29f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9e37f29f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9e37f29f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9e37f29f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9e37f29f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4087ca4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4087ca4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b9c229f5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b9c229f5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a81fd8c3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a81fd8c3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a81fd8c3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a81fd8c3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e425d80e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e425d80e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893c20064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893c20064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4226cd2a2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4226cd2a2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93c2006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893c20064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7c821641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7c821641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penshift.com/" TargetMode="External"/><Relationship Id="rId13" Type="http://schemas.openxmlformats.org/officeDocument/2006/relationships/hyperlink" Target="https://mcs.mail.ru/bigdata/" TargetMode="External"/><Relationship Id="rId18" Type="http://schemas.openxmlformats.org/officeDocument/2006/relationships/hyperlink" Target="https://www.atlassian.com/software/jira?&amp;aceid=&amp;adposition=1t1&amp;adgroup=53291764741&amp;campaign=1450691640&amp;creative=301752195036&amp;device=c&amp;keyword=jira&amp;matchtype=e&amp;network=g&amp;placement=&amp;ds_kids=p34375792668&amp;ds_e=GOOGLE&amp;ds_eid=700000001558501&amp;ds_e1=GOOGLE&amp;gclid=CjwKCAjwnrjrBRAMEiwAXsCc44MwdNo5z_ANMDJ-Ou6EtGr-OBVaKVeHIXVgkRd6DgeGZbH53cfzkBoCIcEQAvD_BwE&amp;gclsrc=aw.ds" TargetMode="External"/><Relationship Id="rId3" Type="http://schemas.openxmlformats.org/officeDocument/2006/relationships/hyperlink" Target="https://cloud.google.com/compute/" TargetMode="External"/><Relationship Id="rId7" Type="http://schemas.openxmlformats.org/officeDocument/2006/relationships/hyperlink" Target="https://azure.microsoft.com/en-us/" TargetMode="External"/><Relationship Id="rId12" Type="http://schemas.openxmlformats.org/officeDocument/2006/relationships/hyperlink" Target="https://mcs.mail.ru/blog/put-k-kubernetes-i-ego-preimushchestva-dlya-razrabotki" TargetMode="External"/><Relationship Id="rId17" Type="http://schemas.openxmlformats.org/officeDocument/2006/relationships/hyperlink" Target="https://www.dropbox.com/?_hp=c" TargetMode="External"/><Relationship Id="rId2" Type="http://schemas.openxmlformats.org/officeDocument/2006/relationships/notesSlide" Target="../notesSlides/notesSlide9.xml"/><Relationship Id="rId16" Type="http://schemas.openxmlformats.org/officeDocument/2006/relationships/hyperlink" Target="https://cloud.google.com/appengine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isco.com/c/en/us/solutions/cloud/overview.html" TargetMode="External"/><Relationship Id="rId11" Type="http://schemas.openxmlformats.org/officeDocument/2006/relationships/hyperlink" Target="https://mcs.mail.ru/blog/kakuyu-bazu-dannyh-vybrat-dlya-proekta-chtoby-ne-oshibitsya" TargetMode="External"/><Relationship Id="rId5" Type="http://schemas.openxmlformats.org/officeDocument/2006/relationships/hyperlink" Target="https://aws.amazon.com/" TargetMode="External"/><Relationship Id="rId15" Type="http://schemas.openxmlformats.org/officeDocument/2006/relationships/hyperlink" Target="https://mcs.mail.ru/blog/chto-takoe-saas" TargetMode="External"/><Relationship Id="rId10" Type="http://schemas.openxmlformats.org/officeDocument/2006/relationships/hyperlink" Target="https://cloud.google.com/appengine" TargetMode="External"/><Relationship Id="rId4" Type="http://schemas.openxmlformats.org/officeDocument/2006/relationships/hyperlink" Target="https://www.digitalocean.com/" TargetMode="External"/><Relationship Id="rId9" Type="http://schemas.openxmlformats.org/officeDocument/2006/relationships/hyperlink" Target="https://www.heroku.com/" TargetMode="External"/><Relationship Id="rId14" Type="http://schemas.openxmlformats.org/officeDocument/2006/relationships/hyperlink" Target="https://mcs.mail.ru/blog/what-is-machine-learning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kegeeks.com/listing-users-in-linux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0%BE%D0%BC%D0%BF%D1%8C%D1%8E%D1%82%D0%B5%D1%80%D0%BD%D0%B0%D1%8F_%D0%BF%D1%80%D0%BE%D0%B3%D1%80%D0%B0%D0%BC%D0%BC%D0%B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u.wikipedia.org/wiki/%D0%A1%D0%B5%D1%80%D0%B2%D0%B5%D1%80_(%D0%BF%D1%80%D0%BE%D0%B3%D1%80%D0%B0%D0%BC%D0%BC%D0%BD%D0%BE%D0%B5_%D0%BE%D0%B1%D0%B5%D1%81%D0%BF%D0%B5%D1%87%D0%B5%D0%BD%D0%B8%D0%B5)" TargetMode="External"/><Relationship Id="rId5" Type="http://schemas.openxmlformats.org/officeDocument/2006/relationships/hyperlink" Target="https://ru.wikipedia.org/wiki/%D0%A4%D0%BE%D0%BD%D0%BE%D0%B2%D1%8B%D0%B9_%D1%80%D0%B5%D0%B6%D0%B8%D0%BC" TargetMode="External"/><Relationship Id="rId4" Type="http://schemas.openxmlformats.org/officeDocument/2006/relationships/hyperlink" Target="https://ru.wikipedia.org/wiki/UNI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gdataschool.ru/bigdata/hdfs-%d0%b7%d0%b0%d0%bf%d0%b8%d1%81%d1%8c-%d1%84%d0%b0%d0%b9%d0%bb%d0%be%d0%b2-big-data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/index.php?title=%D0%A1%D0%BF%D0%B8%D1%81%D0%BE%D0%BA_%D1%81%D1%82%D1%80%D1%83%D0%BA%D1%82%D1%83%D1%80_%D0%B4%D0%B0%D0%BD%D0%BD%D1%8B%D1%85&amp;action=edit&amp;redlink=1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hyperlink" Target="https://ru.wikipedia.org/wiki/%D0%91%D0%B0%D0%B9%D1%8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425" y="0"/>
            <a:ext cx="73445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60175" y="1135650"/>
            <a:ext cx="5019900" cy="2215961"/>
          </a:xfrm>
          <a:prstGeom prst="rect">
            <a:avLst/>
          </a:prstGeom>
          <a:solidFill>
            <a:srgbClr val="135896">
              <a:alpha val="7411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Промышленное машинное обучение на </a:t>
            </a:r>
            <a:r>
              <a:rPr lang="en" sz="4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76FD84-B27D-1D04-3EAE-7E8848D1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809" y="0"/>
            <a:ext cx="56463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0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IaaS — это Infrastructure as a Service. 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Инфраструктура как услуга. К инфраструктуре относят вычислительные ресурсы: виртуальные серверы, хранилища, сети. (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Compute Engine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,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DigitalOcean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,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Web Services (AWS)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,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and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Cisco Metacloud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)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.</a:t>
            </a:r>
            <a:endParaRPr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Перенос IT-систем в облако. 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Экономия на инфраструктуре.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Быстрый запуск бизнеса. 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Расширение инфраструктуры. 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Инфраструктура для компаний со скачками спроса.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Разработка и тестирование. 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PaaS - </a:t>
            </a:r>
            <a:r>
              <a:rPr lang="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это Platform as a Service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платформа как услуга.  (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 Azure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OpenShift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Heroku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and 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App Engine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).</a:t>
            </a:r>
            <a:endParaRPr sz="16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ru" sz="1200" dirty="0">
                <a:solidFill>
                  <a:srgbClr val="000000"/>
                </a:solidFill>
                <a:uFill>
                  <a:noFill/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Базы данных</a:t>
            </a: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ru" sz="1200" dirty="0">
                <a:solidFill>
                  <a:srgbClr val="000000"/>
                </a:solidFill>
                <a:uFill>
                  <a:noFill/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Разработка приложений в контейнерах</a:t>
            </a: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ru" sz="1200" dirty="0">
                <a:solidFill>
                  <a:srgbClr val="000000"/>
                </a:solidFill>
                <a:uFill>
                  <a:noFill/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Аналитика больших данных</a:t>
            </a: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ru" sz="1200" dirty="0">
                <a:solidFill>
                  <a:srgbClr val="000000"/>
                </a:solidFill>
                <a:uFill>
                  <a:noFill/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Машинное обучение</a:t>
            </a: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9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SaaS </a:t>
            </a:r>
            <a:r>
              <a:rPr lang="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— </a:t>
            </a:r>
            <a:r>
              <a:rPr lang="ru" sz="1600" b="1" dirty="0">
                <a:solidFill>
                  <a:srgbClr val="000000"/>
                </a:solidFill>
                <a:uFill>
                  <a:noFill/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это Software as a Service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программное обеспечение как сервис </a:t>
            </a:r>
            <a:r>
              <a:rPr lang="ru" sz="1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App Engine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Dropbox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JIRA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and </a:t>
            </a:r>
            <a:r>
              <a:rPr lang="ru" sz="1600" dirty="0">
                <a:solidFill>
                  <a:srgbClr val="5F99CD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others</a:t>
            </a:r>
            <a:r>
              <a:rPr lang="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).</a:t>
            </a:r>
            <a:endParaRPr sz="16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электронная почта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CRM-системы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планировщики задач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○"/>
            </a:pPr>
            <a:r>
              <a:rPr lang="ru" sz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веб-конструкторы для создания сайтов</a:t>
            </a:r>
            <a:endParaRPr sz="1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6D0A81-5A26-F10F-5564-43BC936991EF}"/>
              </a:ext>
            </a:extLst>
          </p:cNvPr>
          <p:cNvSpPr txBox="1"/>
          <p:nvPr/>
        </p:nvSpPr>
        <p:spPr>
          <a:xfrm>
            <a:off x="254952" y="2063919"/>
            <a:ext cx="86340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700" dirty="0">
                <a:solidFill>
                  <a:schemeClr val="dk1"/>
                </a:solidFill>
                <a:latin typeface="Times New Roman"/>
                <a:cs typeface="Times New Roman"/>
              </a:rPr>
              <a:t>Первый ключевой вопрос</a:t>
            </a:r>
            <a:r>
              <a:rPr lang="en-US" sz="2700" dirty="0">
                <a:solidFill>
                  <a:schemeClr val="dk1"/>
                </a:solidFill>
                <a:latin typeface="Times New Roman"/>
                <a:cs typeface="Times New Roman"/>
              </a:rPr>
              <a:t>: </a:t>
            </a:r>
            <a:r>
              <a:rPr lang="ru-RU" sz="2700" dirty="0">
                <a:solidFill>
                  <a:schemeClr val="dk1"/>
                </a:solidFill>
                <a:latin typeface="Times New Roman"/>
                <a:cs typeface="Times New Roman"/>
              </a:rPr>
              <a:t>как хранить большие данные</a:t>
            </a:r>
            <a:r>
              <a:rPr lang="en-US" sz="2700" dirty="0">
                <a:solidFill>
                  <a:schemeClr val="dk1"/>
                </a:solidFill>
                <a:latin typeface="Times New Roman"/>
                <a:cs typeface="Times New Roman"/>
              </a:rPr>
              <a:t>?</a:t>
            </a:r>
            <a:endParaRPr lang="ru-RU" sz="27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045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Файловая система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5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Основными функциями файловой системы являются:</a:t>
            </a:r>
            <a:endParaRPr sz="14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320675" algn="l" rtl="0"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Times New Roman"/>
              <a:buChar char="●"/>
            </a:pPr>
            <a:r>
              <a:rPr lang="ru" sz="145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размещение и упорядочивание на носителе данных в виде файлов;</a:t>
            </a:r>
            <a:endParaRPr sz="14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3206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Times New Roman"/>
              <a:buChar char="●"/>
            </a:pPr>
            <a:r>
              <a:rPr lang="ru" sz="145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определение максимально поддерживаемого объема данных на носителе информации;</a:t>
            </a:r>
            <a:endParaRPr sz="14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3206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Times New Roman"/>
              <a:buChar char="●"/>
            </a:pPr>
            <a:r>
              <a:rPr lang="ru" sz="145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создание, чтение и удаление файлов;</a:t>
            </a:r>
            <a:endParaRPr sz="14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3206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Times New Roman"/>
              <a:buChar char="●"/>
            </a:pPr>
            <a:r>
              <a:rPr lang="ru" sz="145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назначение и изменение атрибутов файлов (размер, время создания и изменения, владелец и создатель файла, доступен только для чтения, скрытый файл, временный файл, архивный, исполняемый, максимальная длина имени файла и т. п.);</a:t>
            </a:r>
            <a:endParaRPr sz="14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3206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Times New Roman"/>
              <a:buChar char="●"/>
            </a:pPr>
            <a:r>
              <a:rPr lang="ru" sz="145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определение структуры файла;</a:t>
            </a:r>
            <a:endParaRPr sz="14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3206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Times New Roman"/>
              <a:buChar char="●"/>
            </a:pPr>
            <a:r>
              <a:rPr lang="ru" sz="145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поиск файлов;</a:t>
            </a:r>
            <a:endParaRPr sz="14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3206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Times New Roman"/>
              <a:buChar char="●"/>
            </a:pPr>
            <a:r>
              <a:rPr lang="ru" sz="145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организация каталогов для логической организации файлов;</a:t>
            </a:r>
            <a:endParaRPr sz="14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3206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Times New Roman"/>
              <a:buChar char="●"/>
            </a:pPr>
            <a:r>
              <a:rPr lang="ru" sz="145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защита файлов при системном сбое;</a:t>
            </a:r>
            <a:endParaRPr sz="14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320675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50"/>
              <a:buFont typeface="Times New Roman"/>
              <a:buChar char="●"/>
            </a:pPr>
            <a:r>
              <a:rPr lang="ru" sz="145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защита файлов от несанкционированного доступа и изменения их содержимого</a:t>
            </a:r>
            <a:endParaRPr sz="14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"/>
              </a:spcBef>
              <a:spcAft>
                <a:spcPts val="1600"/>
              </a:spcAft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2541075" y="104725"/>
            <a:ext cx="415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 b="1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Linux File System Directories</a:t>
            </a:r>
            <a:endParaRPr sz="3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146425" y="677425"/>
            <a:ext cx="4060800" cy="3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/bin: Where Linux core commands reside like ls, mv.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/boot: Where boot loader and boot files are located.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/dev: Where all physical drives are mounted like USBs DVDs.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/etc: Contains configurations for the installed packages.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/home: Where every user will have a personal folder to put his folders with his name like /home/likegeeks.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/lib: Where the libraries of the installed packages located since libraries shared among all packages, unlike Windows, you may find duplicates in different folders.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/media: Here are the external devices like DVDs and USB sticks that are mounted, and you can access their files from here.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4625975" y="573925"/>
            <a:ext cx="4423800" cy="3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/mnt: Where you mount other things Network locations and some distros, you may find your mounted USB or DVD.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/opt: Some optional packages are located here and managed by the package manager.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/proc: Because everything on Linux is a file, this folder for processes running on the system, and you can access them and see much info about the current processes.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/root: The home folder for the root user.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/sbin: Like /bin, but binaries here are for root user only.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/tmp: Contains the temporary files.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/usr: Where the utilities and files shared between </a:t>
            </a:r>
            <a:r>
              <a:rPr lang="ru" sz="1150" dirty="0">
                <a:solidFill>
                  <a:srgbClr val="1FA747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users on Linux</a:t>
            </a: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 dirty="0">
                <a:solidFill>
                  <a:srgbClr val="1A202C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/var: Contains system logs and other variable data.</a:t>
            </a: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400"/>
              </a:spcAft>
              <a:buNone/>
            </a:pPr>
            <a:endParaRPr sz="1150" dirty="0">
              <a:solidFill>
                <a:srgbClr val="1A202C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" y="104625"/>
            <a:ext cx="8892525" cy="495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527100" y="2273850"/>
            <a:ext cx="80898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dirty="0">
                <a:latin typeface="Times New Roman"/>
                <a:ea typeface="Times New Roman"/>
                <a:cs typeface="Times New Roman"/>
                <a:sym typeface="Times New Roman"/>
              </a:rPr>
              <a:t>Отказоустойчивость хранения данных и вычислений.</a:t>
            </a:r>
            <a:endParaRPr sz="2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5" y="406087"/>
            <a:ext cx="5979550" cy="444282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Google Shape;112;p20"/>
              <p:cNvSpPr txBox="1"/>
              <p:nvPr/>
            </p:nvSpPr>
            <p:spPr>
              <a:xfrm>
                <a:off x="6338923" y="981431"/>
                <a:ext cx="2006994" cy="61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" i="1" dirty="0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𝑃</m:t>
                      </m:r>
                      <m:r>
                        <a:rPr lang="ru" i="1" dirty="0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 = 2.5 / (24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∗</m:t>
                      </m:r>
                      <m:r>
                        <a:rPr lang="ru" i="1" dirty="0" smtClean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 365) = 0.00028 </m:t>
                      </m:r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12" name="Google Shape;112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923" y="981431"/>
                <a:ext cx="2006994" cy="6105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Google Shape;114;p20"/>
              <p:cNvSpPr txBox="1"/>
              <p:nvPr/>
            </p:nvSpPr>
            <p:spPr>
              <a:xfrm>
                <a:off x="6019325" y="1649959"/>
                <a:ext cx="2712164" cy="610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𝑃</m:t>
                      </m:r>
                      <m:r>
                        <a:rPr lang="ru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(не выйдет из строя) = (1 − </m:t>
                      </m:r>
                      <m:r>
                        <a:rPr lang="ru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𝑃</m:t>
                      </m:r>
                      <m:r>
                        <a:rPr lang="ru" i="1" dirty="0">
                          <a:latin typeface="Cambria Math" panose="02040503050406030204" pitchFamily="18" charset="0"/>
                          <a:ea typeface="Times New Roman"/>
                          <a:cs typeface="Times New Roman"/>
                          <a:sym typeface="Times New Roman"/>
                        </a:rPr>
                        <m:t>) = 0.9997</m:t>
                      </m:r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14" name="Google Shape;114;p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325" y="1649959"/>
                <a:ext cx="2712164" cy="610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Google Shape;115;p20"/>
          <p:cNvSpPr txBox="1"/>
          <p:nvPr/>
        </p:nvSpPr>
        <p:spPr>
          <a:xfrm>
            <a:off x="6150650" y="406087"/>
            <a:ext cx="269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Вероятность, что в следующий час случится поломка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150650" y="2405016"/>
            <a:ext cx="29142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1000 машин в кластере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Вероятность, что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один из серверов 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сломается  ближайший час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D28CAF-2C2E-59E8-350C-C685B17DF599}"/>
                  </a:ext>
                </a:extLst>
              </p:cNvPr>
              <p:cNvSpPr txBox="1"/>
              <p:nvPr/>
            </p:nvSpPr>
            <p:spPr>
              <a:xfrm>
                <a:off x="6338923" y="3499950"/>
                <a:ext cx="1956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0.9997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D28CAF-2C2E-59E8-350C-C685B17DF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923" y="3499950"/>
                <a:ext cx="195636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527100" y="2273850"/>
            <a:ext cx="80898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dirty="0">
                <a:latin typeface="Times New Roman"/>
                <a:ea typeface="Times New Roman"/>
                <a:cs typeface="Times New Roman"/>
                <a:sym typeface="Times New Roman"/>
              </a:rPr>
              <a:t>HDFS. Ее устройство и основные свойства.</a:t>
            </a:r>
            <a:endParaRPr sz="2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Полезные определения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080825"/>
            <a:ext cx="8520600" cy="3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Кластер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совокупность компьютеров объединенных сетью и выполняющих задачи, посылаемые клиентами.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Нода (Node) 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один из компьютеров подключенных к кластеру.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Стойка (Rack)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совокупность нескольких нод, объединенных сетью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ru" dirty="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компьютерная программа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системах класса </a:t>
            </a:r>
            <a:r>
              <a:rPr lang="ru" dirty="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UNIX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запускаемая самой системой и работающая в </a:t>
            </a:r>
            <a:r>
              <a:rPr lang="ru" dirty="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фоновом режиме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без прямого взаимодействия с пользователем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Клиент 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это аппаратный или программный компонент вычислительной системы, посылающий запросы </a:t>
            </a:r>
            <a:r>
              <a:rPr lang="ru" dirty="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серверу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978800" cy="5143500"/>
          </a:xfrm>
          <a:prstGeom prst="rect">
            <a:avLst/>
          </a:prstGeom>
          <a:solidFill>
            <a:srgbClr val="135896">
              <a:alpha val="741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82949" y="31382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01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9" name="Google Shape;69;p14"/>
          <p:cNvSpPr txBox="1"/>
          <p:nvPr/>
        </p:nvSpPr>
        <p:spPr>
          <a:xfrm rot="5400000">
            <a:off x="7205973" y="2281200"/>
            <a:ext cx="29451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b="1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Содержание курса</a:t>
            </a:r>
            <a:endParaRPr sz="2500" b="1" dirty="0">
              <a:solidFill>
                <a:srgbClr val="434343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" name="Google Shape;62;p14">
            <a:extLst>
              <a:ext uri="{FF2B5EF4-FFF2-40B4-BE49-F238E27FC236}">
                <a16:creationId xmlns:a16="http://schemas.microsoft.com/office/drawing/2014/main" id="{C2FFD0DC-DB9D-4D57-E6C1-70446361890C}"/>
              </a:ext>
            </a:extLst>
          </p:cNvPr>
          <p:cNvSpPr txBox="1"/>
          <p:nvPr/>
        </p:nvSpPr>
        <p:spPr>
          <a:xfrm>
            <a:off x="766834" y="295092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6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1" name="Google Shape;62;p14">
            <a:extLst>
              <a:ext uri="{FF2B5EF4-FFF2-40B4-BE49-F238E27FC236}">
                <a16:creationId xmlns:a16="http://schemas.microsoft.com/office/drawing/2014/main" id="{C5822578-F05A-DEF9-6BD9-2B89AE42A82F}"/>
              </a:ext>
            </a:extLst>
          </p:cNvPr>
          <p:cNvSpPr txBox="1"/>
          <p:nvPr/>
        </p:nvSpPr>
        <p:spPr>
          <a:xfrm>
            <a:off x="777576" y="84124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2" name="Google Shape;62;p14">
            <a:extLst>
              <a:ext uri="{FF2B5EF4-FFF2-40B4-BE49-F238E27FC236}">
                <a16:creationId xmlns:a16="http://schemas.microsoft.com/office/drawing/2014/main" id="{DAD7A27E-9EB2-98EA-8ECB-85340962288D}"/>
              </a:ext>
            </a:extLst>
          </p:cNvPr>
          <p:cNvSpPr txBox="1"/>
          <p:nvPr/>
        </p:nvSpPr>
        <p:spPr>
          <a:xfrm>
            <a:off x="777575" y="189608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3" name="Google Shape;62;p14">
            <a:extLst>
              <a:ext uri="{FF2B5EF4-FFF2-40B4-BE49-F238E27FC236}">
                <a16:creationId xmlns:a16="http://schemas.microsoft.com/office/drawing/2014/main" id="{0E8601AE-CF49-914E-70C3-CEA720CCD0FE}"/>
              </a:ext>
            </a:extLst>
          </p:cNvPr>
          <p:cNvSpPr txBox="1"/>
          <p:nvPr/>
        </p:nvSpPr>
        <p:spPr>
          <a:xfrm>
            <a:off x="777575" y="347834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7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4" name="Google Shape;62;p14">
            <a:extLst>
              <a:ext uri="{FF2B5EF4-FFF2-40B4-BE49-F238E27FC236}">
                <a16:creationId xmlns:a16="http://schemas.microsoft.com/office/drawing/2014/main" id="{C0C4D7C4-7071-2D50-A05F-CA9C36AF8E75}"/>
              </a:ext>
            </a:extLst>
          </p:cNvPr>
          <p:cNvSpPr txBox="1"/>
          <p:nvPr/>
        </p:nvSpPr>
        <p:spPr>
          <a:xfrm>
            <a:off x="777574" y="2423505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</a:t>
            </a:r>
          </a:p>
        </p:txBody>
      </p:sp>
      <p:sp>
        <p:nvSpPr>
          <p:cNvPr id="25" name="Google Shape;62;p14">
            <a:extLst>
              <a:ext uri="{FF2B5EF4-FFF2-40B4-BE49-F238E27FC236}">
                <a16:creationId xmlns:a16="http://schemas.microsoft.com/office/drawing/2014/main" id="{1EB2A4CF-7EC1-5D85-C59A-AFF67DA42059}"/>
              </a:ext>
            </a:extLst>
          </p:cNvPr>
          <p:cNvSpPr txBox="1"/>
          <p:nvPr/>
        </p:nvSpPr>
        <p:spPr>
          <a:xfrm>
            <a:off x="703303" y="1368665"/>
            <a:ext cx="708323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</a:t>
            </a:r>
            <a:endParaRPr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7" name="Google Shape;62;p14">
            <a:extLst>
              <a:ext uri="{FF2B5EF4-FFF2-40B4-BE49-F238E27FC236}">
                <a16:creationId xmlns:a16="http://schemas.microsoft.com/office/drawing/2014/main" id="{FA53DA0F-D40F-640F-3871-C61F1E01A294}"/>
              </a:ext>
            </a:extLst>
          </p:cNvPr>
          <p:cNvSpPr txBox="1"/>
          <p:nvPr/>
        </p:nvSpPr>
        <p:spPr>
          <a:xfrm>
            <a:off x="766833" y="4005762"/>
            <a:ext cx="581265" cy="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8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649186" y="480381"/>
            <a:ext cx="5130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Оборачиваем модель в сервис. Первая часть: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Docker. Flask</a:t>
            </a:r>
          </a:p>
        </p:txBody>
      </p:sp>
      <p:sp>
        <p:nvSpPr>
          <p:cNvPr id="72" name="Google Shape;72;p14"/>
          <p:cNvSpPr txBox="1"/>
          <p:nvPr/>
        </p:nvSpPr>
        <p:spPr>
          <a:xfrm>
            <a:off x="2649186" y="979866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434343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Оборачиваем модель в сервис. Вторая часть: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Requests. REST API</a:t>
            </a:r>
          </a:p>
        </p:txBody>
      </p:sp>
      <p:sp>
        <p:nvSpPr>
          <p:cNvPr id="35" name="Google Shape;72;p14">
            <a:extLst>
              <a:ext uri="{FF2B5EF4-FFF2-40B4-BE49-F238E27FC236}">
                <a16:creationId xmlns:a16="http://schemas.microsoft.com/office/drawing/2014/main" id="{E4D62029-8093-F7E0-608F-0F514DCC0EAF}"/>
              </a:ext>
            </a:extLst>
          </p:cNvPr>
          <p:cNvSpPr txBox="1"/>
          <p:nvPr/>
        </p:nvSpPr>
        <p:spPr>
          <a:xfrm>
            <a:off x="2649186" y="1485408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Распределенные вычисления. 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HDFS.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MapReduce. Spark </a:t>
            </a:r>
            <a:r>
              <a:rPr lang="en" dirty="0" err="1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DataFrame</a:t>
            </a:r>
            <a:endParaRPr lang="en" dirty="0">
              <a:solidFill>
                <a:srgbClr val="434343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6" name="Google Shape;72;p14">
            <a:extLst>
              <a:ext uri="{FF2B5EF4-FFF2-40B4-BE49-F238E27FC236}">
                <a16:creationId xmlns:a16="http://schemas.microsoft.com/office/drawing/2014/main" id="{2FF529CB-3CEB-C2F5-ACE1-DAE7C23B4B36}"/>
              </a:ext>
            </a:extLst>
          </p:cNvPr>
          <p:cNvSpPr txBox="1"/>
          <p:nvPr/>
        </p:nvSpPr>
        <p:spPr>
          <a:xfrm>
            <a:off x="2649186" y="2045454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Погружение в среду 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Spark. RDD, SQL, Pandas API. </a:t>
            </a:r>
          </a:p>
        </p:txBody>
      </p:sp>
      <p:sp>
        <p:nvSpPr>
          <p:cNvPr id="37" name="Google Shape;72;p14">
            <a:extLst>
              <a:ext uri="{FF2B5EF4-FFF2-40B4-BE49-F238E27FC236}">
                <a16:creationId xmlns:a16="http://schemas.microsoft.com/office/drawing/2014/main" id="{17134D6E-81AE-7052-8C4D-20852A93F0EE}"/>
              </a:ext>
            </a:extLst>
          </p:cNvPr>
          <p:cNvSpPr txBox="1"/>
          <p:nvPr/>
        </p:nvSpPr>
        <p:spPr>
          <a:xfrm>
            <a:off x="2649185" y="2575220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Генерация признаков.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 feature engineering</a:t>
            </a:r>
          </a:p>
        </p:txBody>
      </p:sp>
      <p:sp>
        <p:nvSpPr>
          <p:cNvPr id="38" name="Google Shape;72;p14">
            <a:extLst>
              <a:ext uri="{FF2B5EF4-FFF2-40B4-BE49-F238E27FC236}">
                <a16:creationId xmlns:a16="http://schemas.microsoft.com/office/drawing/2014/main" id="{75DCA122-54D9-B3B6-0DCD-8548E291DB37}"/>
              </a:ext>
            </a:extLst>
          </p:cNvPr>
          <p:cNvSpPr txBox="1"/>
          <p:nvPr/>
        </p:nvSpPr>
        <p:spPr>
          <a:xfrm>
            <a:off x="2649184" y="3080762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Распределенное обучение моделей.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 ML </a:t>
            </a:r>
          </a:p>
        </p:txBody>
      </p:sp>
      <p:sp>
        <p:nvSpPr>
          <p:cNvPr id="39" name="Google Shape;72;p14">
            <a:extLst>
              <a:ext uri="{FF2B5EF4-FFF2-40B4-BE49-F238E27FC236}">
                <a16:creationId xmlns:a16="http://schemas.microsoft.com/office/drawing/2014/main" id="{56769BD3-EABA-416A-EF76-82EE80696CC0}"/>
              </a:ext>
            </a:extLst>
          </p:cNvPr>
          <p:cNvSpPr txBox="1"/>
          <p:nvPr/>
        </p:nvSpPr>
        <p:spPr>
          <a:xfrm>
            <a:off x="2649184" y="3586304"/>
            <a:ext cx="4673272" cy="54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Обработка и хранение текстовых данных и картинок. </a:t>
            </a:r>
            <a:endParaRPr lang="en-US" dirty="0">
              <a:solidFill>
                <a:srgbClr val="434343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 image processing. Spark NLP.</a:t>
            </a:r>
          </a:p>
        </p:txBody>
      </p:sp>
      <p:sp>
        <p:nvSpPr>
          <p:cNvPr id="40" name="Google Shape;72;p14">
            <a:extLst>
              <a:ext uri="{FF2B5EF4-FFF2-40B4-BE49-F238E27FC236}">
                <a16:creationId xmlns:a16="http://schemas.microsoft.com/office/drawing/2014/main" id="{C456632F-DFED-2056-FC9A-6ADEC6FE226E}"/>
              </a:ext>
            </a:extLst>
          </p:cNvPr>
          <p:cNvSpPr txBox="1"/>
          <p:nvPr/>
        </p:nvSpPr>
        <p:spPr>
          <a:xfrm>
            <a:off x="2649184" y="4190486"/>
            <a:ext cx="5373505" cy="39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Обработка потоковых данных. </a:t>
            </a:r>
            <a:r>
              <a:rPr lang="en" dirty="0">
                <a:solidFill>
                  <a:srgbClr val="434343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 Streaming.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Цели: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136550"/>
            <a:ext cx="8520600" cy="36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Отказ оборудования - это скорее норма, чем исключение.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Приложения, работающие в HDFS, имеют большие наборы данных. Типичный файл в HDFS имеет размер от гигабайтов до терабайт.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once Read many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«Перемещение вычислений дешевле, чем перемещение данных» (Data locality)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HDFS был разработан таким образом, чтобы его можно было легко переносить с одной платформы на другую.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dirty="0">
                <a:latin typeface="Times New Roman"/>
                <a:ea typeface="Times New Roman"/>
                <a:cs typeface="Times New Roman"/>
                <a:sym typeface="Times New Roman"/>
              </a:rPr>
              <a:t>Основные задачи HDFS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2060150"/>
            <a:ext cx="85206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ru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Отказоустойчивость в условиях частых сбоев и поломок</a:t>
            </a:r>
            <a:br>
              <a:rPr lang="ru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ru" sz="2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Параллельная обработка частей данных</a:t>
            </a:r>
            <a:br>
              <a:rPr lang="ru" sz="22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50" y="329162"/>
            <a:ext cx="7313525" cy="448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5422150" y="199050"/>
            <a:ext cx="35589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-"/>
            </a:pPr>
            <a:r>
              <a:rPr lang="ru" sz="1200" b="1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Управляющий узел, узел имен или сервер имен (NameNode) 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4572000" y="2316950"/>
            <a:ext cx="45624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-"/>
            </a:pPr>
            <a:r>
              <a:rPr lang="ru" sz="1200" b="1">
                <a:solidFill>
                  <a:srgbClr val="333333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Узел или сервер данных (DataNode, Node) </a:t>
            </a:r>
            <a:endParaRPr sz="1200" b="1">
              <a:solidFill>
                <a:srgbClr val="333333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7" y="0"/>
            <a:ext cx="744274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большой размер блока 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ориентация на недорогие и, поэтому не самые надежные сервера 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репликация на уровне кластера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репликация происходит в асинхронном режиме 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клиенты могут считывать и </a:t>
            </a: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писать</a:t>
            </a: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файлы HDFS напрямую через программный интерфейс Java;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файлы пишутся однократно</a:t>
            </a: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принцип WORM (Write-once and read-many)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сжатие данных и рациональное использование дискового пространства 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самодиагностика </a:t>
            </a:r>
            <a:endParaRPr sz="15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Times New Roman"/>
              <a:buChar char="●"/>
            </a:pPr>
            <a:r>
              <a:rPr lang="ru" sz="15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все метаданные сервера имен хранятся в оперативной памяти.</a:t>
            </a:r>
            <a:endParaRPr sz="1350" dirty="0">
              <a:solidFill>
                <a:srgbClr val="666666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6D0A81-5A26-F10F-5564-43BC936991EF}"/>
              </a:ext>
            </a:extLst>
          </p:cNvPr>
          <p:cNvSpPr txBox="1"/>
          <p:nvPr/>
        </p:nvSpPr>
        <p:spPr>
          <a:xfrm>
            <a:off x="386399" y="2340917"/>
            <a:ext cx="837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dk1"/>
                </a:solidFill>
                <a:latin typeface="Times New Roman"/>
                <a:cs typeface="Times New Roman"/>
              </a:rPr>
              <a:t>Второй ключевой вопрос</a:t>
            </a: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: </a:t>
            </a:r>
            <a:r>
              <a:rPr lang="ru-RU" sz="2400" dirty="0">
                <a:solidFill>
                  <a:schemeClr val="dk1"/>
                </a:solidFill>
                <a:latin typeface="Times New Roman"/>
                <a:cs typeface="Times New Roman"/>
              </a:rPr>
              <a:t>как обрабатывать большие данные</a:t>
            </a: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?</a:t>
            </a:r>
            <a:endParaRPr lang="ru-RU" sz="24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1531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762462" y="713126"/>
            <a:ext cx="134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Задача: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7" name="Google Shape;177;p31"/>
          <p:cNvGraphicFramePr/>
          <p:nvPr>
            <p:extLst>
              <p:ext uri="{D42A27DB-BD31-4B8C-83A1-F6EECF244321}">
                <p14:modId xmlns:p14="http://schemas.microsoft.com/office/powerpoint/2010/main" val="3745434104"/>
              </p:ext>
            </p:extLst>
          </p:nvPr>
        </p:nvGraphicFramePr>
        <p:xfrm>
          <a:off x="2857424" y="2938730"/>
          <a:ext cx="315437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43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8" name="Google Shape;178;p31"/>
          <p:cNvSpPr txBox="1"/>
          <p:nvPr/>
        </p:nvSpPr>
        <p:spPr>
          <a:xfrm>
            <a:off x="2963099" y="2048560"/>
            <a:ext cx="2943024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latin typeface="Times New Roman"/>
                <a:ea typeface="Times New Roman"/>
                <a:cs typeface="Times New Roman"/>
                <a:sym typeface="Times New Roman"/>
              </a:rPr>
              <a:t>Отсортировать массив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750" y="300525"/>
            <a:ext cx="5809246" cy="45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 txBox="1">
            <a:spLocks noGrp="1"/>
          </p:cNvSpPr>
          <p:nvPr>
            <p:ph type="title"/>
          </p:nvPr>
        </p:nvSpPr>
        <p:spPr>
          <a:xfrm>
            <a:off x="93300" y="3633625"/>
            <a:ext cx="2503800" cy="13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Классический merge sort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324675" y="247400"/>
            <a:ext cx="2503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Разделяй и властвуй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3762475" y="601025"/>
            <a:ext cx="134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Задача: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aphicFrame>
        <p:nvGraphicFramePr>
          <p:cNvPr id="191" name="Google Shape;191;p33"/>
          <p:cNvGraphicFramePr/>
          <p:nvPr>
            <p:extLst>
              <p:ext uri="{D42A27DB-BD31-4B8C-83A1-F6EECF244321}">
                <p14:modId xmlns:p14="http://schemas.microsoft.com/office/powerpoint/2010/main" val="3544535981"/>
              </p:ext>
            </p:extLst>
          </p:nvPr>
        </p:nvGraphicFramePr>
        <p:xfrm>
          <a:off x="699588" y="2639112"/>
          <a:ext cx="315437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27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9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Google Shape;192;p33"/>
          <p:cNvSpPr txBox="1"/>
          <p:nvPr/>
        </p:nvSpPr>
        <p:spPr>
          <a:xfrm>
            <a:off x="203850" y="1981189"/>
            <a:ext cx="87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Отсортировать массив, который не помещается в оперативную память</a:t>
            </a:r>
            <a:r>
              <a:rPr lang="en-US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endParaRPr sz="2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aphicFrame>
        <p:nvGraphicFramePr>
          <p:cNvPr id="193" name="Google Shape;193;p33"/>
          <p:cNvGraphicFramePr/>
          <p:nvPr>
            <p:extLst>
              <p:ext uri="{D42A27DB-BD31-4B8C-83A1-F6EECF244321}">
                <p14:modId xmlns:p14="http://schemas.microsoft.com/office/powerpoint/2010/main" val="4021568122"/>
              </p:ext>
            </p:extLst>
          </p:nvPr>
        </p:nvGraphicFramePr>
        <p:xfrm>
          <a:off x="5326688" y="2639112"/>
          <a:ext cx="315437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43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" name="Google Shape;194;p33"/>
          <p:cNvSpPr txBox="1"/>
          <p:nvPr/>
        </p:nvSpPr>
        <p:spPr>
          <a:xfrm>
            <a:off x="4311613" y="2583262"/>
            <a:ext cx="557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Google Shape;195;p33"/>
          <p:cNvSpPr/>
          <p:nvPr/>
        </p:nvSpPr>
        <p:spPr>
          <a:xfrm rot="-5400000">
            <a:off x="4239913" y="-439838"/>
            <a:ext cx="700800" cy="7762800"/>
          </a:xfrm>
          <a:prstGeom prst="leftBrace">
            <a:avLst>
              <a:gd name="adj1" fmla="val 50000"/>
              <a:gd name="adj2" fmla="val 502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4233313" y="3880562"/>
            <a:ext cx="94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 Tb</a:t>
            </a:r>
            <a:endParaRPr sz="25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34"/>
          <p:cNvGraphicFramePr/>
          <p:nvPr>
            <p:extLst>
              <p:ext uri="{D42A27DB-BD31-4B8C-83A1-F6EECF244321}">
                <p14:modId xmlns:p14="http://schemas.microsoft.com/office/powerpoint/2010/main" val="3076779269"/>
              </p:ext>
            </p:extLst>
          </p:nvPr>
        </p:nvGraphicFramePr>
        <p:xfrm>
          <a:off x="681288" y="426850"/>
          <a:ext cx="315437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Google Shape;202;p34"/>
          <p:cNvGraphicFramePr/>
          <p:nvPr>
            <p:extLst>
              <p:ext uri="{D42A27DB-BD31-4B8C-83A1-F6EECF244321}">
                <p14:modId xmlns:p14="http://schemas.microsoft.com/office/powerpoint/2010/main" val="1203737399"/>
              </p:ext>
            </p:extLst>
          </p:nvPr>
        </p:nvGraphicFramePr>
        <p:xfrm>
          <a:off x="5308363" y="426850"/>
          <a:ext cx="315437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43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3" name="Google Shape;203;p34"/>
          <p:cNvSpPr txBox="1"/>
          <p:nvPr/>
        </p:nvSpPr>
        <p:spPr>
          <a:xfrm>
            <a:off x="4081322" y="2191250"/>
            <a:ext cx="1058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.   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" name="Google Shape;204;p34"/>
          <p:cNvCxnSpPr/>
          <p:nvPr/>
        </p:nvCxnSpPr>
        <p:spPr>
          <a:xfrm flipH="1">
            <a:off x="6938950" y="1083500"/>
            <a:ext cx="5400" cy="831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05" name="Google Shape;205;p34"/>
          <p:cNvGraphicFramePr/>
          <p:nvPr>
            <p:extLst>
              <p:ext uri="{D42A27DB-BD31-4B8C-83A1-F6EECF244321}">
                <p14:modId xmlns:p14="http://schemas.microsoft.com/office/powerpoint/2010/main" val="955956684"/>
              </p:ext>
            </p:extLst>
          </p:nvPr>
        </p:nvGraphicFramePr>
        <p:xfrm>
          <a:off x="655450" y="2238895"/>
          <a:ext cx="32060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27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82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6" name="Google Shape;206;p34"/>
          <p:cNvGraphicFramePr/>
          <p:nvPr>
            <p:extLst>
              <p:ext uri="{D42A27DB-BD31-4B8C-83A1-F6EECF244321}">
                <p14:modId xmlns:p14="http://schemas.microsoft.com/office/powerpoint/2010/main" val="895128843"/>
              </p:ext>
            </p:extLst>
          </p:nvPr>
        </p:nvGraphicFramePr>
        <p:xfrm>
          <a:off x="5420538" y="2175540"/>
          <a:ext cx="30422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27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82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7" name="Google Shape;207;p34"/>
          <p:cNvSpPr txBox="1"/>
          <p:nvPr/>
        </p:nvSpPr>
        <p:spPr>
          <a:xfrm>
            <a:off x="3816950" y="1155725"/>
            <a:ext cx="1608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Сортировка</a:t>
            </a:r>
            <a:endParaRPr sz="22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4064275" y="3042700"/>
            <a:ext cx="1230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Слияние</a:t>
            </a:r>
            <a:endParaRPr sz="2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4037625" y="381925"/>
            <a:ext cx="1058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.   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0" name="Google Shape;210;p34"/>
          <p:cNvGraphicFramePr/>
          <p:nvPr>
            <p:extLst>
              <p:ext uri="{D42A27DB-BD31-4B8C-83A1-F6EECF244321}">
                <p14:modId xmlns:p14="http://schemas.microsoft.com/office/powerpoint/2010/main" val="3218781581"/>
              </p:ext>
            </p:extLst>
          </p:nvPr>
        </p:nvGraphicFramePr>
        <p:xfrm>
          <a:off x="655450" y="3796615"/>
          <a:ext cx="326992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1" name="Google Shape;211;p34"/>
          <p:cNvGraphicFramePr/>
          <p:nvPr>
            <p:extLst>
              <p:ext uri="{D42A27DB-BD31-4B8C-83A1-F6EECF244321}">
                <p14:modId xmlns:p14="http://schemas.microsoft.com/office/powerpoint/2010/main" val="1836242871"/>
              </p:ext>
            </p:extLst>
          </p:nvPr>
        </p:nvGraphicFramePr>
        <p:xfrm>
          <a:off x="5420550" y="3796615"/>
          <a:ext cx="3042200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82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82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2" name="Google Shape;212;p34"/>
          <p:cNvSpPr txBox="1"/>
          <p:nvPr/>
        </p:nvSpPr>
        <p:spPr>
          <a:xfrm>
            <a:off x="4092050" y="3791250"/>
            <a:ext cx="1058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.   .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3" name="Google Shape;213;p34"/>
          <p:cNvCxnSpPr/>
          <p:nvPr/>
        </p:nvCxnSpPr>
        <p:spPr>
          <a:xfrm>
            <a:off x="2287350" y="1053225"/>
            <a:ext cx="15900" cy="95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34"/>
          <p:cNvCxnSpPr/>
          <p:nvPr/>
        </p:nvCxnSpPr>
        <p:spPr>
          <a:xfrm>
            <a:off x="823425" y="2706450"/>
            <a:ext cx="15900" cy="95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34"/>
          <p:cNvCxnSpPr/>
          <p:nvPr/>
        </p:nvCxnSpPr>
        <p:spPr>
          <a:xfrm flipH="1">
            <a:off x="8232663" y="2706438"/>
            <a:ext cx="1200" cy="1059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34"/>
          <p:cNvCxnSpPr/>
          <p:nvPr/>
        </p:nvCxnSpPr>
        <p:spPr>
          <a:xfrm flipH="1">
            <a:off x="1421825" y="2699150"/>
            <a:ext cx="2519400" cy="103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34"/>
          <p:cNvCxnSpPr/>
          <p:nvPr/>
        </p:nvCxnSpPr>
        <p:spPr>
          <a:xfrm flipH="1">
            <a:off x="2029600" y="2699150"/>
            <a:ext cx="2086800" cy="1035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34"/>
          <p:cNvCxnSpPr/>
          <p:nvPr/>
        </p:nvCxnSpPr>
        <p:spPr>
          <a:xfrm flipH="1">
            <a:off x="2743425" y="2738950"/>
            <a:ext cx="1452600" cy="96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34"/>
          <p:cNvCxnSpPr/>
          <p:nvPr/>
        </p:nvCxnSpPr>
        <p:spPr>
          <a:xfrm flipH="1">
            <a:off x="3143325" y="2770800"/>
            <a:ext cx="1156200" cy="1005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34"/>
          <p:cNvCxnSpPr/>
          <p:nvPr/>
        </p:nvCxnSpPr>
        <p:spPr>
          <a:xfrm flipH="1">
            <a:off x="3614775" y="2842450"/>
            <a:ext cx="780300" cy="923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34"/>
          <p:cNvCxnSpPr/>
          <p:nvPr/>
        </p:nvCxnSpPr>
        <p:spPr>
          <a:xfrm>
            <a:off x="4984250" y="2866350"/>
            <a:ext cx="624900" cy="892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" name="Google Shape;222;p34"/>
          <p:cNvCxnSpPr/>
          <p:nvPr/>
        </p:nvCxnSpPr>
        <p:spPr>
          <a:xfrm>
            <a:off x="5071850" y="2842450"/>
            <a:ext cx="894600" cy="859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34"/>
          <p:cNvCxnSpPr/>
          <p:nvPr/>
        </p:nvCxnSpPr>
        <p:spPr>
          <a:xfrm>
            <a:off x="5095725" y="2762850"/>
            <a:ext cx="1532700" cy="929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34"/>
          <p:cNvCxnSpPr/>
          <p:nvPr/>
        </p:nvCxnSpPr>
        <p:spPr>
          <a:xfrm>
            <a:off x="5199225" y="2699150"/>
            <a:ext cx="1828800" cy="1062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34"/>
          <p:cNvCxnSpPr/>
          <p:nvPr/>
        </p:nvCxnSpPr>
        <p:spPr>
          <a:xfrm>
            <a:off x="5278850" y="2651375"/>
            <a:ext cx="2220900" cy="1100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2555C-71AA-FA46-2D1A-C5CFA652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8680"/>
            <a:ext cx="8520600" cy="991889"/>
          </a:xfrm>
        </p:spPr>
        <p:txBody>
          <a:bodyPr/>
          <a:lstStyle/>
          <a:p>
            <a:pPr algn="ctr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Распределенные вычисления. </a:t>
            </a:r>
            <a:br>
              <a:rPr lang="ru-RU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HDFS. MapReduce. Spark </a:t>
            </a:r>
            <a:r>
              <a:rPr lang="en-US" sz="28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DataFrame</a:t>
            </a:r>
            <a:br>
              <a:rPr lang="en-US" sz="2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99CDBA-A76C-1FAB-0855-5D9E0B5DE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98474"/>
            <a:ext cx="8520600" cy="4166346"/>
          </a:xfrm>
        </p:spPr>
        <p:txBody>
          <a:bodyPr/>
          <a:lstStyle/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План: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AutoNum type="romanUcPeriod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Что такое большие данные и откуда они берутся?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Сферы производящие большие данные. </a:t>
            </a:r>
            <a:r>
              <a:rPr lang="en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 explosion. </a:t>
            </a: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Большие данные - где начало. 3 основных принципа.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Как компании справляются с большими данными </a:t>
            </a:r>
            <a:r>
              <a:rPr lang="en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IaaS/PaaS/SaaS. 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AutoNum type="romanUcPeriod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Как хранить большие данные?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Устройство файловой системы 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Linux</a:t>
            </a:r>
            <a:r>
              <a:rPr lang="en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Отказоустойчивость. </a:t>
            </a:r>
            <a:endParaRPr lang="en" sz="1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HDFS. 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Ее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устройство</a:t>
            </a:r>
            <a:r>
              <a:rPr kumimoji="0" lang="ru-RU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и основные свойства.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AutoNum type="romanUcPeriod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Как обрабатывать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большие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данные?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Сортировка во внешней памяти. Плюсы и минусы распределенных систем</a:t>
            </a:r>
            <a:r>
              <a:rPr lang="en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Предпосылки к созданию </a:t>
            </a:r>
            <a:r>
              <a:rPr lang="e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MapReduce.</a:t>
            </a: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Задача подсчета слов. </a:t>
            </a:r>
            <a:r>
              <a:rPr lang="e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Map. Shuffle. Reduce.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00050" lvl="0" indent="-400050" algn="just" rtl="0">
              <a:spcBef>
                <a:spcPts val="0"/>
              </a:spcBef>
              <a:spcAft>
                <a:spcPts val="0"/>
              </a:spcAft>
              <a:buAutoNum type="romanU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</a:t>
            </a: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Spark —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основные абстракции и объекты. 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Действия и преобразования</a:t>
            </a:r>
            <a:r>
              <a:rPr lang="en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57250" lvl="1" indent="-4000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 locality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Сериализация</a:t>
            </a:r>
            <a:r>
              <a:rPr lang="en" sz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988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3899850" y="601025"/>
            <a:ext cx="134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Задача:</a:t>
            </a:r>
            <a:endParaRPr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aphicFrame>
        <p:nvGraphicFramePr>
          <p:cNvPr id="231" name="Google Shape;231;p35"/>
          <p:cNvGraphicFramePr/>
          <p:nvPr>
            <p:extLst>
              <p:ext uri="{D42A27DB-BD31-4B8C-83A1-F6EECF244321}">
                <p14:modId xmlns:p14="http://schemas.microsoft.com/office/powerpoint/2010/main" val="2563932320"/>
              </p:ext>
            </p:extLst>
          </p:nvPr>
        </p:nvGraphicFramePr>
        <p:xfrm>
          <a:off x="624943" y="2619327"/>
          <a:ext cx="315437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82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2" name="Google Shape;232;p35"/>
          <p:cNvSpPr txBox="1"/>
          <p:nvPr/>
        </p:nvSpPr>
        <p:spPr>
          <a:xfrm>
            <a:off x="203850" y="2071065"/>
            <a:ext cx="87363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Отсортировать массив, который не помещается на доступный жесткий диск</a:t>
            </a: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endParaRPr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33" name="Google Shape;233;p35"/>
          <p:cNvSpPr/>
          <p:nvPr/>
        </p:nvSpPr>
        <p:spPr>
          <a:xfrm rot="-5400000">
            <a:off x="4165268" y="-459623"/>
            <a:ext cx="700800" cy="7762800"/>
          </a:xfrm>
          <a:prstGeom prst="leftBrace">
            <a:avLst>
              <a:gd name="adj1" fmla="val 50000"/>
              <a:gd name="adj2" fmla="val 502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4010807" y="3774645"/>
            <a:ext cx="1308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500 Tb</a:t>
            </a:r>
            <a:endParaRPr sz="25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aphicFrame>
        <p:nvGraphicFramePr>
          <p:cNvPr id="235" name="Google Shape;235;p35"/>
          <p:cNvGraphicFramePr/>
          <p:nvPr>
            <p:extLst>
              <p:ext uri="{D42A27DB-BD31-4B8C-83A1-F6EECF244321}">
                <p14:modId xmlns:p14="http://schemas.microsoft.com/office/powerpoint/2010/main" val="3934487174"/>
              </p:ext>
            </p:extLst>
          </p:nvPr>
        </p:nvGraphicFramePr>
        <p:xfrm>
          <a:off x="5252043" y="2619327"/>
          <a:ext cx="315437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" name="Google Shape;236;p35"/>
          <p:cNvSpPr txBox="1"/>
          <p:nvPr/>
        </p:nvSpPr>
        <p:spPr>
          <a:xfrm>
            <a:off x="4236968" y="2563477"/>
            <a:ext cx="557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/>
          <p:nvPr/>
        </p:nvSpPr>
        <p:spPr>
          <a:xfrm>
            <a:off x="764350" y="2571750"/>
            <a:ext cx="2109900" cy="2094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Google Shape;242;p36"/>
          <p:cNvSpPr/>
          <p:nvPr/>
        </p:nvSpPr>
        <p:spPr>
          <a:xfrm>
            <a:off x="3452663" y="2571750"/>
            <a:ext cx="2109900" cy="20940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Google Shape;243;p36"/>
          <p:cNvSpPr/>
          <p:nvPr/>
        </p:nvSpPr>
        <p:spPr>
          <a:xfrm>
            <a:off x="6141000" y="2571750"/>
            <a:ext cx="2109900" cy="2094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Google Shape;244;p36"/>
          <p:cNvSpPr/>
          <p:nvPr/>
        </p:nvSpPr>
        <p:spPr>
          <a:xfrm>
            <a:off x="1528700" y="4124350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Google Shape;245;p36"/>
          <p:cNvSpPr/>
          <p:nvPr/>
        </p:nvSpPr>
        <p:spPr>
          <a:xfrm>
            <a:off x="4300625" y="4124350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Google Shape;246;p36"/>
          <p:cNvSpPr/>
          <p:nvPr/>
        </p:nvSpPr>
        <p:spPr>
          <a:xfrm>
            <a:off x="7072550" y="4124350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7" name="Google Shape;247;p36"/>
          <p:cNvGraphicFramePr/>
          <p:nvPr>
            <p:extLst>
              <p:ext uri="{D42A27DB-BD31-4B8C-83A1-F6EECF244321}">
                <p14:modId xmlns:p14="http://schemas.microsoft.com/office/powerpoint/2010/main" val="4240125962"/>
              </p:ext>
            </p:extLst>
          </p:nvPr>
        </p:nvGraphicFramePr>
        <p:xfrm>
          <a:off x="846550" y="2739885"/>
          <a:ext cx="1914250" cy="450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...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8" name="Google Shape;248;p36"/>
          <p:cNvGraphicFramePr/>
          <p:nvPr>
            <p:extLst>
              <p:ext uri="{D42A27DB-BD31-4B8C-83A1-F6EECF244321}">
                <p14:modId xmlns:p14="http://schemas.microsoft.com/office/powerpoint/2010/main" val="1053119138"/>
              </p:ext>
            </p:extLst>
          </p:nvPr>
        </p:nvGraphicFramePr>
        <p:xfrm>
          <a:off x="3550500" y="2739885"/>
          <a:ext cx="1914250" cy="450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...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9" name="Google Shape;249;p36"/>
          <p:cNvGraphicFramePr/>
          <p:nvPr>
            <p:extLst>
              <p:ext uri="{D42A27DB-BD31-4B8C-83A1-F6EECF244321}">
                <p14:modId xmlns:p14="http://schemas.microsoft.com/office/powerpoint/2010/main" val="281465039"/>
              </p:ext>
            </p:extLst>
          </p:nvPr>
        </p:nvGraphicFramePr>
        <p:xfrm>
          <a:off x="6254450" y="2946910"/>
          <a:ext cx="1914250" cy="450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...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0" name="Google Shape;250;p36"/>
          <p:cNvGraphicFramePr/>
          <p:nvPr>
            <p:extLst>
              <p:ext uri="{D42A27DB-BD31-4B8C-83A1-F6EECF244321}">
                <p14:modId xmlns:p14="http://schemas.microsoft.com/office/powerpoint/2010/main" val="2123561542"/>
              </p:ext>
            </p:extLst>
          </p:nvPr>
        </p:nvGraphicFramePr>
        <p:xfrm>
          <a:off x="616875" y="409275"/>
          <a:ext cx="315437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27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43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10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1" name="Google Shape;251;p36"/>
          <p:cNvGraphicFramePr/>
          <p:nvPr>
            <p:extLst>
              <p:ext uri="{D42A27DB-BD31-4B8C-83A1-F6EECF244321}">
                <p14:modId xmlns:p14="http://schemas.microsoft.com/office/powerpoint/2010/main" val="1785131446"/>
              </p:ext>
            </p:extLst>
          </p:nvPr>
        </p:nvGraphicFramePr>
        <p:xfrm>
          <a:off x="5243975" y="409275"/>
          <a:ext cx="3154375" cy="396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38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43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9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82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dirty="0"/>
                        <a:t>10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2" name="Google Shape;252;p36"/>
          <p:cNvSpPr txBox="1"/>
          <p:nvPr/>
        </p:nvSpPr>
        <p:spPr>
          <a:xfrm>
            <a:off x="4228900" y="353425"/>
            <a:ext cx="557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3" name="Google Shape;253;p36"/>
          <p:cNvGraphicFramePr/>
          <p:nvPr>
            <p:extLst>
              <p:ext uri="{D42A27DB-BD31-4B8C-83A1-F6EECF244321}">
                <p14:modId xmlns:p14="http://schemas.microsoft.com/office/powerpoint/2010/main" val="3133584285"/>
              </p:ext>
            </p:extLst>
          </p:nvPr>
        </p:nvGraphicFramePr>
        <p:xfrm>
          <a:off x="846550" y="3577035"/>
          <a:ext cx="1914250" cy="450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...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4" name="Google Shape;254;p36"/>
          <p:cNvGraphicFramePr/>
          <p:nvPr>
            <p:extLst>
              <p:ext uri="{D42A27DB-BD31-4B8C-83A1-F6EECF244321}">
                <p14:modId xmlns:p14="http://schemas.microsoft.com/office/powerpoint/2010/main" val="4023950719"/>
              </p:ext>
            </p:extLst>
          </p:nvPr>
        </p:nvGraphicFramePr>
        <p:xfrm>
          <a:off x="3550500" y="3577035"/>
          <a:ext cx="1914250" cy="450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...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5" name="Google Shape;255;p36"/>
          <p:cNvCxnSpPr/>
          <p:nvPr/>
        </p:nvCxnSpPr>
        <p:spPr>
          <a:xfrm flipH="1">
            <a:off x="1724025" y="3248525"/>
            <a:ext cx="11700" cy="282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36"/>
          <p:cNvCxnSpPr/>
          <p:nvPr/>
        </p:nvCxnSpPr>
        <p:spPr>
          <a:xfrm flipH="1">
            <a:off x="4456125" y="3242638"/>
            <a:ext cx="11700" cy="282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>
            <a:spLocks noGrp="1"/>
          </p:cNvSpPr>
          <p:nvPr>
            <p:ph type="title"/>
          </p:nvPr>
        </p:nvSpPr>
        <p:spPr>
          <a:xfrm>
            <a:off x="527100" y="2273850"/>
            <a:ext cx="8089800" cy="10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dirty="0">
                <a:latin typeface="Times New Roman"/>
                <a:ea typeface="Times New Roman"/>
                <a:cs typeface="Times New Roman"/>
                <a:sym typeface="Times New Roman"/>
              </a:rPr>
              <a:t>Задача подсчета слов. Map. Shuffle. Reduce.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/>
          <p:nvPr/>
        </p:nvSpPr>
        <p:spPr>
          <a:xfrm>
            <a:off x="6205375" y="2739675"/>
            <a:ext cx="2109900" cy="2094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Google Shape;283;p40"/>
          <p:cNvSpPr/>
          <p:nvPr/>
        </p:nvSpPr>
        <p:spPr>
          <a:xfrm>
            <a:off x="3517038" y="2739675"/>
            <a:ext cx="2109900" cy="20940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Google Shape;284;p40"/>
          <p:cNvSpPr/>
          <p:nvPr/>
        </p:nvSpPr>
        <p:spPr>
          <a:xfrm>
            <a:off x="828725" y="2739675"/>
            <a:ext cx="2109900" cy="2094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1001625" y="2946650"/>
            <a:ext cx="1596900" cy="6156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Кошка Мышь Собака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3773550" y="2911725"/>
            <a:ext cx="1596900" cy="615600"/>
          </a:xfrm>
          <a:prstGeom prst="rect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 Собака Кошка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6453025" y="2911725"/>
            <a:ext cx="1614600" cy="6156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 Кошка Утка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Google Shape;288;p40"/>
          <p:cNvSpPr/>
          <p:nvPr/>
        </p:nvSpPr>
        <p:spPr>
          <a:xfrm>
            <a:off x="1593075" y="4292275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Google Shape;289;p40"/>
          <p:cNvSpPr/>
          <p:nvPr/>
        </p:nvSpPr>
        <p:spPr>
          <a:xfrm>
            <a:off x="4365000" y="4292275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Google Shape;290;p40"/>
          <p:cNvSpPr/>
          <p:nvPr/>
        </p:nvSpPr>
        <p:spPr>
          <a:xfrm>
            <a:off x="7136925" y="4292275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Google Shape;291;p40"/>
          <p:cNvSpPr txBox="1"/>
          <p:nvPr/>
        </p:nvSpPr>
        <p:spPr>
          <a:xfrm>
            <a:off x="3517050" y="1247650"/>
            <a:ext cx="2109900" cy="1262100"/>
          </a:xfrm>
          <a:prstGeom prst="rect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Кошка Мышь Собака</a:t>
            </a:r>
            <a:endParaRPr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 Собака Кошка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Собака Кошка Утка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Google Shape;29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7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Задача подсчета слов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>
            <a:off x="777800" y="1524750"/>
            <a:ext cx="2109900" cy="2094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Google Shape;298;p41"/>
          <p:cNvSpPr/>
          <p:nvPr/>
        </p:nvSpPr>
        <p:spPr>
          <a:xfrm>
            <a:off x="3466113" y="1524750"/>
            <a:ext cx="2109900" cy="20940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Google Shape;299;p41"/>
          <p:cNvSpPr/>
          <p:nvPr/>
        </p:nvSpPr>
        <p:spPr>
          <a:xfrm>
            <a:off x="6154450" y="1524750"/>
            <a:ext cx="2109900" cy="2094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Map: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836625" y="1404100"/>
            <a:ext cx="1484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1225350" y="2649200"/>
            <a:ext cx="1047600" cy="8313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Кошка,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Мышь,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3997275" y="2649200"/>
            <a:ext cx="1047600" cy="8313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Кошка,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6627450" y="2649200"/>
            <a:ext cx="1331100" cy="8313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Кошка,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Утка,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950700" y="1731725"/>
            <a:ext cx="1596900" cy="6156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Кошка Мышь Собака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3722625" y="1696800"/>
            <a:ext cx="1596900" cy="615600"/>
          </a:xfrm>
          <a:prstGeom prst="rect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 Собака Кошка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Google Shape;307;p41"/>
          <p:cNvSpPr txBox="1"/>
          <p:nvPr/>
        </p:nvSpPr>
        <p:spPr>
          <a:xfrm>
            <a:off x="6402100" y="1696800"/>
            <a:ext cx="1614600" cy="6156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 Кошка Утка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Google Shape;308;p41"/>
          <p:cNvSpPr/>
          <p:nvPr/>
        </p:nvSpPr>
        <p:spPr>
          <a:xfrm>
            <a:off x="1542150" y="3673900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4314075" y="3673900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Google Shape;310;p41"/>
          <p:cNvSpPr/>
          <p:nvPr/>
        </p:nvSpPr>
        <p:spPr>
          <a:xfrm>
            <a:off x="7086000" y="3673900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/>
          <p:nvPr/>
        </p:nvSpPr>
        <p:spPr>
          <a:xfrm>
            <a:off x="828725" y="2274125"/>
            <a:ext cx="2109900" cy="2094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Google Shape;316;p42"/>
          <p:cNvSpPr/>
          <p:nvPr/>
        </p:nvSpPr>
        <p:spPr>
          <a:xfrm>
            <a:off x="3517038" y="2274125"/>
            <a:ext cx="2109900" cy="20940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Google Shape;317;p42"/>
          <p:cNvSpPr/>
          <p:nvPr/>
        </p:nvSpPr>
        <p:spPr>
          <a:xfrm>
            <a:off x="6205375" y="2274125"/>
            <a:ext cx="2109900" cy="2094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Google Shape;31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Shuffle: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1276275" y="2905475"/>
            <a:ext cx="1047600" cy="8313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Кошка,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Кошка,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Кошка,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Google Shape;320;p42"/>
          <p:cNvSpPr txBox="1"/>
          <p:nvPr/>
        </p:nvSpPr>
        <p:spPr>
          <a:xfrm>
            <a:off x="4048200" y="2905475"/>
            <a:ext cx="1047600" cy="10467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Google Shape;321;p42"/>
          <p:cNvSpPr txBox="1"/>
          <p:nvPr/>
        </p:nvSpPr>
        <p:spPr>
          <a:xfrm>
            <a:off x="6678375" y="3121025"/>
            <a:ext cx="1331100" cy="6156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Мышь,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Утка,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Google Shape;322;p42"/>
          <p:cNvSpPr/>
          <p:nvPr/>
        </p:nvSpPr>
        <p:spPr>
          <a:xfrm>
            <a:off x="1593075" y="4481475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4328625" y="4481475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Google Shape;324;p42"/>
          <p:cNvSpPr/>
          <p:nvPr/>
        </p:nvSpPr>
        <p:spPr>
          <a:xfrm>
            <a:off x="7064175" y="4547775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5" name="Google Shape;325;p42"/>
          <p:cNvSpPr txBox="1"/>
          <p:nvPr/>
        </p:nvSpPr>
        <p:spPr>
          <a:xfrm>
            <a:off x="828725" y="1716925"/>
            <a:ext cx="199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По сути  - сортировка:</a:t>
            </a:r>
            <a:endParaRPr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26" name="Google Shape;326;p42"/>
          <p:cNvSpPr/>
          <p:nvPr/>
        </p:nvSpPr>
        <p:spPr>
          <a:xfrm>
            <a:off x="7089296" y="174600"/>
            <a:ext cx="1531500" cy="14724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Google Shape;327;p42"/>
          <p:cNvSpPr/>
          <p:nvPr/>
        </p:nvSpPr>
        <p:spPr>
          <a:xfrm>
            <a:off x="5137889" y="174600"/>
            <a:ext cx="1531500" cy="14724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Google Shape;328;p42"/>
          <p:cNvSpPr/>
          <p:nvPr/>
        </p:nvSpPr>
        <p:spPr>
          <a:xfrm>
            <a:off x="3186500" y="174600"/>
            <a:ext cx="1531500" cy="14724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Google Shape;329;p42"/>
          <p:cNvSpPr txBox="1"/>
          <p:nvPr/>
        </p:nvSpPr>
        <p:spPr>
          <a:xfrm>
            <a:off x="3312004" y="320153"/>
            <a:ext cx="1159200" cy="8313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Кошка Мышь Собака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Google Shape;330;p42"/>
          <p:cNvSpPr txBox="1"/>
          <p:nvPr/>
        </p:nvSpPr>
        <p:spPr>
          <a:xfrm>
            <a:off x="5324086" y="295592"/>
            <a:ext cx="1159200" cy="831300"/>
          </a:xfrm>
          <a:prstGeom prst="rect">
            <a:avLst/>
          </a:prstGeom>
          <a:noFill/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 Собака Кошка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Google Shape;331;p42"/>
          <p:cNvSpPr txBox="1"/>
          <p:nvPr/>
        </p:nvSpPr>
        <p:spPr>
          <a:xfrm>
            <a:off x="7269059" y="295592"/>
            <a:ext cx="1171800" cy="615600"/>
          </a:xfrm>
          <a:prstGeom prst="rect">
            <a:avLst/>
          </a:prstGeom>
          <a:noFill/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 Кошка Утка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Google Shape;332;p42"/>
          <p:cNvSpPr/>
          <p:nvPr/>
        </p:nvSpPr>
        <p:spPr>
          <a:xfrm>
            <a:off x="3741325" y="1266450"/>
            <a:ext cx="414000" cy="26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Google Shape;333;p42"/>
          <p:cNvSpPr/>
          <p:nvPr/>
        </p:nvSpPr>
        <p:spPr>
          <a:xfrm>
            <a:off x="5753399" y="1266450"/>
            <a:ext cx="325500" cy="26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" name="Google Shape;334;p42"/>
          <p:cNvSpPr/>
          <p:nvPr/>
        </p:nvSpPr>
        <p:spPr>
          <a:xfrm>
            <a:off x="7765505" y="1266450"/>
            <a:ext cx="414000" cy="26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Reduce: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Google Shape;340;p43"/>
          <p:cNvSpPr/>
          <p:nvPr/>
        </p:nvSpPr>
        <p:spPr>
          <a:xfrm>
            <a:off x="828725" y="2310475"/>
            <a:ext cx="2109900" cy="20940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Google Shape;341;p43"/>
          <p:cNvSpPr/>
          <p:nvPr/>
        </p:nvSpPr>
        <p:spPr>
          <a:xfrm>
            <a:off x="3517038" y="2310475"/>
            <a:ext cx="2109900" cy="20940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Google Shape;342;p43"/>
          <p:cNvSpPr/>
          <p:nvPr/>
        </p:nvSpPr>
        <p:spPr>
          <a:xfrm>
            <a:off x="6205375" y="2310475"/>
            <a:ext cx="2109900" cy="20940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Google Shape;343;p43"/>
          <p:cNvSpPr txBox="1"/>
          <p:nvPr/>
        </p:nvSpPr>
        <p:spPr>
          <a:xfrm>
            <a:off x="1276275" y="2941825"/>
            <a:ext cx="1047600" cy="4002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Кошка, 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4" name="Google Shape;344;p43"/>
          <p:cNvSpPr txBox="1"/>
          <p:nvPr/>
        </p:nvSpPr>
        <p:spPr>
          <a:xfrm>
            <a:off x="4048200" y="2941825"/>
            <a:ext cx="1047600" cy="4002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4</a:t>
            </a:r>
            <a:endParaRPr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Google Shape;345;p43"/>
          <p:cNvSpPr txBox="1"/>
          <p:nvPr/>
        </p:nvSpPr>
        <p:spPr>
          <a:xfrm>
            <a:off x="6678375" y="2947813"/>
            <a:ext cx="1331100" cy="6156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Мышь,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Утка,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Google Shape;346;p43"/>
          <p:cNvSpPr/>
          <p:nvPr/>
        </p:nvSpPr>
        <p:spPr>
          <a:xfrm>
            <a:off x="1593075" y="4517825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Google Shape;347;p43"/>
          <p:cNvSpPr/>
          <p:nvPr/>
        </p:nvSpPr>
        <p:spPr>
          <a:xfrm>
            <a:off x="4328625" y="4517825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Google Shape;348;p43"/>
          <p:cNvSpPr/>
          <p:nvPr/>
        </p:nvSpPr>
        <p:spPr>
          <a:xfrm>
            <a:off x="7064175" y="4584125"/>
            <a:ext cx="414000" cy="374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Google Shape;349;p43"/>
          <p:cNvSpPr/>
          <p:nvPr/>
        </p:nvSpPr>
        <p:spPr>
          <a:xfrm>
            <a:off x="1891499" y="298275"/>
            <a:ext cx="2156700" cy="12768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E5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0" name="Google Shape;350;p43"/>
          <p:cNvSpPr/>
          <p:nvPr/>
        </p:nvSpPr>
        <p:spPr>
          <a:xfrm>
            <a:off x="4441266" y="298275"/>
            <a:ext cx="2156700" cy="12768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Google Shape;351;p43"/>
          <p:cNvSpPr/>
          <p:nvPr/>
        </p:nvSpPr>
        <p:spPr>
          <a:xfrm>
            <a:off x="6805909" y="298275"/>
            <a:ext cx="2156700" cy="12768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Google Shape;352;p43"/>
          <p:cNvSpPr txBox="1"/>
          <p:nvPr/>
        </p:nvSpPr>
        <p:spPr>
          <a:xfrm>
            <a:off x="2434491" y="530905"/>
            <a:ext cx="1070700" cy="8313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Кошка,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Кошка,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Кошка,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Google Shape;353;p43"/>
          <p:cNvSpPr txBox="1"/>
          <p:nvPr/>
        </p:nvSpPr>
        <p:spPr>
          <a:xfrm>
            <a:off x="4984270" y="423205"/>
            <a:ext cx="1070700" cy="10467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Собака, 1</a:t>
            </a:r>
            <a:endParaRPr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Google Shape;354;p43"/>
          <p:cNvSpPr txBox="1"/>
          <p:nvPr/>
        </p:nvSpPr>
        <p:spPr>
          <a:xfrm>
            <a:off x="7289443" y="530908"/>
            <a:ext cx="1360800" cy="615600"/>
          </a:xfrm>
          <a:prstGeom prst="rect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Мышь,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Утка, 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Google Shape;355;p43"/>
          <p:cNvSpPr/>
          <p:nvPr/>
        </p:nvSpPr>
        <p:spPr>
          <a:xfrm>
            <a:off x="2758196" y="1644170"/>
            <a:ext cx="423300" cy="228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Google Shape;356;p43"/>
          <p:cNvSpPr/>
          <p:nvPr/>
        </p:nvSpPr>
        <p:spPr>
          <a:xfrm>
            <a:off x="5307965" y="1644170"/>
            <a:ext cx="423300" cy="228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Google Shape;357;p43"/>
          <p:cNvSpPr/>
          <p:nvPr/>
        </p:nvSpPr>
        <p:spPr>
          <a:xfrm>
            <a:off x="7683834" y="1684596"/>
            <a:ext cx="423300" cy="2283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/>
        </p:nvSpPr>
        <p:spPr>
          <a:xfrm>
            <a:off x="1625875" y="2227800"/>
            <a:ext cx="66627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dirty="0">
                <a:latin typeface="Times New Roman"/>
                <a:ea typeface="Times New Roman"/>
                <a:cs typeface="Times New Roman"/>
                <a:sym typeface="Times New Roman"/>
              </a:rPr>
              <a:t> Spark - основные абстракции и объекты. </a:t>
            </a:r>
            <a:endParaRPr sz="2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2346623" y="200581"/>
            <a:ext cx="44507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Основные концепции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Spark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531777" y="1699338"/>
            <a:ext cx="4962000" cy="2107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>
              <a:buClr>
                <a:srgbClr val="333333"/>
              </a:buClr>
              <a:buSzPts val="2100"/>
            </a:pPr>
            <a:r>
              <a:rPr lang="en-US" sz="21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RDD</a:t>
            </a:r>
          </a:p>
          <a:p>
            <a:pPr marL="438150">
              <a:buClr>
                <a:srgbClr val="333333"/>
              </a:buClr>
              <a:buSzPts val="2100"/>
            </a:pPr>
            <a:r>
              <a:rPr lang="ru" sz="21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SparkContext (sc) </a:t>
            </a:r>
            <a:endParaRPr lang="en-US" sz="21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>
              <a:buClr>
                <a:srgbClr val="333333"/>
              </a:buClr>
              <a:buSzPts val="2100"/>
            </a:pPr>
            <a:r>
              <a:rPr lang="ru" sz="21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Directed acyclic graphs (DAG)</a:t>
            </a:r>
            <a:endParaRPr lang="en-US" sz="2100" dirty="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150">
              <a:buClr>
                <a:srgbClr val="333333"/>
              </a:buClr>
              <a:buSzPts val="2100"/>
            </a:pPr>
            <a:r>
              <a:rPr lang="en-US" sz="21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Actions and transformations</a:t>
            </a:r>
          </a:p>
          <a:p>
            <a:pPr marL="438150">
              <a:buClr>
                <a:srgbClr val="333333"/>
              </a:buClr>
              <a:buSzPts val="2100"/>
            </a:pPr>
            <a:r>
              <a:rPr lang="ru" sz="2100" dirty="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Spark DataFrames</a:t>
            </a:r>
            <a:endParaRPr sz="25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1798050" y="1891675"/>
            <a:ext cx="55479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ru" sz="2700">
                <a:latin typeface="Times New Roman"/>
                <a:ea typeface="Times New Roman"/>
                <a:cs typeface="Times New Roman"/>
                <a:sym typeface="Times New Roman"/>
              </a:rPr>
              <a:t>Resilient distributed datasets (RDD).</a:t>
            </a:r>
            <a:endParaRPr sz="19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None/>
            </a:pP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527100" y="2071152"/>
            <a:ext cx="8089800" cy="1001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dirty="0">
                <a:latin typeface="Times New Roman"/>
                <a:ea typeface="Times New Roman"/>
                <a:cs typeface="Times New Roman"/>
                <a:sym typeface="Times New Roman"/>
              </a:rPr>
              <a:t>Сферы производящие большие данные. 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dirty="0">
                <a:latin typeface="Times New Roman"/>
                <a:ea typeface="Times New Roman"/>
                <a:cs typeface="Times New Roman"/>
                <a:sym typeface="Times New Roman"/>
              </a:rPr>
              <a:t>Data explosion. 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78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RDD (Resilient Distributed Dataset) 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это фундаментальная структура данных Apache Spark, которая представляет собой неизменяемую коллекцию объектов, которые вычисляются на разных узлах кластера. Каждый набор данных в Spark RDD логически разделен на множество серверов, чтобы их можно было вычислить на разных узлах кластера.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3;p35">
            <a:extLst>
              <a:ext uri="{FF2B5EF4-FFF2-40B4-BE49-F238E27FC236}">
                <a16:creationId xmlns:a16="http://schemas.microsoft.com/office/drawing/2014/main" id="{E25B21AB-A733-EA56-A133-DECDA70DA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SparkContext 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</a:t>
            </a:r>
            <a:r>
              <a:rPr lang="ru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это точка входа для всех операций Spark 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средство, с помощью которого приложение подключается к ресурсам кластера Spark. Он инициализирует экземпляр Spark и впоследствии может использоваться для выполнения действий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преобразований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над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RDD</a:t>
            </a: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а также извлечения данных и других функций Spark. </a:t>
            </a:r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SparkContext также инициализирует различные свойства процесса, такие как имя приложения, количество ядер, параметры использования памяти и другие характеристики. В совокупности эти свойства содержатся в объекте SparkConf, который передается в SparkContext в качестве параметра.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6421E-1F98-A5AA-D3B5-9F2C800E4CFD}"/>
              </a:ext>
            </a:extLst>
          </p:cNvPr>
          <p:cNvSpPr txBox="1"/>
          <p:nvPr/>
        </p:nvSpPr>
        <p:spPr>
          <a:xfrm>
            <a:off x="3224515" y="308686"/>
            <a:ext cx="2694969" cy="531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" sz="2700" dirty="0" err="1">
                <a:latin typeface="Times New Roman"/>
                <a:cs typeface="Times New Roman"/>
                <a:sym typeface="Times New Roman"/>
              </a:rPr>
              <a:t>SparkContext</a:t>
            </a:r>
            <a:r>
              <a:rPr lang="en" sz="2700" dirty="0">
                <a:latin typeface="Times New Roman"/>
                <a:cs typeface="Times New Roman"/>
                <a:sym typeface="Times New Roman"/>
              </a:rPr>
              <a:t> (</a:t>
            </a:r>
            <a:r>
              <a:rPr lang="en" sz="2700" dirty="0" err="1">
                <a:latin typeface="Times New Roman"/>
                <a:cs typeface="Times New Roman"/>
                <a:sym typeface="Times New Roman"/>
              </a:rPr>
              <a:t>sc</a:t>
            </a:r>
            <a:r>
              <a:rPr lang="en" sz="2700" dirty="0">
                <a:latin typeface="Times New Roman"/>
                <a:cs typeface="Times New Roman"/>
                <a:sym typeface="Times New Roman"/>
              </a:rPr>
              <a:t>)</a:t>
            </a:r>
            <a:endParaRPr lang="en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/>
        </p:nvSpPr>
        <p:spPr>
          <a:xfrm>
            <a:off x="1798050" y="1660849"/>
            <a:ext cx="5547900" cy="126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None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EDC1B-094D-89BF-8289-83969FD68BB3}"/>
              </a:ext>
            </a:extLst>
          </p:cNvPr>
          <p:cNvSpPr txBox="1"/>
          <p:nvPr/>
        </p:nvSpPr>
        <p:spPr>
          <a:xfrm>
            <a:off x="2313992" y="2029473"/>
            <a:ext cx="4647426" cy="531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Directed Acyclic Graph (DAG).</a:t>
            </a:r>
            <a:endParaRPr kumimoji="0" lang="en" sz="19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highlight>
                <a:srgbClr val="FFFFFF"/>
              </a:highlight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4491800" y="1349263"/>
            <a:ext cx="434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5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DAG (Направленный ациклический граф) </a:t>
            </a:r>
            <a:r>
              <a:rPr lang="en-US" sz="165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—</a:t>
            </a:r>
            <a:r>
              <a:rPr lang="ru" sz="165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это набор вершин и ребер, где вершины представляют RDD, а ребра представляют операцию, которая будет применяться к RDD. В Spark DAG каждое ребро направляет от более раннего к более позднему в последовательности. При вызове действия созданный DAG отправляется планировщику DAG, который далее разбивает граф на этапы и задачи.</a:t>
            </a:r>
            <a:endParaRPr sz="2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25" y="2079488"/>
            <a:ext cx="382905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00" y="1146050"/>
            <a:ext cx="31051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/>
        </p:nvSpPr>
        <p:spPr>
          <a:xfrm>
            <a:off x="531200" y="525500"/>
            <a:ext cx="357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Пример с прошлой лекции подсчет слов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/>
        </p:nvSpPr>
        <p:spPr>
          <a:xfrm>
            <a:off x="2856150" y="2024742"/>
            <a:ext cx="3431700" cy="54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endParaRPr lang="en"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4BC84B-CEA5-92C6-C53C-DFD1ED0DF1FA}"/>
              </a:ext>
            </a:extLst>
          </p:cNvPr>
          <p:cNvSpPr txBox="1"/>
          <p:nvPr/>
        </p:nvSpPr>
        <p:spPr>
          <a:xfrm>
            <a:off x="3219706" y="2298245"/>
            <a:ext cx="2704587" cy="531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Spark </a:t>
            </a:r>
            <a:r>
              <a:rPr kumimoji="0" lang="en" sz="2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DataFrame</a:t>
            </a:r>
            <a:r>
              <a:rPr kumimoji="0" lang="en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20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Spark </a:t>
            </a:r>
            <a:r>
              <a:rPr lang="ru" sz="165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DataFrame </a:t>
            </a:r>
            <a:r>
              <a:rPr lang="en-US" sz="165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—</a:t>
            </a:r>
            <a:r>
              <a:rPr lang="ru" sz="165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это набор данных, организованный в именованные столбцы. Концептуально он эквивалентен таблице в реляционной базе данных или фрейму данных в R / Python, но с более обширной внутренней оптимизацией. DataFrames могут быть созданы из широкого спектра источников, таких как файлы структурированных данных, таблицы в Hive, внешние базы данных или существующие RDD.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20315-81BE-D810-D8C0-3D01F69C74F6}"/>
              </a:ext>
            </a:extLst>
          </p:cNvPr>
          <p:cNvSpPr txBox="1"/>
          <p:nvPr/>
        </p:nvSpPr>
        <p:spPr>
          <a:xfrm>
            <a:off x="3291842" y="2178950"/>
            <a:ext cx="2560316" cy="785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Transformations.</a:t>
            </a:r>
            <a:endParaRPr kumimoji="0" lang="en" sz="19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highlight>
                <a:srgbClr val="FFFFFF"/>
              </a:highlight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Google Shape;223;p39"/>
          <p:cNvGraphicFramePr/>
          <p:nvPr>
            <p:extLst>
              <p:ext uri="{D42A27DB-BD31-4B8C-83A1-F6EECF244321}">
                <p14:modId xmlns:p14="http://schemas.microsoft.com/office/powerpoint/2010/main" val="18012631"/>
              </p:ext>
            </p:extLst>
          </p:nvPr>
        </p:nvGraphicFramePr>
        <p:xfrm>
          <a:off x="9331" y="8003"/>
          <a:ext cx="4647061" cy="5126165"/>
        </p:xfrm>
        <a:graphic>
          <a:graphicData uri="http://schemas.openxmlformats.org/drawingml/2006/table">
            <a:tbl>
              <a:tblPr>
                <a:noFill/>
                <a:tableStyleId>{CE21E24A-7C48-4F03-9A39-C012EC1DFF9C}</a:tableStyleId>
              </a:tblPr>
              <a:tblGrid>
                <a:gridCol w="1643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4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562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</a:t>
                      </a:r>
                      <a:r>
                        <a:rPr lang="ru" sz="11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" sz="1100" i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" sz="11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11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a new distributed dataset formed by passing each element of the source through a function </a:t>
                      </a:r>
                      <a:r>
                        <a:rPr lang="ru" sz="1100" i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66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" sz="1100" i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a new dataset formed by selecting those elements of the source on which </a:t>
                      </a:r>
                      <a:r>
                        <a:rPr lang="ru" sz="1100" i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returns true.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60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mapPartitions</a:t>
                      </a:r>
                      <a:r>
                        <a:rPr lang="ru" sz="11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" sz="1100" i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" sz="11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11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 to map, but runs separately on each partition (block) of the RDD, so </a:t>
                      </a:r>
                      <a:r>
                        <a:rPr lang="ru" sz="1100" i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must be of type Iterator&lt;T&gt; =&gt; Iterator&lt;U&gt; when running on an RDD of type T.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566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sortByKey</a:t>
                      </a:r>
                      <a:r>
                        <a:rPr lang="ru" sz="11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ru" sz="1100" i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ascending</a:t>
                      </a:r>
                      <a:r>
                        <a:rPr lang="ru" sz="11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], [</a:t>
                      </a:r>
                      <a:r>
                        <a:rPr lang="ru" sz="1100" i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numPartitions</a:t>
                      </a:r>
                      <a:r>
                        <a:rPr lang="ru" sz="11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])</a:t>
                      </a:r>
                      <a:endParaRPr sz="11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called on a dataset of (K, V) pairs where K implements Ordered, returns a dataset of (K, V) pairs sorted by keys in ascending or descending order, as specified in the boolean </a:t>
                      </a:r>
                      <a:r>
                        <a:rPr lang="ru" sz="1000" dirty="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ourier New"/>
                          <a:cs typeface="Times New Roman" panose="02020603050405020304" pitchFamily="18" charset="0"/>
                          <a:sym typeface="Courier New"/>
                        </a:rPr>
                        <a:t>ascending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argument.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560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repartition</a:t>
                      </a:r>
                      <a:r>
                        <a:rPr lang="ru" sz="11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" sz="1100" i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numPartitions</a:t>
                      </a:r>
                      <a:r>
                        <a:rPr lang="ru" sz="11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11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Reshuffle the data in the RDD randomly to create either more or fewer partitions and balance it across them. This always shuffles all data over the network.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4" name="Google Shape;224;p39"/>
          <p:cNvGraphicFramePr/>
          <p:nvPr>
            <p:extLst>
              <p:ext uri="{D42A27DB-BD31-4B8C-83A1-F6EECF244321}">
                <p14:modId xmlns:p14="http://schemas.microsoft.com/office/powerpoint/2010/main" val="204098829"/>
              </p:ext>
            </p:extLst>
          </p:nvPr>
        </p:nvGraphicFramePr>
        <p:xfrm>
          <a:off x="4656392" y="8003"/>
          <a:ext cx="4478277" cy="5126165"/>
        </p:xfrm>
        <a:graphic>
          <a:graphicData uri="http://schemas.openxmlformats.org/drawingml/2006/table">
            <a:tbl>
              <a:tblPr>
                <a:noFill/>
                <a:tableStyleId>{CE21E24A-7C48-4F03-9A39-C012EC1DFF9C}</a:tableStyleId>
              </a:tblPr>
              <a:tblGrid>
                <a:gridCol w="127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5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57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groupByKey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([</a:t>
                      </a:r>
                      <a:r>
                        <a:rPr lang="ru" sz="1100" i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numPartitions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])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called on a dataset of (K, V) pairs, returns a dataset of (K, Iterable&lt;V&gt;) pairs.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Note: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If you are grouping in order to perform an aggregation (such as a sum or average) over each key, using </a:t>
                      </a:r>
                      <a:r>
                        <a:rPr lang="ru" sz="1000" dirty="0">
                          <a:solidFill>
                            <a:srgbClr val="444444"/>
                          </a:solidFill>
                          <a:latin typeface="Times New Roman" panose="02020603050405020304" pitchFamily="18" charset="0"/>
                          <a:ea typeface="Courier New"/>
                          <a:cs typeface="Times New Roman" panose="02020603050405020304" pitchFamily="18" charset="0"/>
                          <a:sym typeface="Courier New"/>
                        </a:rPr>
                        <a:t>reduceByKey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ru" sz="1000" dirty="0">
                          <a:solidFill>
                            <a:srgbClr val="444444"/>
                          </a:solidFill>
                          <a:latin typeface="Times New Roman" panose="02020603050405020304" pitchFamily="18" charset="0"/>
                          <a:ea typeface="Courier New"/>
                          <a:cs typeface="Times New Roman" panose="02020603050405020304" pitchFamily="18" charset="0"/>
                          <a:sym typeface="Courier New"/>
                        </a:rPr>
                        <a:t>aggregateByKey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will yield much better performance.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Note: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 default, the level of parallelism in the output depends on the number of partitions of the parent RDD. You can pass an optional </a:t>
                      </a:r>
                      <a:r>
                        <a:rPr lang="ru" sz="1000" dirty="0">
                          <a:solidFill>
                            <a:srgbClr val="444444"/>
                          </a:solidFill>
                          <a:latin typeface="Times New Roman" panose="02020603050405020304" pitchFamily="18" charset="0"/>
                          <a:ea typeface="Courier New"/>
                          <a:cs typeface="Times New Roman" panose="02020603050405020304" pitchFamily="18" charset="0"/>
                          <a:sym typeface="Courier New"/>
                        </a:rPr>
                        <a:t>numPartitions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argument to set a different number of tasks.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758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b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reduceByKey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" sz="1100" i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[</a:t>
                      </a:r>
                      <a:r>
                        <a:rPr lang="ru" sz="1100" i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numPartitions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])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called on a dataset of (K, V) pairs, returns a dataset of (K, V) pairs where the values for each key are aggregated using the given reduce function </a:t>
                      </a:r>
                      <a:r>
                        <a:rPr lang="ru" sz="1100" i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which must be of type (V,V) =&gt; V. Like in </a:t>
                      </a:r>
                      <a:r>
                        <a:rPr lang="ru" sz="1000" dirty="0">
                          <a:solidFill>
                            <a:srgbClr val="444444"/>
                          </a:solidFill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Courier New"/>
                          <a:cs typeface="Times New Roman" panose="02020603050405020304" pitchFamily="18" charset="0"/>
                          <a:sym typeface="Courier New"/>
                        </a:rPr>
                        <a:t>groupByKey</a:t>
                      </a:r>
                      <a:r>
                        <a:rPr lang="ru" sz="11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the number of reduce tasks is configurable through an optional second argument.</a:t>
                      </a:r>
                      <a:endParaRPr sz="11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/>
        </p:nvSpPr>
        <p:spPr>
          <a:xfrm>
            <a:off x="3286200" y="1899675"/>
            <a:ext cx="16104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None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F369C9-E55A-0F9D-C5FA-13BC2F19C2E9}"/>
              </a:ext>
            </a:extLst>
          </p:cNvPr>
          <p:cNvSpPr txBox="1"/>
          <p:nvPr/>
        </p:nvSpPr>
        <p:spPr>
          <a:xfrm>
            <a:off x="3897777" y="2305811"/>
            <a:ext cx="1348446" cy="531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Actions.</a:t>
            </a:r>
            <a:endParaRPr kumimoji="0" lang="en" sz="190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highlight>
                <a:srgbClr val="FFFFFF"/>
              </a:highlight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41"/>
          <p:cNvGraphicFramePr/>
          <p:nvPr>
            <p:extLst>
              <p:ext uri="{D42A27DB-BD31-4B8C-83A1-F6EECF244321}">
                <p14:modId xmlns:p14="http://schemas.microsoft.com/office/powerpoint/2010/main" val="725426970"/>
              </p:ext>
            </p:extLst>
          </p:nvPr>
        </p:nvGraphicFramePr>
        <p:xfrm>
          <a:off x="952500" y="1010951"/>
          <a:ext cx="7239000" cy="3613277"/>
        </p:xfrm>
        <a:graphic>
          <a:graphicData uri="http://schemas.openxmlformats.org/drawingml/2006/table">
            <a:tbl>
              <a:tblPr>
                <a:noFill/>
                <a:tableStyleId>{CE21E24A-7C48-4F03-9A39-C012EC1DFF9C}</a:tableStyleId>
              </a:tblPr>
              <a:tblGrid>
                <a:gridCol w="191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</a:t>
                      </a:r>
                      <a:r>
                        <a:rPr lang="ru" sz="12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" sz="1200" i="1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" sz="12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12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Aggregate the elements of the dataset using a function </a:t>
                      </a:r>
                      <a:r>
                        <a:rPr lang="ru" sz="1200" i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ru" sz="12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(which takes two arguments and returns one). The function should be commutative and associative so that it can be computed correctly in parallel.</a:t>
                      </a:r>
                      <a:endParaRPr sz="12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</a:t>
                      </a:r>
                      <a:r>
                        <a:rPr lang="ru" sz="12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sz="12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all the elements of the dataset as an array at the driver program. This is usually useful after a filter or other operation that returns a sufficiently small subset of the data.</a:t>
                      </a:r>
                      <a:endParaRPr sz="12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r>
                        <a:rPr lang="ru" sz="12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sz="12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the number of elements in the dataset.</a:t>
                      </a:r>
                      <a:endParaRPr sz="12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  <a:r>
                        <a:rPr lang="ru" sz="12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sz="12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the first element of the dataset (similar to take(1)).</a:t>
                      </a:r>
                      <a:endParaRPr sz="12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take</a:t>
                      </a:r>
                      <a:r>
                        <a:rPr lang="ru" sz="12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" sz="1200" i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" sz="12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12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an array with the first </a:t>
                      </a:r>
                      <a:r>
                        <a:rPr lang="ru" sz="1200" i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" sz="12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elements of the dataset.</a:t>
                      </a:r>
                      <a:endParaRPr sz="12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b="1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countByKey</a:t>
                      </a:r>
                      <a:r>
                        <a:rPr lang="ru" sz="120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sz="120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 dirty="0">
                          <a:solidFill>
                            <a:srgbClr val="1D1F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available on RDDs of type (K, V). Returns a hashmap of (K, Int) pairs with the count of each key.</a:t>
                      </a:r>
                      <a:endParaRPr sz="1200" dirty="0">
                        <a:solidFill>
                          <a:srgbClr val="1D1F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044950"/>
            <a:ext cx="3375000" cy="3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Сферы: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Телеком 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Банки 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Социальные сети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Медиа 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Промышленность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Биоинформатика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ru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Интернет вещей 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275800"/>
            <a:ext cx="257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Откуда пришла Big Data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975" y="124538"/>
            <a:ext cx="5697926" cy="48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00" y="1536675"/>
            <a:ext cx="5351475" cy="32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2"/>
          <p:cNvSpPr txBox="1"/>
          <p:nvPr/>
        </p:nvSpPr>
        <p:spPr>
          <a:xfrm>
            <a:off x="5860075" y="238850"/>
            <a:ext cx="2970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Times New Roman"/>
                <a:ea typeface="Times New Roman"/>
                <a:cs typeface="Times New Roman"/>
                <a:sym typeface="Times New Roman"/>
              </a:rPr>
              <a:t>WorkerNode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—</a:t>
            </a:r>
            <a:r>
              <a:rPr lang="ru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это серверы, на которых размещены приложения Spark. Каждое приложение получает свой собственный уникальный процесс-исполнитель, а именно процессы, которые выполняют фактическое действие и задачи преобразования.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5860075" y="2293075"/>
            <a:ext cx="2850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Times New Roman"/>
                <a:ea typeface="Times New Roman"/>
                <a:cs typeface="Times New Roman"/>
                <a:sym typeface="Times New Roman"/>
              </a:rPr>
              <a:t>SparkDriver 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отправляет инструкции рабочим узлам для планирования задач.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42"/>
          <p:cNvSpPr txBox="1"/>
          <p:nvPr/>
        </p:nvSpPr>
        <p:spPr>
          <a:xfrm>
            <a:off x="5860075" y="3383875"/>
            <a:ext cx="2930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Times New Roman"/>
                <a:ea typeface="Times New Roman"/>
                <a:cs typeface="Times New Roman"/>
                <a:sym typeface="Times New Roman"/>
              </a:rPr>
              <a:t>Менеджеры кластеров 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координируют обмен данными между рабочими узлами, управляют узлами (такими как запуск, остановка)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/>
        </p:nvSpPr>
        <p:spPr>
          <a:xfrm>
            <a:off x="472875" y="1695975"/>
            <a:ext cx="8068200" cy="14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ru" sz="2700">
                <a:latin typeface="Times New Roman"/>
                <a:ea typeface="Times New Roman"/>
                <a:cs typeface="Times New Roman"/>
                <a:sym typeface="Times New Roman"/>
              </a:rPr>
              <a:t>Data locality. Как ее реализовать. Сериализация. Пример.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700"/>
              </a:spcBef>
              <a:spcAft>
                <a:spcPts val="0"/>
              </a:spcAft>
              <a:buNone/>
            </a:pP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>
            <a:spLocks noGrp="1"/>
          </p:cNvSpPr>
          <p:nvPr>
            <p:ph type="body" idx="1"/>
          </p:nvPr>
        </p:nvSpPr>
        <p:spPr>
          <a:xfrm>
            <a:off x="311700" y="461325"/>
            <a:ext cx="8520600" cy="45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Локальность данных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—</a:t>
            </a:r>
            <a:r>
              <a:rPr lang="ru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 это процесс перемещения вычисления ближе к месту, где находятся фактические данные на узле, вместо перемещения больших данных в вычисления. Это минимизирует перегрузку сети и увеличивает общую пропускную способность системы.</a:t>
            </a:r>
            <a:endParaRPr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38100" lvl="0" indent="-3556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AutoNum type="arabicParenR"/>
            </a:pPr>
            <a:r>
              <a:rPr lang="ru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Данные лежат на том же узле, что и mapper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— </a:t>
            </a:r>
            <a:r>
              <a:rPr lang="ru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good</a:t>
            </a:r>
            <a:endParaRPr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38100" lvl="0" indent="-3556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AutoNum type="arabicParenR"/>
            </a:pPr>
            <a:r>
              <a:rPr lang="ru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Данные лежат на соседнем узле в стойке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—</a:t>
            </a:r>
            <a:r>
              <a:rPr lang="ru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 not so good</a:t>
            </a:r>
            <a:endParaRPr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  <a:p>
            <a:pPr marL="457200" marR="38100" lvl="0" indent="-35560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Times New Roman"/>
              <a:buAutoNum type="arabicParenR"/>
            </a:pPr>
            <a:r>
              <a:rPr lang="ru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Данные лежат в ноде на другой стойке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—</a:t>
            </a:r>
            <a:r>
              <a:rPr lang="ru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 bad</a:t>
            </a:r>
            <a:endParaRPr dirty="0">
              <a:solidFill>
                <a:srgbClr val="000000"/>
              </a:solidFill>
              <a:latin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Сериализация</a:t>
            </a: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— процесс перевода какой-либо </a:t>
            </a: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структуры данных</a:t>
            </a: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в последовательность </a:t>
            </a: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байтов</a:t>
            </a:r>
            <a:r>
              <a:rPr lang="ru" sz="1550" dirty="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Обратной к операции сериализации является операция десериализации (структуризации) — восстановление начального состояния структуры данных из битовой последовательности.</a:t>
            </a:r>
            <a:endParaRPr sz="15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50" dirty="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Но не все функции сериализуются - например </a:t>
            </a:r>
            <a:endParaRPr sz="15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5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45"/>
          <p:cNvSpPr txBox="1"/>
          <p:nvPr/>
        </p:nvSpPr>
        <p:spPr>
          <a:xfrm>
            <a:off x="349200" y="334650"/>
            <a:ext cx="7115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Times New Roman"/>
                <a:ea typeface="Times New Roman"/>
                <a:cs typeface="Times New Roman"/>
                <a:sym typeface="Times New Roman"/>
              </a:rPr>
              <a:t>Локальность данных обеспечивается сериализацией кода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9" name="Google Shape;25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200" y="3208795"/>
            <a:ext cx="4407424" cy="1736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00" y="1222216"/>
            <a:ext cx="5674575" cy="37466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95676" y="174600"/>
            <a:ext cx="27674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explosion.  </a:t>
            </a:r>
            <a:endParaRPr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5761875" y="2251180"/>
          <a:ext cx="3350450" cy="26667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2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kilobyte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1 000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megabyte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1 000 000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gigabyte</a:t>
                      </a: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1 000 000 000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terabyte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1 000 000 000 000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petabyte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1 000 000 000 000 000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exabyte 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1 000 000 000 000 000 000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zettabyte</a:t>
                      </a:r>
                      <a:endParaRPr sz="13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1 000 000 000 000 000 000 000</a:t>
                      </a:r>
                      <a:endParaRPr sz="13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5" name="Google Shape;115;p21"/>
          <p:cNvSpPr txBox="1"/>
          <p:nvPr/>
        </p:nvSpPr>
        <p:spPr>
          <a:xfrm>
            <a:off x="5514525" y="1789675"/>
            <a:ext cx="37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Чему равен зеттабайт? - триллиону гигабайт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527100" y="2273850"/>
            <a:ext cx="80898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dirty="0">
                <a:latin typeface="Times New Roman"/>
                <a:ea typeface="Times New Roman"/>
                <a:cs typeface="Times New Roman"/>
                <a:sym typeface="Times New Roman"/>
              </a:rPr>
              <a:t>Большие данные, где начало. </a:t>
            </a:r>
            <a:r>
              <a:rPr lang="ru" sz="2700" strike="sngStrike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ru" sz="2700" dirty="0">
                <a:latin typeface="Times New Roman"/>
                <a:ea typeface="Times New Roman"/>
                <a:cs typeface="Times New Roman"/>
                <a:sym typeface="Times New Roman"/>
              </a:rPr>
              <a:t>4 основных принципа.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5;p23">
            <a:extLst>
              <a:ext uri="{FF2B5EF4-FFF2-40B4-BE49-F238E27FC236}">
                <a16:creationId xmlns:a16="http://schemas.microsoft.com/office/drawing/2014/main" id="{A853DF78-7E15-0263-2A8A-123FFF8ED006}"/>
              </a:ext>
            </a:extLst>
          </p:cNvPr>
          <p:cNvSpPr/>
          <p:nvPr/>
        </p:nvSpPr>
        <p:spPr>
          <a:xfrm>
            <a:off x="6280207" y="2420698"/>
            <a:ext cx="2520300" cy="25209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5;p23">
            <a:extLst>
              <a:ext uri="{FF2B5EF4-FFF2-40B4-BE49-F238E27FC236}">
                <a16:creationId xmlns:a16="http://schemas.microsoft.com/office/drawing/2014/main" id="{287FF2FD-380F-D735-9245-77B4FF09A256}"/>
              </a:ext>
            </a:extLst>
          </p:cNvPr>
          <p:cNvSpPr/>
          <p:nvPr/>
        </p:nvSpPr>
        <p:spPr>
          <a:xfrm>
            <a:off x="3384137" y="697760"/>
            <a:ext cx="2520300" cy="25209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488067" y="2420698"/>
            <a:ext cx="2520300" cy="252095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4040154" y="833226"/>
            <a:ext cx="138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1122253" y="2529809"/>
            <a:ext cx="147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Velocity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6942357" y="2603112"/>
            <a:ext cx="147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Variety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806367" y="3048548"/>
            <a:ext cx="1883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ru" sz="1100" dirty="0">
                <a:latin typeface="Times New Roman"/>
                <a:ea typeface="Times New Roman"/>
                <a:cs typeface="Times New Roman"/>
                <a:sym typeface="Times New Roman"/>
              </a:rPr>
              <a:t>Твиты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ru" sz="1100" dirty="0">
                <a:latin typeface="Times New Roman"/>
                <a:ea typeface="Times New Roman"/>
                <a:cs typeface="Times New Roman"/>
                <a:sym typeface="Times New Roman"/>
              </a:rPr>
              <a:t>Посты в facebook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ru" sz="1100" dirty="0">
                <a:latin typeface="Times New Roman"/>
                <a:ea typeface="Times New Roman"/>
                <a:cs typeface="Times New Roman"/>
                <a:sym typeface="Times New Roman"/>
              </a:rPr>
              <a:t>Датчики устройств</a:t>
            </a:r>
            <a:endParaRPr sz="8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6634257" y="3121431"/>
            <a:ext cx="2086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ru" sz="1100" dirty="0">
                <a:latin typeface="Times New Roman"/>
                <a:ea typeface="Times New Roman"/>
                <a:cs typeface="Times New Roman"/>
                <a:sym typeface="Times New Roman"/>
              </a:rPr>
              <a:t>Видео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ru" sz="1100" dirty="0">
                <a:latin typeface="Times New Roman"/>
                <a:ea typeface="Times New Roman"/>
                <a:cs typeface="Times New Roman"/>
                <a:sym typeface="Times New Roman"/>
              </a:rPr>
              <a:t>Аудио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ru" sz="1100" dirty="0">
                <a:latin typeface="Times New Roman"/>
                <a:ea typeface="Times New Roman"/>
                <a:cs typeface="Times New Roman"/>
                <a:sym typeface="Times New Roman"/>
              </a:rPr>
              <a:t>Текстовые данные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Times New Roman"/>
              <a:buChar char="●"/>
            </a:pPr>
            <a:r>
              <a:rPr lang="ru" sz="1100" dirty="0">
                <a:latin typeface="Times New Roman"/>
                <a:ea typeface="Times New Roman"/>
                <a:cs typeface="Times New Roman"/>
                <a:sym typeface="Times New Roman"/>
              </a:rPr>
              <a:t>Временные ряды</a:t>
            </a: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181650" y="97460"/>
            <a:ext cx="9407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Большие данные, где начало. 3 основных принципа.</a:t>
            </a:r>
            <a:endParaRPr sz="27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227CE6-909D-1E72-C014-29D776AA4504}"/>
              </a:ext>
            </a:extLst>
          </p:cNvPr>
          <p:cNvSpPr txBox="1"/>
          <p:nvPr/>
        </p:nvSpPr>
        <p:spPr>
          <a:xfrm>
            <a:off x="757622" y="3681774"/>
            <a:ext cx="219986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MT"/>
              </a:rPr>
              <a:t>●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  <a:t>Скорость генерации данных</a:t>
            </a:r>
            <a:b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</a:b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MT"/>
              </a:rPr>
              <a:t>●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TimesNewRomanPSMT"/>
              </a:rPr>
              <a:t>Г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  <a:t>енерируемые в </a:t>
            </a:r>
            <a:r>
              <a:rPr lang="ru-RU" sz="105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  <a:t>реал-тайм</a:t>
            </a:r>
            <a:b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</a:b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MT"/>
              </a:rPr>
              <a:t>●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TimesNewRomanPSMT"/>
              </a:rPr>
              <a:t>Онлайн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  <a:t> и офлайн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TimesNewRomanPSMT"/>
              </a:rPr>
              <a:t>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  <a:t>данные</a:t>
            </a:r>
            <a:b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</a:b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MT"/>
              </a:rPr>
              <a:t>●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  <a:t>По стримам,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  <a:t> </a:t>
            </a:r>
            <a:r>
              <a:rPr lang="ru-RU" sz="105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  <a:t>батчам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TimesNewRomanPSMT"/>
              </a:rPr>
              <a:t> 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TimesNewRomanPSMT"/>
              </a:rPr>
              <a:t>и</a:t>
            </a: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NewRomanPSMT"/>
              </a:rPr>
              <a:t>ли битам </a:t>
            </a:r>
            <a:endParaRPr lang="ru-RU" sz="90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ru-RU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43A5A5-90FF-6264-5FC1-8CA9ADA44858}"/>
              </a:ext>
            </a:extLst>
          </p:cNvPr>
          <p:cNvSpPr txBox="1"/>
          <p:nvPr/>
        </p:nvSpPr>
        <p:spPr>
          <a:xfrm>
            <a:off x="3927069" y="1526198"/>
            <a:ext cx="167065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Times New Roman"/>
                <a:cs typeface="Times New Roman"/>
              </a:rPr>
              <a:t>Терабайты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Times New Roman"/>
                <a:cs typeface="Times New Roman"/>
              </a:rPr>
              <a:t>Записи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Times New Roman"/>
                <a:cs typeface="Times New Roman"/>
              </a:rPr>
              <a:t>Транзакции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latin typeface="Times New Roman"/>
                <a:cs typeface="Times New Roman"/>
              </a:rPr>
              <a:t>Таблицы, файлы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7E29E-2FAB-2E50-AA1C-30D5EDA5E3B4}"/>
              </a:ext>
            </a:extLst>
          </p:cNvPr>
          <p:cNvSpPr txBox="1"/>
          <p:nvPr/>
        </p:nvSpPr>
        <p:spPr>
          <a:xfrm>
            <a:off x="6697423" y="3919445"/>
            <a:ext cx="182133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TimesNewRomanPSMT"/>
              </a:rPr>
              <a:t>Структурированные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TimesNewRomanPSMT"/>
              </a:rPr>
              <a:t>Неструктурированные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NewRomanPSMT"/>
              </a:rPr>
              <a:t>Полуструктурированные</a:t>
            </a:r>
            <a:endParaRPr lang="ru-RU" sz="1050" dirty="0">
              <a:solidFill>
                <a:schemeClr val="tx1">
                  <a:lumMod val="65000"/>
                  <a:lumOff val="35000"/>
                </a:schemeClr>
              </a:solidFill>
              <a:latin typeface="TimesNewRomanPSMT"/>
            </a:endParaRPr>
          </a:p>
        </p:txBody>
      </p:sp>
      <p:sp>
        <p:nvSpPr>
          <p:cNvPr id="17" name="Google Shape;125;p23">
            <a:extLst>
              <a:ext uri="{FF2B5EF4-FFF2-40B4-BE49-F238E27FC236}">
                <a16:creationId xmlns:a16="http://schemas.microsoft.com/office/drawing/2014/main" id="{EADBEC0D-A88A-CD04-A7D0-074DE3591F48}"/>
              </a:ext>
            </a:extLst>
          </p:cNvPr>
          <p:cNvSpPr/>
          <p:nvPr/>
        </p:nvSpPr>
        <p:spPr>
          <a:xfrm>
            <a:off x="437344" y="807757"/>
            <a:ext cx="1436280" cy="143856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80267-13B0-3844-12C3-BAC75ACDA09B}"/>
              </a:ext>
            </a:extLst>
          </p:cNvPr>
          <p:cNvSpPr txBox="1"/>
          <p:nvPr/>
        </p:nvSpPr>
        <p:spPr>
          <a:xfrm>
            <a:off x="508512" y="1210079"/>
            <a:ext cx="12939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dk1"/>
                </a:solidFill>
                <a:latin typeface="Times New Roman"/>
                <a:cs typeface="Times New Roman"/>
              </a:rPr>
              <a:t>Veracity</a:t>
            </a:r>
            <a:endParaRPr lang="ru-RU" sz="2600" dirty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527100" y="2273850"/>
            <a:ext cx="80898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 dirty="0">
                <a:latin typeface="Times New Roman"/>
                <a:ea typeface="Times New Roman"/>
                <a:cs typeface="Times New Roman"/>
                <a:sym typeface="Times New Roman"/>
              </a:rPr>
              <a:t>Как компании справляются с большими данными</a:t>
            </a: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2562</Words>
  <Application>Microsoft Macintosh PowerPoint</Application>
  <PresentationFormat>Экран (16:9)</PresentationFormat>
  <Paragraphs>442</Paragraphs>
  <Slides>53</Slides>
  <Notes>49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0" baseType="lpstr">
      <vt:lpstr>Times New Roman</vt:lpstr>
      <vt:lpstr>Roboto</vt:lpstr>
      <vt:lpstr>ArialMT</vt:lpstr>
      <vt:lpstr>TimesNewRomanPSMT</vt:lpstr>
      <vt:lpstr>Cambria Math</vt:lpstr>
      <vt:lpstr>Arial</vt:lpstr>
      <vt:lpstr>Simple Light</vt:lpstr>
      <vt:lpstr>Презентация PowerPoint</vt:lpstr>
      <vt:lpstr>Презентация PowerPoint</vt:lpstr>
      <vt:lpstr>3. Распределенные вычисления.  HDFS. MapReduce. Spark DataFrame  </vt:lpstr>
      <vt:lpstr>Сферы производящие большие данные.  Data explosion.  </vt:lpstr>
      <vt:lpstr>Откуда пришла Big Data</vt:lpstr>
      <vt:lpstr>Data explosion.  </vt:lpstr>
      <vt:lpstr>Большие данные, где начало. 34 основных принципа.</vt:lpstr>
      <vt:lpstr>Презентация PowerPoint</vt:lpstr>
      <vt:lpstr>Как компании справляются с большими данными?</vt:lpstr>
      <vt:lpstr>Презентация PowerPoint</vt:lpstr>
      <vt:lpstr>Презентация PowerPoint</vt:lpstr>
      <vt:lpstr>Презентация PowerPoint</vt:lpstr>
      <vt:lpstr>Файловая система</vt:lpstr>
      <vt:lpstr>Linux File System Directories</vt:lpstr>
      <vt:lpstr>Презентация PowerPoint</vt:lpstr>
      <vt:lpstr>Презентация PowerPoint</vt:lpstr>
      <vt:lpstr>Презентация PowerPoint</vt:lpstr>
      <vt:lpstr>Презентация PowerPoint</vt:lpstr>
      <vt:lpstr>Полезные определения</vt:lpstr>
      <vt:lpstr>Цели:</vt:lpstr>
      <vt:lpstr>Основные задачи HDFS</vt:lpstr>
      <vt:lpstr>Презентация PowerPoint</vt:lpstr>
      <vt:lpstr>Презентация PowerPoint</vt:lpstr>
      <vt:lpstr>Особенности:</vt:lpstr>
      <vt:lpstr>Презентация PowerPoint</vt:lpstr>
      <vt:lpstr>Задача: </vt:lpstr>
      <vt:lpstr>Классический merge sort</vt:lpstr>
      <vt:lpstr>Задача: </vt:lpstr>
      <vt:lpstr>Презентация PowerPoint</vt:lpstr>
      <vt:lpstr>Задача: </vt:lpstr>
      <vt:lpstr>Презентация PowerPoint</vt:lpstr>
      <vt:lpstr>Задача подсчета слов. Map. Shuffle. Reduce.</vt:lpstr>
      <vt:lpstr>Задача подсчета слов</vt:lpstr>
      <vt:lpstr>Map:</vt:lpstr>
      <vt:lpstr>Shuffle:</vt:lpstr>
      <vt:lpstr>Reduce:</vt:lpstr>
      <vt:lpstr>Презентация PowerPoint</vt:lpstr>
      <vt:lpstr>Основные концепции Spark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Maksim Nakhodnov</cp:lastModifiedBy>
  <cp:revision>13</cp:revision>
  <dcterms:modified xsi:type="dcterms:W3CDTF">2023-02-02T03:54:11Z</dcterms:modified>
</cp:coreProperties>
</file>