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81" r:id="rId6"/>
    <p:sldId id="287" r:id="rId7"/>
    <p:sldId id="288" r:id="rId8"/>
    <p:sldId id="283" r:id="rId9"/>
    <p:sldId id="289" r:id="rId10"/>
    <p:sldId id="286" r:id="rId11"/>
  </p:sldIdLst>
  <p:sldSz cx="9144000" cy="5143500" type="screen16x9"/>
  <p:notesSz cx="6858000" cy="9144000"/>
  <p:embeddedFontLst>
    <p:embeddedFont>
      <p:font typeface="Helvetica Neue Light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6"/>
  </p:normalViewPr>
  <p:slideViewPr>
    <p:cSldViewPr snapToGrid="0">
      <p:cViewPr varScale="1">
        <p:scale>
          <a:sx n="166" d="100"/>
          <a:sy n="166" d="100"/>
        </p:scale>
        <p:origin x="184" y="9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bf25b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bf25b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f25be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f25be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ec2fb79d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ec2fb79d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ec2fb79dd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ec2fb79dd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ec2fb79dd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dec2fb79dd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c2fb79dd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c2fb79dd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ec2fb79dd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ec2fb79dd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6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ec2fb79d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ec2fb79d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32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961345" y="-14002"/>
            <a:ext cx="720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 1">
  <p:cSld name="TITLE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1961345" y="-14002"/>
            <a:ext cx="720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 Light"/>
              <a:buNone/>
            </a:pPr>
            <a:endParaRPr sz="19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26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api/python/reference/api/pyspark.ml.evaluation.ClusteringEvaluator.html#pyspark.ml.evaluation.ClusteringEvaluator" TargetMode="External"/><Relationship Id="rId3" Type="http://schemas.openxmlformats.org/officeDocument/2006/relationships/hyperlink" Target="https://spark.apache.org/docs/latest/api/python/reference/api/pyspark.ml.evaluation.BinaryClassificationEvaluator.html#pyspark.ml.evaluation.BinaryClassificationEvaluator" TargetMode="External"/><Relationship Id="rId7" Type="http://schemas.openxmlformats.org/officeDocument/2006/relationships/hyperlink" Target="https://spark.apache.org/docs/latest/api/python/reference/api/pyspark.ml.evaluation.MultilabelClassificationEvaluator.html#pyspark.ml.evaluation.MultilabelClassificationEvalua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api/pyspark.ml.evaluation.MulticlassClassificationEvaluator.html#pyspark.ml.evaluation.MulticlassClassificationEvaluator" TargetMode="External"/><Relationship Id="rId5" Type="http://schemas.openxmlformats.org/officeDocument/2006/relationships/hyperlink" Target="http://spark.apache.org/docs/latest/ml-features.html#n-gram" TargetMode="External"/><Relationship Id="rId4" Type="http://schemas.openxmlformats.org/officeDocument/2006/relationships/hyperlink" Target="https://spark.apache.org/docs/latest/api/python/reference/api/pyspark.ml.evaluation.RegressionEvaluator.html#pyspark.ml.evaluation.RegressionEvalua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latest/ml-featur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park.apache.org/docs/latest/ml-features.html#pca" TargetMode="External"/><Relationship Id="rId13" Type="http://schemas.openxmlformats.org/officeDocument/2006/relationships/hyperlink" Target="http://spark.apache.org/docs/latest/ml-features.html#onehotencoder" TargetMode="External"/><Relationship Id="rId18" Type="http://schemas.openxmlformats.org/officeDocument/2006/relationships/hyperlink" Target="http://spark.apache.org/docs/latest/ml-features.html#robustscaler" TargetMode="External"/><Relationship Id="rId26" Type="http://schemas.openxmlformats.org/officeDocument/2006/relationships/hyperlink" Target="http://spark.apache.org/docs/latest/ml-features.html#quantilediscretizer" TargetMode="External"/><Relationship Id="rId3" Type="http://schemas.openxmlformats.org/officeDocument/2006/relationships/image" Target="../media/image7.png"/><Relationship Id="rId21" Type="http://schemas.openxmlformats.org/officeDocument/2006/relationships/hyperlink" Target="http://spark.apache.org/docs/latest/ml-features.html#bucketizer" TargetMode="External"/><Relationship Id="rId7" Type="http://schemas.openxmlformats.org/officeDocument/2006/relationships/hyperlink" Target="http://spark.apache.org/docs/latest/ml-features.html#binarizer" TargetMode="External"/><Relationship Id="rId12" Type="http://schemas.openxmlformats.org/officeDocument/2006/relationships/hyperlink" Target="http://spark.apache.org/docs/latest/ml-features.html#indextostring" TargetMode="External"/><Relationship Id="rId17" Type="http://schemas.openxmlformats.org/officeDocument/2006/relationships/hyperlink" Target="http://spark.apache.org/docs/latest/ml-features.html#standardscaler" TargetMode="External"/><Relationship Id="rId25" Type="http://schemas.openxmlformats.org/officeDocument/2006/relationships/hyperlink" Target="http://spark.apache.org/docs/latest/ml-features.html#vectorsizehint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://spark.apache.org/docs/latest/ml-features.html#normalizer" TargetMode="External"/><Relationship Id="rId20" Type="http://schemas.openxmlformats.org/officeDocument/2006/relationships/hyperlink" Target="http://spark.apache.org/docs/latest/ml-features.html#maxabssca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ark.apache.org/docs/latest/ml-features.html#n-gram" TargetMode="External"/><Relationship Id="rId11" Type="http://schemas.openxmlformats.org/officeDocument/2006/relationships/hyperlink" Target="http://spark.apache.org/docs/latest/ml-features.html#stringindexer" TargetMode="External"/><Relationship Id="rId24" Type="http://schemas.openxmlformats.org/officeDocument/2006/relationships/hyperlink" Target="http://spark.apache.org/docs/latest/ml-features.html#vectorassembler" TargetMode="External"/><Relationship Id="rId5" Type="http://schemas.openxmlformats.org/officeDocument/2006/relationships/hyperlink" Target="http://spark.apache.org/docs/latest/ml-features.html#stopwordsremover" TargetMode="External"/><Relationship Id="rId15" Type="http://schemas.openxmlformats.org/officeDocument/2006/relationships/hyperlink" Target="http://spark.apache.org/docs/latest/ml-features.html#interaction" TargetMode="External"/><Relationship Id="rId23" Type="http://schemas.openxmlformats.org/officeDocument/2006/relationships/hyperlink" Target="http://spark.apache.org/docs/latest/ml-features.html#sqltransformer" TargetMode="External"/><Relationship Id="rId10" Type="http://schemas.openxmlformats.org/officeDocument/2006/relationships/hyperlink" Target="http://spark.apache.org/docs/latest/ml-features.html#discrete-cosine-transform-dct" TargetMode="External"/><Relationship Id="rId19" Type="http://schemas.openxmlformats.org/officeDocument/2006/relationships/hyperlink" Target="http://spark.apache.org/docs/latest/ml-features.html#minmaxscaler" TargetMode="External"/><Relationship Id="rId4" Type="http://schemas.openxmlformats.org/officeDocument/2006/relationships/hyperlink" Target="http://spark.apache.org/docs/latest/ml-features.html#tokenizer" TargetMode="External"/><Relationship Id="rId9" Type="http://schemas.openxmlformats.org/officeDocument/2006/relationships/hyperlink" Target="http://spark.apache.org/docs/latest/ml-features.html#polynomialexpansion" TargetMode="External"/><Relationship Id="rId14" Type="http://schemas.openxmlformats.org/officeDocument/2006/relationships/hyperlink" Target="http://spark.apache.org/docs/latest/ml-features.html#vectorindexer" TargetMode="External"/><Relationship Id="rId22" Type="http://schemas.openxmlformats.org/officeDocument/2006/relationships/hyperlink" Target="http://spark.apache.org/docs/latest/ml-features.html#elementwiseproduct" TargetMode="External"/><Relationship Id="rId27" Type="http://schemas.openxmlformats.org/officeDocument/2006/relationships/hyperlink" Target="http://spark.apache.org/docs/latest/ml-features.html#impute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park.apache.org/docs/latest/api/python/reference/api/pyspark.ml.classification.OneVsRest.html#pyspark.ml.classification.OneVsRest" TargetMode="External"/><Relationship Id="rId13" Type="http://schemas.openxmlformats.org/officeDocument/2006/relationships/hyperlink" Target="https://spark.apache.org/docs/latest/api/python/reference/api/pyspark.ml.recommendation.ALS.html#pyspark.ml.recommendation.ALS" TargetMode="External"/><Relationship Id="rId3" Type="http://schemas.openxmlformats.org/officeDocument/2006/relationships/hyperlink" Target="https://spark.apache.org/docs/latest/api/python/reference/api/pyspark.ml.classification.LogisticRegression.html#pyspark.ml.classification.LogisticRegression" TargetMode="External"/><Relationship Id="rId7" Type="http://schemas.openxmlformats.org/officeDocument/2006/relationships/hyperlink" Target="https://spark.apache.org/docs/latest/api/python/reference/api/pyspark.ml.classification.NaiveBayes.html#pyspark.ml.classification.NaiveBayes" TargetMode="External"/><Relationship Id="rId12" Type="http://schemas.openxmlformats.org/officeDocument/2006/relationships/hyperlink" Target="https://spark.apache.org/docs/latest/api/python/reference/api/pyspark.ml.clustering.GaussianMixture.html#pyspark.ml.clustering.GaussianMixture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spark.apache.org/docs/latest/api/python/reference/api/pyspark.ml.regression.RandomForestRegressor.html#pyspark.ml.regression.RandomForestRegr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k.apache.org/docs/latest/api/python/reference/api/pyspark.ml.classification.RandomForestClassifier.html#pyspark.ml.classification.RandomForestClassifier" TargetMode="External"/><Relationship Id="rId11" Type="http://schemas.openxmlformats.org/officeDocument/2006/relationships/hyperlink" Target="https://spark.apache.org/docs/latest/api/python/reference/api/pyspark.ml.clustering.LDA.html#pyspark.ml.clustering.LDA" TargetMode="External"/><Relationship Id="rId5" Type="http://schemas.openxmlformats.org/officeDocument/2006/relationships/hyperlink" Target="http://spark.apache.org/docs/latest/ml-features.html#n-gram" TargetMode="External"/><Relationship Id="rId15" Type="http://schemas.openxmlformats.org/officeDocument/2006/relationships/hyperlink" Target="https://spark.apache.org/docs/latest/api/python/reference/api/pyspark.ml.regression.LinearRegression.html#pyspark.ml.regression.LinearRegression" TargetMode="External"/><Relationship Id="rId10" Type="http://schemas.openxmlformats.org/officeDocument/2006/relationships/hyperlink" Target="https://spark.apache.org/docs/latest/api/python/reference/api/pyspark.ml.clustering.KMeans.html#pyspark.ml.clustering.KMeans" TargetMode="External"/><Relationship Id="rId4" Type="http://schemas.openxmlformats.org/officeDocument/2006/relationships/hyperlink" Target="https://spark.apache.org/docs/latest/api/python/reference/api/pyspark.ml.classification.DecisionTreeClassifier.html#pyspark.ml.classification.DecisionTreeClassifier" TargetMode="External"/><Relationship Id="rId9" Type="http://schemas.openxmlformats.org/officeDocument/2006/relationships/hyperlink" Target="https://spark.apache.org/docs/latest/api/python/reference/api/pyspark.ml.classification.MultilayerPerceptronClassifier.html#pyspark.ml.classification.MultilayerPerceptronClassifier" TargetMode="External"/><Relationship Id="rId14" Type="http://schemas.openxmlformats.org/officeDocument/2006/relationships/hyperlink" Target="https://spark.apache.org/docs/latest/api/python/reference/api/pyspark.ml.regression.DecisionTreeRegressor.html#pyspark.ml.regression.DecisionTreeRegres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25" y="0"/>
            <a:ext cx="7344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0175" y="1135650"/>
            <a:ext cx="5019900" cy="2215961"/>
          </a:xfrm>
          <a:prstGeom prst="rect">
            <a:avLst/>
          </a:prstGeom>
          <a:solidFill>
            <a:srgbClr val="135896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Промышленное машинное обучение на </a:t>
            </a:r>
            <a:r>
              <a:rPr lang="en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>
            <a:spLocks noGrp="1"/>
          </p:cNvSpPr>
          <p:nvPr>
            <p:ph type="title"/>
          </p:nvPr>
        </p:nvSpPr>
        <p:spPr>
          <a:xfrm>
            <a:off x="3712799" y="268441"/>
            <a:ext cx="1718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Evaluators</a:t>
            </a: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27;p42">
            <a:extLst>
              <a:ext uri="{FF2B5EF4-FFF2-40B4-BE49-F238E27FC236}">
                <a16:creationId xmlns:a16="http://schemas.microsoft.com/office/drawing/2014/main" id="{4054FFD8-3FD0-FBFC-9828-0F7B9FF0C49C}"/>
              </a:ext>
            </a:extLst>
          </p:cNvPr>
          <p:cNvSpPr txBox="1"/>
          <p:nvPr/>
        </p:nvSpPr>
        <p:spPr>
          <a:xfrm>
            <a:off x="3072000" y="1792301"/>
            <a:ext cx="3000000" cy="13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3" tooltip="pyspark.ml.evaluation.BinaryClassificationEvalu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BinaryClassificationEvaluator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4" tooltip="pyspark.ml.evaluation.RegressionEvalu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RegressionEvaluator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6" tooltip="pyspark.ml.evaluation.MulticlassClassificationEvalu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MulticlassClassificationEvaluator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7" tooltip="pyspark.ml.evaluation.MultilabelClassificationEvalu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MultilabelClassificationEvaluator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8" tooltip="pyspark.ml.evaluation.ClusteringEvaluat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ClusteringEvaluator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2559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978800" cy="5143500"/>
          </a:xfrm>
          <a:prstGeom prst="rect">
            <a:avLst/>
          </a:prstGeom>
          <a:solidFill>
            <a:srgbClr val="135896">
              <a:alpha val="741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2949" y="3138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01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 rot="5400000">
            <a:off x="7205973" y="2281200"/>
            <a:ext cx="2945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Содержание курса</a:t>
            </a:r>
            <a:endParaRPr sz="2500" b="1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Google Shape;62;p14">
            <a:extLst>
              <a:ext uri="{FF2B5EF4-FFF2-40B4-BE49-F238E27FC236}">
                <a16:creationId xmlns:a16="http://schemas.microsoft.com/office/drawing/2014/main" id="{C2FFD0DC-DB9D-4D57-E6C1-70446361890C}"/>
              </a:ext>
            </a:extLst>
          </p:cNvPr>
          <p:cNvSpPr txBox="1"/>
          <p:nvPr/>
        </p:nvSpPr>
        <p:spPr>
          <a:xfrm>
            <a:off x="712893" y="2920262"/>
            <a:ext cx="81683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6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C5822578-F05A-DEF9-6BD9-2B89AE42A82F}"/>
              </a:ext>
            </a:extLst>
          </p:cNvPr>
          <p:cNvSpPr txBox="1"/>
          <p:nvPr/>
        </p:nvSpPr>
        <p:spPr>
          <a:xfrm>
            <a:off x="777576" y="8412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DAD7A27E-9EB2-98EA-8ECB-85340962288D}"/>
              </a:ext>
            </a:extLst>
          </p:cNvPr>
          <p:cNvSpPr txBox="1"/>
          <p:nvPr/>
        </p:nvSpPr>
        <p:spPr>
          <a:xfrm>
            <a:off x="777575" y="189608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0E8601AE-CF49-914E-70C3-CEA720CCD0FE}"/>
              </a:ext>
            </a:extLst>
          </p:cNvPr>
          <p:cNvSpPr txBox="1"/>
          <p:nvPr/>
        </p:nvSpPr>
        <p:spPr>
          <a:xfrm>
            <a:off x="777575" y="34783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" name="Google Shape;62;p14">
            <a:extLst>
              <a:ext uri="{FF2B5EF4-FFF2-40B4-BE49-F238E27FC236}">
                <a16:creationId xmlns:a16="http://schemas.microsoft.com/office/drawing/2014/main" id="{C0C4D7C4-7071-2D50-A05F-CA9C36AF8E75}"/>
              </a:ext>
            </a:extLst>
          </p:cNvPr>
          <p:cNvSpPr txBox="1"/>
          <p:nvPr/>
        </p:nvSpPr>
        <p:spPr>
          <a:xfrm>
            <a:off x="777574" y="242350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</a:p>
        </p:txBody>
      </p:sp>
      <p:sp>
        <p:nvSpPr>
          <p:cNvPr id="27" name="Google Shape;62;p14">
            <a:extLst>
              <a:ext uri="{FF2B5EF4-FFF2-40B4-BE49-F238E27FC236}">
                <a16:creationId xmlns:a16="http://schemas.microsoft.com/office/drawing/2014/main" id="{FA53DA0F-D40F-640F-3871-C61F1E01A294}"/>
              </a:ext>
            </a:extLst>
          </p:cNvPr>
          <p:cNvSpPr txBox="1"/>
          <p:nvPr/>
        </p:nvSpPr>
        <p:spPr>
          <a:xfrm>
            <a:off x="766833" y="4005762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49186" y="480381"/>
            <a:ext cx="513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Первая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Docker. Flask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2649186" y="97986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Вторая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Requests. REST API</a:t>
            </a:r>
          </a:p>
        </p:txBody>
      </p: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E4D62029-8093-F7E0-608F-0F514DCC0EAF}"/>
              </a:ext>
            </a:extLst>
          </p:cNvPr>
          <p:cNvSpPr txBox="1"/>
          <p:nvPr/>
        </p:nvSpPr>
        <p:spPr>
          <a:xfrm>
            <a:off x="2649186" y="1485408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MapReduce. Spark </a:t>
            </a:r>
            <a:r>
              <a:rPr lang="en" dirty="0" err="1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endParaRPr lang="en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" name="Google Shape;72;p14">
            <a:extLst>
              <a:ext uri="{FF2B5EF4-FFF2-40B4-BE49-F238E27FC236}">
                <a16:creationId xmlns:a16="http://schemas.microsoft.com/office/drawing/2014/main" id="{2FF529CB-3CEB-C2F5-ACE1-DAE7C23B4B36}"/>
              </a:ext>
            </a:extLst>
          </p:cNvPr>
          <p:cNvSpPr txBox="1"/>
          <p:nvPr/>
        </p:nvSpPr>
        <p:spPr>
          <a:xfrm>
            <a:off x="2649186" y="2045454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Погружение в среду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Spark. RDD, SQL, Pandas API. </a:t>
            </a:r>
          </a:p>
        </p:txBody>
      </p:sp>
      <p:sp>
        <p:nvSpPr>
          <p:cNvPr id="37" name="Google Shape;72;p14">
            <a:extLst>
              <a:ext uri="{FF2B5EF4-FFF2-40B4-BE49-F238E27FC236}">
                <a16:creationId xmlns:a16="http://schemas.microsoft.com/office/drawing/2014/main" id="{17134D6E-81AE-7052-8C4D-20852A93F0EE}"/>
              </a:ext>
            </a:extLst>
          </p:cNvPr>
          <p:cNvSpPr txBox="1"/>
          <p:nvPr/>
        </p:nvSpPr>
        <p:spPr>
          <a:xfrm>
            <a:off x="2649185" y="2575220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Генерация признаков.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feature engineering</a:t>
            </a:r>
          </a:p>
        </p:txBody>
      </p:sp>
      <p:sp>
        <p:nvSpPr>
          <p:cNvPr id="38" name="Google Shape;72;p14">
            <a:extLst>
              <a:ext uri="{FF2B5EF4-FFF2-40B4-BE49-F238E27FC236}">
                <a16:creationId xmlns:a16="http://schemas.microsoft.com/office/drawing/2014/main" id="{75DCA122-54D9-B3B6-0DCD-8548E291DB37}"/>
              </a:ext>
            </a:extLst>
          </p:cNvPr>
          <p:cNvSpPr txBox="1"/>
          <p:nvPr/>
        </p:nvSpPr>
        <p:spPr>
          <a:xfrm>
            <a:off x="2649184" y="3080762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Распределенное обучение моделей.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ML </a:t>
            </a:r>
          </a:p>
        </p:txBody>
      </p:sp>
      <p:sp>
        <p:nvSpPr>
          <p:cNvPr id="39" name="Google Shape;72;p14">
            <a:extLst>
              <a:ext uri="{FF2B5EF4-FFF2-40B4-BE49-F238E27FC236}">
                <a16:creationId xmlns:a16="http://schemas.microsoft.com/office/drawing/2014/main" id="{56769BD3-EABA-416A-EF76-82EE80696CC0}"/>
              </a:ext>
            </a:extLst>
          </p:cNvPr>
          <p:cNvSpPr txBox="1"/>
          <p:nvPr/>
        </p:nvSpPr>
        <p:spPr>
          <a:xfrm>
            <a:off x="2649184" y="3586304"/>
            <a:ext cx="4673272" cy="5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и хранение текстовых данных и картинок. </a:t>
            </a:r>
            <a:endParaRPr lang="en-US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image processing. Spark NLP.</a:t>
            </a:r>
          </a:p>
        </p:txBody>
      </p:sp>
      <p:sp>
        <p:nvSpPr>
          <p:cNvPr id="40" name="Google Shape;72;p14">
            <a:extLst>
              <a:ext uri="{FF2B5EF4-FFF2-40B4-BE49-F238E27FC236}">
                <a16:creationId xmlns:a16="http://schemas.microsoft.com/office/drawing/2014/main" id="{C456632F-DFED-2056-FC9A-6ADEC6FE226E}"/>
              </a:ext>
            </a:extLst>
          </p:cNvPr>
          <p:cNvSpPr txBox="1"/>
          <p:nvPr/>
        </p:nvSpPr>
        <p:spPr>
          <a:xfrm>
            <a:off x="2649184" y="419048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потоковых данных.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Streaming. </a:t>
            </a:r>
          </a:p>
        </p:txBody>
      </p:sp>
      <p:sp>
        <p:nvSpPr>
          <p:cNvPr id="26" name="Google Shape;62;p14">
            <a:extLst>
              <a:ext uri="{FF2B5EF4-FFF2-40B4-BE49-F238E27FC236}">
                <a16:creationId xmlns:a16="http://schemas.microsoft.com/office/drawing/2014/main" id="{80FC2181-2ACD-D981-F3A5-4EDA2C463D81}"/>
              </a:ext>
            </a:extLst>
          </p:cNvPr>
          <p:cNvSpPr txBox="1"/>
          <p:nvPr/>
        </p:nvSpPr>
        <p:spPr>
          <a:xfrm>
            <a:off x="766832" y="1338002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2593666" y="1999050"/>
            <a:ext cx="39566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Что позволяет Spark.ML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59484" y="3029216"/>
            <a:ext cx="422502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chemeClr val="hlink"/>
                </a:solidFill>
                <a:hlinkClick r:id="rId3"/>
              </a:rPr>
              <a:t>http://spark.apache.org/docs/latest/ml-features.html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7" y="0"/>
            <a:ext cx="86983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55" y="0"/>
            <a:ext cx="87266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B0BCB9-739A-B492-8B5E-D8985D83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17" y="0"/>
            <a:ext cx="65773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3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L Pipeline Example">
            <a:extLst>
              <a:ext uri="{FF2B5EF4-FFF2-40B4-BE49-F238E27FC236}">
                <a16:creationId xmlns:a16="http://schemas.microsoft.com/office/drawing/2014/main" id="{7D89FA3D-E5CA-D4BB-52A2-D21A3A76A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62" y="909217"/>
            <a:ext cx="7230676" cy="18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L PipelineModel Example">
            <a:extLst>
              <a:ext uri="{FF2B5EF4-FFF2-40B4-BE49-F238E27FC236}">
                <a16:creationId xmlns:a16="http://schemas.microsoft.com/office/drawing/2014/main" id="{19B0CF9D-78B7-645C-7FB8-27022DBC5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62" y="2973711"/>
            <a:ext cx="7230676" cy="203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21;p41">
            <a:extLst>
              <a:ext uri="{FF2B5EF4-FFF2-40B4-BE49-F238E27FC236}">
                <a16:creationId xmlns:a16="http://schemas.microsoft.com/office/drawing/2014/main" id="{00D25CEB-FBEE-5616-212C-0C598FB20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8826" y="117352"/>
            <a:ext cx="13663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Pipeline</a:t>
            </a: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44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536" y="2735533"/>
            <a:ext cx="4607675" cy="232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 txBox="1"/>
          <p:nvPr/>
        </p:nvSpPr>
        <p:spPr>
          <a:xfrm>
            <a:off x="0" y="611596"/>
            <a:ext cx="3000000" cy="295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Tokenizer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StopWordsRemover</a:t>
            </a:r>
            <a:endParaRPr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n-gram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Binarizer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PCA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PolynomialExpansion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Discrete Cosine Transform (DCT)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StringIndexer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IndexToString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OneHotEncoder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VectorIndexer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Interaction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6284276" y="683298"/>
            <a:ext cx="30000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StandardScaler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RobustScaler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MinMaxScaler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MaxAbsScaler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Bucketizer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ElementwiseProduct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SQLTransformer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VectorAssembler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VectorSizeHint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QuantileDiscretizer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ru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Imputer</a:t>
            </a:r>
            <a:endParaRPr dirty="0"/>
          </a:p>
        </p:txBody>
      </p:sp>
      <p:sp>
        <p:nvSpPr>
          <p:cNvPr id="5" name="Google Shape;221;p41">
            <a:extLst>
              <a:ext uri="{FF2B5EF4-FFF2-40B4-BE49-F238E27FC236}">
                <a16:creationId xmlns:a16="http://schemas.microsoft.com/office/drawing/2014/main" id="{4CA57ABA-DF23-C00B-F988-D9133CA27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5269" y="130950"/>
            <a:ext cx="22534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Transformers</a:t>
            </a: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/>
        </p:nvSpPr>
        <p:spPr>
          <a:xfrm>
            <a:off x="707926" y="1786164"/>
            <a:ext cx="3000000" cy="1571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3" tooltip="pyspark.ml.classification.Logistic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LogisticRegression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4" tooltip="pyspark.ml.classification.DecisionTreeClass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DecisionTreeClassifier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6" tooltip="pyspark.ml.classification.RandomForestClass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RandomForestClassifier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7" tooltip="pyspark.ml.classification.NaiveBay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NaiveBayes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8" tooltip="pyspark.ml.classification.OneVsRe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OneVsRest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9" tooltip="pyspark.ml.classification.MultilayerPerceptronClass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MultilayerPerceptronClassifier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5436074" y="1670619"/>
            <a:ext cx="3000000" cy="180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0" tooltip="pyspark.ml.clustering.KMea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KMeans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1" tooltip="pyspark.ml.clustering.LD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LDA</a:t>
            </a:r>
            <a:endParaRPr lang="en"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2" tooltip="pyspark.ml.clustering.GaussianMix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GaussianMixture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3" tooltip="pyspark.ml.recommendation.AL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ALS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4" tooltip="pyspark.ml.regression.DecisionTreeRegress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DecisionTreeRegressor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5" tooltip="pyspark.ml.regression.LinearRegress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LinearRegression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  <a:p>
            <a:pPr marL="6985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D1F22"/>
              </a:buClr>
              <a:buSzPts val="1050"/>
              <a:buChar char="●"/>
            </a:pPr>
            <a:r>
              <a:rPr lang="en" sz="1050" dirty="0">
                <a:solidFill>
                  <a:srgbClr val="0088CC"/>
                </a:solidFill>
                <a:highlight>
                  <a:srgbClr val="FFFFFF"/>
                </a:highlight>
                <a:uFill>
                  <a:noFill/>
                </a:uFill>
                <a:hlinkClick r:id="rId16" tooltip="pyspark.ml.regression.RandomForestRegress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RandomForestRegressor</a:t>
            </a:r>
            <a:endParaRPr sz="1050" dirty="0">
              <a:solidFill>
                <a:srgbClr val="0088CC"/>
              </a:solidFill>
              <a:highlight>
                <a:srgbClr val="FFFFFF"/>
              </a:highlight>
              <a:uFill>
                <a:noFill/>
              </a:uFill>
            </a:endParaRPr>
          </a:p>
        </p:txBody>
      </p:sp>
      <p:sp>
        <p:nvSpPr>
          <p:cNvPr id="5" name="Google Shape;221;p41">
            <a:extLst>
              <a:ext uri="{FF2B5EF4-FFF2-40B4-BE49-F238E27FC236}">
                <a16:creationId xmlns:a16="http://schemas.microsoft.com/office/drawing/2014/main" id="{4CA57ABA-DF23-C00B-F988-D9133CA27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7926" y="110598"/>
            <a:ext cx="17281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Estimators</a:t>
            </a:r>
            <a:b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4840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175</Words>
  <Application>Microsoft Macintosh PowerPoint</Application>
  <PresentationFormat>Экран (16:9)</PresentationFormat>
  <Paragraphs>69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Helvetica Neue Light</vt:lpstr>
      <vt:lpstr>Times New Roman</vt:lpstr>
      <vt:lpstr>Simple Light</vt:lpstr>
      <vt:lpstr>Презентация PowerPoint</vt:lpstr>
      <vt:lpstr>Презентация PowerPoint</vt:lpstr>
      <vt:lpstr>Что позволяет Spark.ML</vt:lpstr>
      <vt:lpstr>Презентация PowerPoint</vt:lpstr>
      <vt:lpstr>Презентация PowerPoint</vt:lpstr>
      <vt:lpstr>Презентация PowerPoint</vt:lpstr>
      <vt:lpstr>Pipeline </vt:lpstr>
      <vt:lpstr>Transformers </vt:lpstr>
      <vt:lpstr>Estimators </vt:lpstr>
      <vt:lpstr>Evaluators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позволяет Spark.ML</dc:title>
  <cp:lastModifiedBy>Maksim Nakhodnov</cp:lastModifiedBy>
  <cp:revision>9</cp:revision>
  <dcterms:modified xsi:type="dcterms:W3CDTF">2023-02-21T14:37:17Z</dcterms:modified>
</cp:coreProperties>
</file>