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1" r:id="rId5"/>
    <p:sldId id="273" r:id="rId6"/>
    <p:sldId id="286" r:id="rId7"/>
    <p:sldId id="287" r:id="rId8"/>
    <p:sldId id="288" r:id="rId9"/>
    <p:sldId id="289" r:id="rId10"/>
    <p:sldId id="291" r:id="rId11"/>
    <p:sldId id="294" r:id="rId12"/>
    <p:sldId id="295" r:id="rId1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-850" y="-77"/>
      </p:cViewPr>
      <p:guideLst>
        <p:guide orient="horz" pos="3952"/>
        <p:guide orient="horz" pos="913"/>
        <p:guide pos="325"/>
        <p:guide pos="1209"/>
        <p:guide pos="2955"/>
        <p:guide pos="2071"/>
        <p:guide pos="3840"/>
        <p:guide pos="4702"/>
        <p:guide pos="5586"/>
        <p:guide pos="7333"/>
        <p:guide pos="64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2392A-8322-4642-96CF-941E57487B1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1100F-B35A-4D54-9125-875C0CA37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4062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x-none" smtClean="0"/>
              <a:t>24.04.2023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89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=""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=""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=""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=""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=""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=""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=""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=""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=""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=""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=""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=""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=""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=""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=""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=""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=""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=""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=""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2" name="Oval 20">
            <a:extLst>
              <a:ext uri="{FF2B5EF4-FFF2-40B4-BE49-F238E27FC236}">
                <a16:creationId xmlns=""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5" name="Oval 26">
            <a:extLst>
              <a:ext uri="{FF2B5EF4-FFF2-40B4-BE49-F238E27FC236}">
                <a16:creationId xmlns=""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6" name="Oval 29">
            <a:extLst>
              <a:ext uri="{FF2B5EF4-FFF2-40B4-BE49-F238E27FC236}">
                <a16:creationId xmlns=""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7" name="Oval 33">
            <a:extLst>
              <a:ext uri="{FF2B5EF4-FFF2-40B4-BE49-F238E27FC236}">
                <a16:creationId xmlns=""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8" name="Oval 34">
            <a:extLst>
              <a:ext uri="{FF2B5EF4-FFF2-40B4-BE49-F238E27FC236}">
                <a16:creationId xmlns=""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9" name="Oval 35">
            <a:extLst>
              <a:ext uri="{FF2B5EF4-FFF2-40B4-BE49-F238E27FC236}">
                <a16:creationId xmlns=""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0" name="Oval 36">
            <a:extLst>
              <a:ext uri="{FF2B5EF4-FFF2-40B4-BE49-F238E27FC236}">
                <a16:creationId xmlns=""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1" name="Oval 37">
            <a:extLst>
              <a:ext uri="{FF2B5EF4-FFF2-40B4-BE49-F238E27FC236}">
                <a16:creationId xmlns=""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2" name="Oval 38">
            <a:extLst>
              <a:ext uri="{FF2B5EF4-FFF2-40B4-BE49-F238E27FC236}">
                <a16:creationId xmlns=""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3" name="Oval 39">
            <a:extLst>
              <a:ext uri="{FF2B5EF4-FFF2-40B4-BE49-F238E27FC236}">
                <a16:creationId xmlns=""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4" name="Oval 40">
            <a:extLst>
              <a:ext uri="{FF2B5EF4-FFF2-40B4-BE49-F238E27FC236}">
                <a16:creationId xmlns=""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5" name="Oval 41">
            <a:extLst>
              <a:ext uri="{FF2B5EF4-FFF2-40B4-BE49-F238E27FC236}">
                <a16:creationId xmlns=""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6" name="Oval 42">
            <a:extLst>
              <a:ext uri="{FF2B5EF4-FFF2-40B4-BE49-F238E27FC236}">
                <a16:creationId xmlns=""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7" name="Oval 43">
            <a:extLst>
              <a:ext uri="{FF2B5EF4-FFF2-40B4-BE49-F238E27FC236}">
                <a16:creationId xmlns=""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8" name="Oval 44">
            <a:extLst>
              <a:ext uri="{FF2B5EF4-FFF2-40B4-BE49-F238E27FC236}">
                <a16:creationId xmlns=""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9" name="Oval 45">
            <a:extLst>
              <a:ext uri="{FF2B5EF4-FFF2-40B4-BE49-F238E27FC236}">
                <a16:creationId xmlns=""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0" name="Oval 46">
            <a:extLst>
              <a:ext uri="{FF2B5EF4-FFF2-40B4-BE49-F238E27FC236}">
                <a16:creationId xmlns=""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=""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=""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=""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=""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=""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=""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=""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=""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=""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=""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=""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=""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x-none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=""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=""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=""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=""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=""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=""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=""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=""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=""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=""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=""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=""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=""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=""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=""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=""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=""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=""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=""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=""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=""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=""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=""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=""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=""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=""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=""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=""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=""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=""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=""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=""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=""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=""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=""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=""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=""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=""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=""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=""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=""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=""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=""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=""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=""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=""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=""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=""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=""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=""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=""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=""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=""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=""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=""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=""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=""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=""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=""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=""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=""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=""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=""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=""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=""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=""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=""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=""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=""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=""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x-none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=""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=""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=""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=""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=""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=""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=""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=""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=""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=""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x-none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=""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=""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x-none" smtClean="0"/>
              <a:t>24.04.2023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1514</a:t>
            </a:r>
            <a:r>
              <a:rPr lang="en-US" dirty="0" smtClean="0"/>
              <a:t>: </a:t>
            </a:r>
            <a:r>
              <a:rPr lang="ru-RU" dirty="0" smtClean="0"/>
              <a:t>Исследование </a:t>
            </a:r>
            <a:r>
              <a:rPr lang="ru-RU" dirty="0"/>
              <a:t>подверженности персонала кредитно-финансовых организаций </a:t>
            </a:r>
            <a:r>
              <a:rPr lang="ru-RU" dirty="0" err="1"/>
              <a:t>фишинговым</a:t>
            </a:r>
            <a:r>
              <a:rPr lang="ru-RU" dirty="0"/>
              <a:t> атакам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МИЭМ НИУ ВШЭ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Департамент </a:t>
            </a:r>
          </a:p>
          <a:p>
            <a:r>
              <a:rPr lang="ru-RU" dirty="0" smtClean="0"/>
              <a:t>Прикладной математики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 smtClean="0"/>
              <a:t>Москва</a:t>
            </a:r>
          </a:p>
          <a:p>
            <a:r>
              <a:rPr lang="ru-RU" dirty="0" smtClean="0"/>
              <a:t>2023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7967" y="5320214"/>
            <a:ext cx="7625267" cy="652860"/>
          </a:xfrm>
        </p:spPr>
        <p:txBody>
          <a:bodyPr/>
          <a:lstStyle/>
          <a:p>
            <a:pPr algn="r"/>
            <a:r>
              <a:rPr lang="ru-RU" dirty="0" smtClean="0"/>
              <a:t>Руководитель проекта</a:t>
            </a:r>
            <a:r>
              <a:rPr lang="en-US" dirty="0" smtClean="0"/>
              <a:t>:</a:t>
            </a:r>
          </a:p>
          <a:p>
            <a:pPr algn="r"/>
            <a:r>
              <a:rPr lang="ru-RU" dirty="0" smtClean="0"/>
              <a:t>Сорокин Александр Владимирович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МИЭМ НИУ ВШЭ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576F3CC-3C73-F441-AAE6-50AF712EA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подверженности персонала кредитно-финансовых организаций </a:t>
            </a:r>
            <a:r>
              <a:rPr lang="ru-RU" dirty="0" err="1"/>
              <a:t>фишинговым</a:t>
            </a:r>
            <a:r>
              <a:rPr lang="ru-RU" dirty="0"/>
              <a:t> атакам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Команда проекта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Состав проекта</a:t>
            </a:r>
            <a:endParaRPr lang="ru-RU" dirty="0"/>
          </a:p>
        </p:txBody>
      </p:sp>
      <p:pic>
        <p:nvPicPr>
          <p:cNvPr id="1026" name="Picture 2" descr="https://s3.hse.ru/elk/img/user/963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55" y="2784152"/>
            <a:ext cx="1809750" cy="180975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6605" y="4593903"/>
            <a:ext cx="3370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1400" dirty="0" smtClean="0">
                <a:latin typeface="HSE Sans" panose="02000000000000000000" pitchFamily="2" charset="0"/>
              </a:rPr>
              <a:t>Сорокин Александр Владимирович</a:t>
            </a:r>
          </a:p>
          <a:p>
            <a:pPr algn="ctr"/>
            <a:r>
              <a:rPr lang="ru-RU" sz="1400" dirty="0" smtClean="0">
                <a:latin typeface="HSE Sans" panose="02000000000000000000" pitchFamily="2" charset="0"/>
              </a:rPr>
              <a:t>Руководитель проекта</a:t>
            </a:r>
            <a:endParaRPr lang="ru-RU" sz="1400" dirty="0">
              <a:latin typeface="HSE Sans" panose="02000000000000000000" pitchFamily="2" charset="0"/>
            </a:endParaRPr>
          </a:p>
        </p:txBody>
      </p:sp>
      <p:pic>
        <p:nvPicPr>
          <p:cNvPr id="1028" name="Picture 4" descr="https://s3.hse.ru/elk/img/user/1289243-6f36e541-ebcb-44e1-9e79-24157f98fcb4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605" y="2784152"/>
            <a:ext cx="1830354" cy="183035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40846" y="4614506"/>
            <a:ext cx="3039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>
                <a:latin typeface="HSE Sans" panose="02000000000000000000" pitchFamily="2" charset="0"/>
              </a:rPr>
              <a:t>Коноваленко Даниил Петрович</a:t>
            </a:r>
          </a:p>
          <a:p>
            <a:pPr algn="ctr"/>
            <a:r>
              <a:rPr lang="ru-RU" sz="1400" dirty="0" smtClean="0">
                <a:latin typeface="HSE Sans" panose="02000000000000000000" pitchFamily="2" charset="0"/>
              </a:rPr>
              <a:t>Программист </a:t>
            </a:r>
            <a:r>
              <a:rPr lang="en-US" sz="1400" dirty="0" smtClean="0">
                <a:latin typeface="HSE Sans" panose="02000000000000000000" pitchFamily="2" charset="0"/>
              </a:rPr>
              <a:t>/ </a:t>
            </a:r>
            <a:r>
              <a:rPr lang="ru-RU" sz="1400" dirty="0" smtClean="0">
                <a:latin typeface="HSE Sans" panose="02000000000000000000" pitchFamily="2" charset="0"/>
              </a:rPr>
              <a:t>Аналитик</a:t>
            </a:r>
            <a:endParaRPr lang="ru-RU" sz="1400" dirty="0">
              <a:latin typeface="HSE Sans" panose="02000000000000000000" pitchFamily="2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574" y="2673887"/>
            <a:ext cx="1968069" cy="19799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787861" y="4593903"/>
            <a:ext cx="385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>
                <a:latin typeface="HSE Sans" panose="02000000000000000000" pitchFamily="2" charset="0"/>
              </a:rPr>
              <a:t>Дема Иван Романович</a:t>
            </a:r>
          </a:p>
          <a:p>
            <a:pPr algn="ctr"/>
            <a:r>
              <a:rPr lang="ru-RU" sz="1400" dirty="0"/>
              <a:t>Аналитик-разработчик математической модели</a:t>
            </a:r>
            <a:endParaRPr lang="ru-RU" sz="14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68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МИЭМ НИУ ВШЭ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576F3CC-3C73-F441-AAE6-50AF712EA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подверженности персонала кредитно-финансовых организаций </a:t>
            </a:r>
            <a:r>
              <a:rPr lang="ru-RU" dirty="0" err="1"/>
              <a:t>фишинговым</a:t>
            </a:r>
            <a:r>
              <a:rPr lang="ru-RU" dirty="0"/>
              <a:t> атакам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Команда проекта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Состав проекта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92959" y="4593903"/>
            <a:ext cx="336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err="1" smtClean="0">
                <a:latin typeface="HSE Sans" panose="02000000000000000000" pitchFamily="2" charset="0"/>
              </a:rPr>
              <a:t>Патракеев</a:t>
            </a:r>
            <a:r>
              <a:rPr lang="ru-RU" sz="1400" dirty="0" smtClean="0">
                <a:latin typeface="HSE Sans" panose="02000000000000000000" pitchFamily="2" charset="0"/>
              </a:rPr>
              <a:t> Сергей Владимирович</a:t>
            </a:r>
          </a:p>
          <a:p>
            <a:pPr algn="ctr"/>
            <a:r>
              <a:rPr lang="ru-RU" sz="1400" dirty="0"/>
              <a:t>Программист / </a:t>
            </a:r>
            <a:r>
              <a:rPr lang="ru-RU" sz="1400" dirty="0" smtClean="0"/>
              <a:t>Аналитик - </a:t>
            </a:r>
            <a:r>
              <a:rPr lang="ru-RU" sz="1400" dirty="0"/>
              <a:t>Лидер проекта</a:t>
            </a:r>
            <a:endParaRPr lang="ru-RU" sz="1400" dirty="0">
              <a:latin typeface="HSE Sans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3001" y="4614506"/>
            <a:ext cx="3015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err="1" smtClean="0">
                <a:latin typeface="HSE Sans" panose="02000000000000000000" pitchFamily="2" charset="0"/>
              </a:rPr>
              <a:t>Альтамаре</a:t>
            </a:r>
            <a:r>
              <a:rPr lang="ru-RU" sz="1400" dirty="0" smtClean="0">
                <a:latin typeface="HSE Sans" panose="02000000000000000000" pitchFamily="2" charset="0"/>
              </a:rPr>
              <a:t> Артемий Андреевич</a:t>
            </a:r>
          </a:p>
          <a:p>
            <a:pPr algn="ctr"/>
            <a:r>
              <a:rPr lang="ru-RU" sz="1400" dirty="0"/>
              <a:t>Программист / Аналитик</a:t>
            </a:r>
            <a:endParaRPr lang="ru-RU" sz="1400" dirty="0">
              <a:latin typeface="HSE Sans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87861" y="4593903"/>
            <a:ext cx="385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>
                <a:latin typeface="HSE Sans" panose="02000000000000000000" pitchFamily="2" charset="0"/>
              </a:rPr>
              <a:t>Яблочников Данила Сергеевич</a:t>
            </a:r>
          </a:p>
          <a:p>
            <a:pPr algn="ctr"/>
            <a:r>
              <a:rPr lang="ru-RU" sz="1400" dirty="0" smtClean="0"/>
              <a:t>Аналитик-разработчик математической модели</a:t>
            </a:r>
            <a:endParaRPr lang="ru-RU" sz="1400" dirty="0">
              <a:latin typeface="HSE Sans" panose="02000000000000000000" pitchFamily="2" charset="0"/>
            </a:endParaRPr>
          </a:p>
        </p:txBody>
      </p:sp>
      <p:pic>
        <p:nvPicPr>
          <p:cNvPr id="2050" name="Picture 2" descr="https://www.gravatar.com/avatar/5434d0567314b3928cce4bcb1f290f4e?s=256&amp;d=https://cabinet.miem.hse.ru/public-api/user/0/avatar&amp;r=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448" y="2673887"/>
            <a:ext cx="1683584" cy="168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www.gravatar.com/avatar/5434d0567314b3928cce4bcb1f290f4e?s=256&amp;d=https://cabinet.miem.hse.ru/public-api/user/0/avatar&amp;r=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993" y="2673887"/>
            <a:ext cx="1683584" cy="168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www.gravatar.com/avatar/5434d0567314b3928cce4bcb1f290f4e?s=256&amp;d=https://cabinet.miem.hse.ru/public-api/user/0/avatar&amp;r=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064" y="2673887"/>
            <a:ext cx="1683584" cy="168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21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МИЭМ НИУ ВШЭ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576F3CC-3C73-F441-AAE6-50AF712EA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подверженности персонала кредитно-финансовых организаций </a:t>
            </a:r>
            <a:r>
              <a:rPr lang="ru-RU" dirty="0" err="1"/>
              <a:t>фишинговым</a:t>
            </a:r>
            <a:r>
              <a:rPr lang="ru-RU" dirty="0"/>
              <a:t> атакам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Заказчик проекта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Состав проекта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856018" y="5140755"/>
            <a:ext cx="24095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HSE Sans" panose="02000000000000000000" pitchFamily="2" charset="0"/>
              </a:rPr>
              <a:t>ПАО</a:t>
            </a:r>
          </a:p>
          <a:p>
            <a:pPr algn="ctr"/>
            <a:r>
              <a:rPr lang="ru-RU" sz="2800" dirty="0" smtClean="0">
                <a:latin typeface="HSE Sans" panose="02000000000000000000" pitchFamily="2" charset="0"/>
              </a:rPr>
              <a:t>Сбербанк</a:t>
            </a:r>
            <a:endParaRPr lang="ru-RU" sz="2800" dirty="0">
              <a:latin typeface="HSE Sans" panose="02000000000000000000" pitchFamily="2" charset="0"/>
            </a:endParaRPr>
          </a:p>
        </p:txBody>
      </p:sp>
      <p:pic>
        <p:nvPicPr>
          <p:cNvPr id="3074" name="Picture 2" descr="сбер лого - Деньги есть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544" y="2033006"/>
            <a:ext cx="3014482" cy="301448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03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840" y="1447790"/>
            <a:ext cx="5245560" cy="777025"/>
          </a:xfrm>
        </p:spPr>
        <p:txBody>
          <a:bodyPr/>
          <a:lstStyle/>
          <a:p>
            <a:pPr algn="ctr"/>
            <a:r>
              <a:rPr lang="ru-RU" dirty="0" smtClean="0"/>
              <a:t>Описание и актуальность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МИЭМ НИУ ВШЭ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подверженности персонала кредитно-финансовых организаций </a:t>
            </a:r>
            <a:r>
              <a:rPr lang="ru-RU" dirty="0" err="1"/>
              <a:t>фишинговым</a:t>
            </a:r>
            <a:r>
              <a:rPr lang="ru-RU" dirty="0"/>
              <a:t> атакам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pic>
        <p:nvPicPr>
          <p:cNvPr id="5126" name="Picture 6" descr="Мем белый человечек с галочкой - создать бесплатно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725" y="2224815"/>
            <a:ext cx="4325167" cy="432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Белые человечки для презентации без фона - 63 фото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92" y="2198444"/>
            <a:ext cx="4325167" cy="432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14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678" y="1447790"/>
            <a:ext cx="5245560" cy="777025"/>
          </a:xfrm>
        </p:spPr>
        <p:txBody>
          <a:bodyPr/>
          <a:lstStyle/>
          <a:p>
            <a:pPr algn="ctr"/>
            <a:r>
              <a:rPr lang="ru-RU" dirty="0" smtClean="0"/>
              <a:t>Наши цели и задачи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МИЭМ НИУ ВШЭ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подверженности персонала кредитно-финансовых организаций </a:t>
            </a:r>
            <a:r>
              <a:rPr lang="ru-RU" dirty="0" err="1"/>
              <a:t>фишинговым</a:t>
            </a:r>
            <a:r>
              <a:rPr lang="ru-RU" dirty="0"/>
              <a:t> атакам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pic>
        <p:nvPicPr>
          <p:cNvPr id="7174" name="Picture 6" descr="Человечек с галочкой - 47 фото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5" r="5605"/>
          <a:stretch>
            <a:fillRect/>
          </a:stretch>
        </p:blipFill>
        <p:spPr bwMode="auto">
          <a:xfrm>
            <a:off x="3855356" y="2019291"/>
            <a:ext cx="4325167" cy="432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55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0279" y="1444849"/>
            <a:ext cx="5245560" cy="777025"/>
          </a:xfrm>
        </p:spPr>
        <p:txBody>
          <a:bodyPr/>
          <a:lstStyle/>
          <a:p>
            <a:pPr algn="ctr"/>
            <a:r>
              <a:rPr lang="ru-RU" dirty="0" smtClean="0"/>
              <a:t>Ожидаемый </a:t>
            </a:r>
            <a:r>
              <a:rPr lang="ru-RU" dirty="0" smtClean="0"/>
              <a:t>результат и этапы его реализации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МИЭМ НИУ ВШЭ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подверженности персонала кредитно-финансовых организаций </a:t>
            </a:r>
            <a:r>
              <a:rPr lang="ru-RU" dirty="0" err="1"/>
              <a:t>фишинговым</a:t>
            </a:r>
            <a:r>
              <a:rPr lang="ru-RU" dirty="0"/>
              <a:t> атакам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14" name="AutoShape 14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16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18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20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AutoShape 22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24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26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AutoShape 28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2" name="Picture 6" descr="Белые человечки для презентации без фона - фото и картинки abrakadabra.fun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5" r="20875"/>
          <a:stretch>
            <a:fillRect/>
          </a:stretch>
        </p:blipFill>
        <p:spPr bwMode="auto">
          <a:xfrm>
            <a:off x="3366679" y="2447894"/>
            <a:ext cx="4325167" cy="432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1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24" y="1430567"/>
            <a:ext cx="5245560" cy="777025"/>
          </a:xfrm>
        </p:spPr>
        <p:txBody>
          <a:bodyPr/>
          <a:lstStyle/>
          <a:p>
            <a:pPr algn="ctr"/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МИЭМ НИУ ВШЭ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подверженности персонала кредитно-финансовых организаций </a:t>
            </a:r>
            <a:r>
              <a:rPr lang="ru-RU" dirty="0" err="1"/>
              <a:t>фишинговым</a:t>
            </a:r>
            <a:r>
              <a:rPr lang="ru-RU" dirty="0"/>
              <a:t> атакам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14" name="AutoShape 14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16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18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20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AutoShape 22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24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26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AutoShape 28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2" descr="⬇ Скачать картинки 3d человечки прибыль, стоковые фото 3d человечки прибыль  в хорошем качестве | Depositphotos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272" name="Picture 8" descr="⬇ Скачать картинки Белые человечки 3d, стоковые фото Белые человечки 3d в  хорошем качестве | Depositphotos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7" r="13027"/>
          <a:stretch>
            <a:fillRect/>
          </a:stretch>
        </p:blipFill>
        <p:spPr bwMode="auto">
          <a:xfrm>
            <a:off x="4004825" y="2224815"/>
            <a:ext cx="4325167" cy="432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8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s://lh4.googleusercontent.com/5ZYii_EYZ1wpmzr2Xm-IqI2-IAPsjVzb48HRGDMrnCPC5B1IWRbYr1_N9zegzYt29ohVkqIAD7XYNWGIicRDzPvENuDcgkzzBhuQPc9vje0tSdbtkOWkvm4WkYeg6RH9sAbr3PoGCBs5ZB37JD_S2d-jSA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15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schemas.microsoft.com/office/2006/metadata/properties"/>
    <ds:schemaRef ds:uri="9875bd71-cde8-496c-a136-433f55d5e6d0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e96afe77-3acb-4328-97fc-408e1bde3ecd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167</Words>
  <Application>Microsoft Office PowerPoint</Application>
  <PresentationFormat>Произвольный</PresentationFormat>
  <Paragraphs>50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Office Theme</vt:lpstr>
      <vt:lpstr>1514: Исследование подверженности персонала кредитно-финансовых организаций фишинговым атакам</vt:lpstr>
      <vt:lpstr>Команда проекта</vt:lpstr>
      <vt:lpstr>Команда проекта</vt:lpstr>
      <vt:lpstr>Заказчик проекта</vt:lpstr>
      <vt:lpstr>Описание и актуальность</vt:lpstr>
      <vt:lpstr>Наши цели и задачи</vt:lpstr>
      <vt:lpstr>Ожидаемый результат и этапы его реализации</vt:lpstr>
      <vt:lpstr>Перспективы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Сергей</cp:lastModifiedBy>
  <cp:revision>30</cp:revision>
  <cp:lastPrinted>2021-11-11T13:08:42Z</cp:lastPrinted>
  <dcterms:created xsi:type="dcterms:W3CDTF">2021-11-11T08:52:47Z</dcterms:created>
  <dcterms:modified xsi:type="dcterms:W3CDTF">2023-04-24T17:29:39Z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