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13" r:id="rId1"/>
  </p:sldMasterIdLst>
  <p:notesMasterIdLst>
    <p:notesMasterId r:id="rId15"/>
  </p:notesMasterIdLst>
  <p:sldIdLst>
    <p:sldId id="256" r:id="rId2"/>
    <p:sldId id="258" r:id="rId3"/>
    <p:sldId id="297" r:id="rId4"/>
    <p:sldId id="299" r:id="rId5"/>
    <p:sldId id="298" r:id="rId6"/>
    <p:sldId id="301" r:id="rId7"/>
    <p:sldId id="300" r:id="rId8"/>
    <p:sldId id="302" r:id="rId9"/>
    <p:sldId id="303" r:id="rId10"/>
    <p:sldId id="304" r:id="rId11"/>
    <p:sldId id="305" r:id="rId12"/>
    <p:sldId id="296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18.05.2018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50BD6EE-5961-4C33-9843-C74A1C74E3BD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2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67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221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2705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097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3727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350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2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8E56F-08AA-4F34-9A24-BA3C31945B97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8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7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382322-2CA7-4B7D-A5D2-9E9B2B939612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18.05.2018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18.05.2018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18.05.2018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7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18.05.2018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0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18.05.2018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1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  <p:sldLayoutId id="2147484329" r:id="rId16"/>
    <p:sldLayoutId id="214748433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3246" y="1754372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93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8400" y="379393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Areal"/>
                <a:cs typeface="Times New Roman" panose="02020603050405020304" pitchFamily="18" charset="0"/>
              </a:rPr>
              <a:t>Гаан С.Е. </a:t>
            </a:r>
            <a:r>
              <a:rPr lang="ru-RU" dirty="0" smtClean="0">
                <a:latin typeface="Areal"/>
                <a:cs typeface="Times New Roman" panose="02020603050405020304" pitchFamily="18" charset="0"/>
              </a:rPr>
              <a:t>586-</a:t>
            </a:r>
            <a:r>
              <a:rPr lang="en-US" dirty="0" smtClean="0">
                <a:latin typeface="Areal"/>
                <a:cs typeface="Times New Roman" panose="02020603050405020304" pitchFamily="18" charset="0"/>
              </a:rPr>
              <a:t>M1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9619" y="764373"/>
            <a:ext cx="7646581" cy="1293028"/>
          </a:xfrm>
        </p:spPr>
        <p:txBody>
          <a:bodyPr/>
          <a:lstStyle/>
          <a:p>
            <a:r>
              <a:rPr lang="ru-RU" b="1" dirty="0">
                <a:latin typeface="Areal"/>
              </a:rPr>
              <a:t>Обзор систем контроля версий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79" y="2732866"/>
            <a:ext cx="1956811" cy="19568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88" y="3085487"/>
            <a:ext cx="3569285" cy="12515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93" y="2701689"/>
            <a:ext cx="1682638" cy="2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" y="2075649"/>
            <a:ext cx="7041565" cy="37403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6242" y="5816009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12</a:t>
            </a:fld>
            <a:endParaRPr lang="ru-RU" sz="1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8770" y="766536"/>
            <a:ext cx="8802827" cy="129302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332" y="2079975"/>
            <a:ext cx="95462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eal"/>
              </a:rPr>
              <a:t>	</a:t>
            </a:r>
            <a:r>
              <a:rPr lang="ru-RU" sz="2000" dirty="0" smtClean="0">
                <a:latin typeface="Areal"/>
              </a:rPr>
              <a:t>В </a:t>
            </a:r>
            <a:r>
              <a:rPr lang="ru-RU" sz="2000" dirty="0">
                <a:latin typeface="Areal"/>
              </a:rPr>
              <a:t>ходе преддипломной практики были изучены аспекты процессов тестирования. Были описаны концепция непрерывной интеграции и популярные </a:t>
            </a:r>
            <a:r>
              <a:rPr lang="en-US" sz="2000" dirty="0">
                <a:latin typeface="Areal"/>
              </a:rPr>
              <a:t>CI</a:t>
            </a:r>
            <a:r>
              <a:rPr lang="ru-RU" sz="2000" dirty="0">
                <a:latin typeface="Areal"/>
              </a:rPr>
              <a:t>-платформы. Так же были изучены различные фреймворки тестирования и проведен обзор </a:t>
            </a:r>
            <a:r>
              <a:rPr lang="ru-RU" sz="2000" dirty="0" smtClean="0">
                <a:latin typeface="Areal"/>
              </a:rPr>
              <a:t>систем контроля версий. </a:t>
            </a:r>
            <a:r>
              <a:rPr lang="ru-RU" sz="2000" dirty="0">
                <a:latin typeface="Areal"/>
              </a:rPr>
              <a:t>Была описана система </a:t>
            </a:r>
            <a:r>
              <a:rPr lang="en-US" sz="2000" dirty="0">
                <a:latin typeface="Areal"/>
              </a:rPr>
              <a:t>TestLink</a:t>
            </a:r>
            <a:r>
              <a:rPr lang="ru-RU" sz="2000" dirty="0">
                <a:latin typeface="Areal"/>
              </a:rPr>
              <a:t> которая используется в настоящий момент для проведения ручного тестирования. Так же была описана программа Alpha.Alarms. </a:t>
            </a:r>
          </a:p>
          <a:p>
            <a:pPr algn="just"/>
            <a:r>
              <a:rPr lang="en-US" sz="2000" dirty="0" smtClean="0">
                <a:latin typeface="Areal"/>
              </a:rPr>
              <a:t>	</a:t>
            </a:r>
            <a:r>
              <a:rPr lang="ru-RU" sz="2000" dirty="0" smtClean="0">
                <a:latin typeface="Areal"/>
              </a:rPr>
              <a:t>Для </a:t>
            </a:r>
            <a:r>
              <a:rPr lang="en-US" sz="2000" dirty="0">
                <a:latin typeface="Areal"/>
              </a:rPr>
              <a:t>Alpha</a:t>
            </a:r>
            <a:r>
              <a:rPr lang="ru-RU" sz="2000" dirty="0">
                <a:latin typeface="Areal"/>
              </a:rPr>
              <a:t>.</a:t>
            </a:r>
            <a:r>
              <a:rPr lang="en-US" sz="2000" dirty="0">
                <a:latin typeface="Areal"/>
              </a:rPr>
              <a:t>Alarms</a:t>
            </a:r>
            <a:r>
              <a:rPr lang="ru-RU" sz="2000" dirty="0">
                <a:latin typeface="Areal"/>
              </a:rPr>
              <a:t> существует ряд ручных тестов в системе </a:t>
            </a:r>
            <a:r>
              <a:rPr lang="en-US" sz="2000" dirty="0">
                <a:latin typeface="Areal"/>
              </a:rPr>
              <a:t>TestLink</a:t>
            </a:r>
            <a:r>
              <a:rPr lang="ru-RU" sz="2000" dirty="0">
                <a:latin typeface="Areal"/>
              </a:rPr>
              <a:t>. В будущем планируется автоматизация ручных тестов с использованием библиотеки </a:t>
            </a:r>
            <a:r>
              <a:rPr lang="en-US" sz="2000" dirty="0">
                <a:latin typeface="Areal"/>
              </a:rPr>
              <a:t>NUnit</a:t>
            </a:r>
            <a:r>
              <a:rPr lang="ru-RU" sz="2000" dirty="0">
                <a:latin typeface="Are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95678" y="433574"/>
            <a:ext cx="8610600" cy="1293028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508897" y="3355996"/>
            <a:ext cx="4997303" cy="789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Это не Баг – это </a:t>
            </a:r>
            <a:r>
              <a:rPr lang="ru-RU" sz="3200" dirty="0" err="1" smtClean="0"/>
              <a:t>Фича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6" y="1545847"/>
            <a:ext cx="58769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3</a:t>
            </a:fld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23074" y="2424948"/>
            <a:ext cx="4726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обеспечения - проверка соответствия между реальным и ожидаемым поведением программы, осуществляемая на конечном наборе тестов, выбранном определенным образом.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" y="1997219"/>
            <a:ext cx="6163887" cy="37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0539" y="393478"/>
            <a:ext cx="8610600" cy="1293028"/>
          </a:xfrm>
        </p:spPr>
        <p:txBody>
          <a:bodyPr/>
          <a:lstStyle/>
          <a:p>
            <a:r>
              <a:rPr lang="ru-RU" b="1" dirty="0">
                <a:latin typeface="Areal"/>
              </a:rPr>
              <a:t>По объекту тестирования</a:t>
            </a:r>
            <a:endParaRPr lang="ru-RU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3899" y="1686506"/>
            <a:ext cx="6457506" cy="479750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Areal"/>
              </a:rPr>
              <a:t>Функциональное тестирование</a:t>
            </a:r>
          </a:p>
          <a:p>
            <a:r>
              <a:rPr lang="ru-RU" sz="2400" dirty="0">
                <a:latin typeface="Areal"/>
              </a:rPr>
              <a:t>Тестирование производительности</a:t>
            </a:r>
          </a:p>
          <a:p>
            <a:pPr lvl="1"/>
            <a:r>
              <a:rPr lang="ru-RU" dirty="0">
                <a:latin typeface="Areal"/>
              </a:rPr>
              <a:t>Нагрузочное тестирование</a:t>
            </a:r>
          </a:p>
          <a:p>
            <a:pPr lvl="1"/>
            <a:r>
              <a:rPr lang="ru-RU" dirty="0">
                <a:latin typeface="Areal"/>
              </a:rPr>
              <a:t>Стресс-тестирование</a:t>
            </a:r>
          </a:p>
          <a:p>
            <a:pPr lvl="1"/>
            <a:r>
              <a:rPr lang="ru-RU" dirty="0">
                <a:latin typeface="Areal"/>
              </a:rPr>
              <a:t>Тестирование стабильности</a:t>
            </a:r>
          </a:p>
          <a:p>
            <a:r>
              <a:rPr lang="ru-RU" sz="2400" dirty="0">
                <a:latin typeface="Areal"/>
              </a:rPr>
              <a:t>Конфигурационное тестирование</a:t>
            </a:r>
          </a:p>
          <a:p>
            <a:r>
              <a:rPr lang="ru-RU" sz="2400" dirty="0" err="1">
                <a:latin typeface="Areal"/>
              </a:rPr>
              <a:t>Юзабилити</a:t>
            </a:r>
            <a:r>
              <a:rPr lang="ru-RU" sz="2400" dirty="0">
                <a:latin typeface="Areal"/>
              </a:rPr>
              <a:t>-тестирование</a:t>
            </a:r>
          </a:p>
          <a:p>
            <a:r>
              <a:rPr lang="ru-RU" sz="2400" dirty="0">
                <a:latin typeface="Areal"/>
              </a:rPr>
              <a:t>Тестирование интерфейса пользователя</a:t>
            </a:r>
          </a:p>
          <a:p>
            <a:r>
              <a:rPr lang="ru-RU" sz="2400" dirty="0">
                <a:latin typeface="Areal"/>
              </a:rPr>
              <a:t>Тестирование безопасности</a:t>
            </a:r>
          </a:p>
          <a:p>
            <a:r>
              <a:rPr lang="ru-RU" sz="2400" dirty="0">
                <a:latin typeface="Areal"/>
              </a:rPr>
              <a:t>Тестирование локализации</a:t>
            </a:r>
          </a:p>
          <a:p>
            <a:r>
              <a:rPr lang="ru-RU" sz="2400" dirty="0">
                <a:latin typeface="Areal"/>
              </a:rPr>
              <a:t>Тестирование совместимости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9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По знанию внутреннего строения системы</a:t>
            </a:r>
            <a:endParaRPr lang="ru-RU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739" y="2322150"/>
            <a:ext cx="5427921" cy="152683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eal"/>
              </a:rPr>
              <a:t>Тестирование чёрного ящика</a:t>
            </a:r>
          </a:p>
          <a:p>
            <a:r>
              <a:rPr lang="ru-RU" sz="2800" dirty="0">
                <a:latin typeface="Areal"/>
              </a:rPr>
              <a:t>Тестирование белого ящика</a:t>
            </a:r>
          </a:p>
          <a:p>
            <a:r>
              <a:rPr lang="ru-RU" sz="2800" dirty="0">
                <a:latin typeface="Areal"/>
              </a:rPr>
              <a:t>Тестирование серого ящика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5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По степени автоматизации</a:t>
            </a:r>
            <a:endParaRPr lang="ru-RU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7235456" cy="182454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eal"/>
              </a:rPr>
              <a:t>Ручное тестирование</a:t>
            </a:r>
          </a:p>
          <a:p>
            <a:r>
              <a:rPr lang="ru-RU" sz="2800" dirty="0">
                <a:latin typeface="Areal"/>
              </a:rPr>
              <a:t>Автоматизированное тестирование</a:t>
            </a:r>
          </a:p>
          <a:p>
            <a:r>
              <a:rPr lang="ru-RU" sz="2800" dirty="0" err="1">
                <a:latin typeface="Areal"/>
              </a:rPr>
              <a:t>Полуавтоматизированное</a:t>
            </a:r>
            <a:r>
              <a:rPr lang="ru-RU" sz="2800" dirty="0">
                <a:latin typeface="Areal"/>
              </a:rPr>
              <a:t> 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6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3320" y="764373"/>
            <a:ext cx="8592879" cy="1293028"/>
          </a:xfrm>
        </p:spPr>
        <p:txBody>
          <a:bodyPr/>
          <a:lstStyle/>
          <a:p>
            <a:r>
              <a:rPr lang="ru-RU" b="1" dirty="0">
                <a:latin typeface="Areal"/>
              </a:rPr>
              <a:t>По степени </a:t>
            </a:r>
            <a:r>
              <a:rPr lang="ru-RU" b="1" dirty="0" smtClean="0">
                <a:latin typeface="Areal"/>
              </a:rPr>
              <a:t>изолированности</a:t>
            </a:r>
            <a:endParaRPr lang="ru-RU" b="1" dirty="0">
              <a:latin typeface="Are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1"/>
            <a:ext cx="5715000" cy="169695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eal"/>
              </a:rPr>
              <a:t>Тестирование </a:t>
            </a:r>
            <a:r>
              <a:rPr lang="ru-RU" sz="2800" dirty="0">
                <a:latin typeface="Areal"/>
              </a:rPr>
              <a:t>компонентов</a:t>
            </a:r>
          </a:p>
          <a:p>
            <a:r>
              <a:rPr lang="ru-RU" sz="2800" dirty="0">
                <a:latin typeface="Areal"/>
              </a:rPr>
              <a:t>Интеграционное тестирование</a:t>
            </a:r>
          </a:p>
          <a:p>
            <a:r>
              <a:rPr lang="ru-RU" sz="2800" dirty="0">
                <a:latin typeface="Areal"/>
              </a:rPr>
              <a:t>Системное 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Непрерывная интеграция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Объект 4" descr="C:\Users\Sergey\Desktop\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3" y="1929810"/>
            <a:ext cx="5224801" cy="3150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430838" y="4470990"/>
            <a:ext cx="32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Схематичное представление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CI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2202975"/>
            <a:ext cx="3550227" cy="852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2880542"/>
            <a:ext cx="3550227" cy="17751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4655656"/>
            <a:ext cx="3550227" cy="10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433" y="764373"/>
            <a:ext cx="9666767" cy="129302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eal"/>
              </a:rPr>
              <a:t>фреймворки </a:t>
            </a:r>
            <a:r>
              <a:rPr lang="ru-RU" sz="3200" b="1" dirty="0">
                <a:latin typeface="Areal"/>
              </a:rPr>
              <a:t>автоматизированного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7583" y="2430620"/>
            <a:ext cx="6192175" cy="3079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eal"/>
              </a:rPr>
              <a:t> </a:t>
            </a:r>
            <a:r>
              <a:rPr lang="ru-RU" dirty="0" smtClean="0">
                <a:latin typeface="Areal"/>
              </a:rPr>
              <a:t>  Фреймворк </a:t>
            </a:r>
            <a:r>
              <a:rPr lang="ru-RU" dirty="0">
                <a:latin typeface="Areal"/>
              </a:rPr>
              <a:t>автоматизированного тестирования (англ. Test </a:t>
            </a:r>
            <a:r>
              <a:rPr lang="ru-RU" dirty="0" err="1">
                <a:latin typeface="Areal"/>
              </a:rPr>
              <a:t>automation</a:t>
            </a:r>
            <a:r>
              <a:rPr lang="ru-RU" dirty="0">
                <a:latin typeface="Areal"/>
              </a:rPr>
              <a:t> </a:t>
            </a:r>
            <a:r>
              <a:rPr lang="ru-RU" dirty="0" err="1">
                <a:latin typeface="Areal"/>
              </a:rPr>
              <a:t>framework</a:t>
            </a:r>
            <a:r>
              <a:rPr lang="ru-RU" dirty="0">
                <a:latin typeface="Areal"/>
              </a:rPr>
              <a:t>) - это набор предположений, концепций и инструментов, которые обеспечивают поддержку для автоматизированного тестирования программного обеспечения.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2" y="1978319"/>
            <a:ext cx="2338277" cy="1228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7" y="3127746"/>
            <a:ext cx="1869889" cy="777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01" y="3970348"/>
            <a:ext cx="142894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1533</TotalTime>
  <Words>189</Words>
  <Application>Microsoft Office PowerPoint</Application>
  <PresentationFormat>Широкоэкранный</PresentationFormat>
  <Paragraphs>57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Areal</vt:lpstr>
      <vt:lpstr>Arial</vt:lpstr>
      <vt:lpstr>Calibri</vt:lpstr>
      <vt:lpstr>Century Gothic</vt:lpstr>
      <vt:lpstr>Times New Roman</vt:lpstr>
      <vt:lpstr>След самолета</vt:lpstr>
      <vt:lpstr>Разработка автоматизированных тестов для программного продукта “Alpha.Alarms”</vt:lpstr>
      <vt:lpstr>Введение</vt:lpstr>
      <vt:lpstr>Презентация PowerPoint</vt:lpstr>
      <vt:lpstr>По объекту тестирования</vt:lpstr>
      <vt:lpstr>По знанию внутреннего строения системы</vt:lpstr>
      <vt:lpstr>По степени автоматизации</vt:lpstr>
      <vt:lpstr>По степени изолированности</vt:lpstr>
      <vt:lpstr>Непрерывная интеграция</vt:lpstr>
      <vt:lpstr>фреймворки автоматизированного тестирования</vt:lpstr>
      <vt:lpstr>Обзор систем контроля версий</vt:lpstr>
      <vt:lpstr>Alpha.Alarms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262</cp:revision>
  <dcterms:created xsi:type="dcterms:W3CDTF">2015-04-30T01:07:58Z</dcterms:created>
  <dcterms:modified xsi:type="dcterms:W3CDTF">2018-05-18T07:39:06Z</dcterms:modified>
</cp:coreProperties>
</file>