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13" r:id="rId1"/>
  </p:sldMasterIdLst>
  <p:notesMasterIdLst>
    <p:notesMasterId r:id="rId15"/>
  </p:notesMasterIdLst>
  <p:sldIdLst>
    <p:sldId id="256" r:id="rId2"/>
    <p:sldId id="258" r:id="rId3"/>
    <p:sldId id="297" r:id="rId4"/>
    <p:sldId id="299" r:id="rId5"/>
    <p:sldId id="298" r:id="rId6"/>
    <p:sldId id="301" r:id="rId7"/>
    <p:sldId id="300" r:id="rId8"/>
    <p:sldId id="302" r:id="rId9"/>
    <p:sldId id="303" r:id="rId10"/>
    <p:sldId id="304" r:id="rId11"/>
    <p:sldId id="305" r:id="rId12"/>
    <p:sldId id="296" r:id="rId13"/>
    <p:sldId id="28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yl" initials="A" lastIdx="1" clrIdx="0">
    <p:extLst>
      <p:ext uri="{19B8F6BF-5375-455C-9EA6-DF929625EA0E}">
        <p15:presenceInfo xmlns:p15="http://schemas.microsoft.com/office/powerpoint/2012/main" userId="Anty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4EB5-739C-4925-AEE7-24B2B6CC23A7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ADEA-D511-4DD4-B930-270F11963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ADEA-D511-4DD4-B930-270F119639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50BD6EE-5961-4C33-9843-C74A1C74E3BD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2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67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535AAF-F428-4F06-9184-38885AEC57FE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221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535AAF-F428-4F06-9184-38885AEC57FE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2705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535AAF-F428-4F06-9184-38885AEC57FE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1097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17.05.2018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3727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17.05.2018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1350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A05E-4BA0-456A-8F8C-6BB29F5B5783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324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98E56F-08AA-4F34-9A24-BA3C31945B97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28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04C9-9EEA-4A79-8DD5-C366F0922F81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77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382322-2CA7-4B7D-A5D2-9E9B2B939612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9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AA-A555-461B-BC6E-B989F8E431D0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5391-B3F5-40A2-9814-DD245D72184A}" type="datetime1">
              <a:rPr lang="ru-RU" smtClean="0"/>
              <a:t>17.05.2018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105F-8924-472A-B4DA-5715BB3ED2B8}" type="datetime1">
              <a:rPr lang="ru-RU" smtClean="0"/>
              <a:t>17.05.2018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1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0E1-58B6-4E31-8251-AA99832F35F4}" type="datetime1">
              <a:rPr lang="ru-RU" smtClean="0"/>
              <a:t>17.05.2018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579-A389-4EFF-88B6-1EB0DF6DE14C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07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26AD-9614-4F0E-895E-18BF6E375419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0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5AAF-F428-4F06-9184-38885AEC57FE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1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  <p:sldLayoutId id="2147484326" r:id="rId13"/>
    <p:sldLayoutId id="2147484327" r:id="rId14"/>
    <p:sldLayoutId id="2147484328" r:id="rId15"/>
    <p:sldLayoutId id="2147484329" r:id="rId16"/>
    <p:sldLayoutId id="214748433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3246" y="1754372"/>
            <a:ext cx="10139916" cy="95783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Areal"/>
                <a:cs typeface="Times New Roman" panose="02020603050405020304" pitchFamily="18" charset="0"/>
              </a:rPr>
              <a:t>Разработка автоматизированных тестов для программного продукта “Alpha.Alarms”</a:t>
            </a:r>
            <a:endParaRPr lang="ru-RU" sz="2800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3893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eal"/>
                <a:cs typeface="Times New Roman" panose="02020603050405020304" pitchFamily="18" charset="0"/>
              </a:rPr>
              <a:t>Томск </a:t>
            </a:r>
            <a:r>
              <a:rPr lang="ru-RU" dirty="0" smtClean="0">
                <a:latin typeface="Areal"/>
                <a:cs typeface="Times New Roman" panose="02020603050405020304" pitchFamily="18" charset="0"/>
              </a:rPr>
              <a:t>2018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8400" y="379393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eal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Areal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Areal"/>
                <a:cs typeface="Times New Roman" panose="02020603050405020304" pitchFamily="18" charset="0"/>
              </a:rPr>
              <a:t>Гаан С.Е. </a:t>
            </a:r>
            <a:r>
              <a:rPr lang="ru-RU" dirty="0" smtClean="0">
                <a:latin typeface="Areal"/>
                <a:cs typeface="Times New Roman" panose="02020603050405020304" pitchFamily="18" charset="0"/>
              </a:rPr>
              <a:t>586-</a:t>
            </a:r>
            <a:r>
              <a:rPr lang="en-US" dirty="0" smtClean="0">
                <a:latin typeface="Areal"/>
                <a:cs typeface="Times New Roman" panose="02020603050405020304" pitchFamily="18" charset="0"/>
              </a:rPr>
              <a:t>M1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9619" y="764373"/>
            <a:ext cx="7646581" cy="1293028"/>
          </a:xfrm>
        </p:spPr>
        <p:txBody>
          <a:bodyPr/>
          <a:lstStyle/>
          <a:p>
            <a:r>
              <a:rPr lang="ru-RU" b="1" dirty="0">
                <a:latin typeface="Areal"/>
              </a:rPr>
              <a:t>Обзор систем контроля версий</a:t>
            </a:r>
            <a:endParaRPr lang="ru-RU" b="1" dirty="0">
              <a:latin typeface="Are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3870" y="2194560"/>
            <a:ext cx="6062330" cy="40241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eal"/>
              </a:rPr>
              <a:t> </a:t>
            </a:r>
            <a:r>
              <a:rPr lang="ru-RU" dirty="0" smtClean="0">
                <a:latin typeface="Areal"/>
              </a:rPr>
              <a:t>  Системы </a:t>
            </a:r>
            <a:r>
              <a:rPr lang="ru-RU" dirty="0">
                <a:latin typeface="Areal"/>
              </a:rPr>
              <a:t>контроля версий стали неотъемлемой частью жизни не только разработчиков программного обеспечения, но и всех людей, столкнувшихся с проблемой управления интенсивно изменяющейся информацией, и желающих облегчить себе жизнь. Вследствие этого, появилось большое число различных продуктов, предлагающих широкие возможности и предоставляющих обширные инструменты для управления версиями. </a:t>
            </a:r>
            <a:endParaRPr lang="ru-RU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5" y="1690157"/>
            <a:ext cx="1634934" cy="16349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41" y="3681940"/>
            <a:ext cx="2992632" cy="10493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0" y="4949630"/>
            <a:ext cx="1408464" cy="16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eal"/>
              </a:rPr>
              <a:t>Alpha.Alarms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" y="2075649"/>
            <a:ext cx="7041565" cy="374036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36242" y="5816009"/>
            <a:ext cx="1818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eal"/>
              </a:rPr>
              <a:t>Стартовый экран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68392" y="2057401"/>
            <a:ext cx="4746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Приложение </a:t>
            </a:r>
            <a:r>
              <a:rPr lang="ru-RU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 используется в пунктах автоматизации и мониторинга технологических процессов. Применяется для отслеживания событий и тревог, которые появляются при изменении состояний технологических объектов. </a:t>
            </a:r>
            <a:endParaRPr lang="ru-RU" sz="14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12</a:t>
            </a:fld>
            <a:endParaRPr lang="ru-RU" sz="1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18770" y="766536"/>
            <a:ext cx="8802827" cy="129302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eal"/>
                <a:cs typeface="Times New Roman" panose="02020603050405020304" pitchFamily="18" charset="0"/>
              </a:rPr>
              <a:t>Вывод</a:t>
            </a:r>
            <a:endParaRPr lang="ru-RU" sz="3600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215784" y="1789158"/>
            <a:ext cx="9608797" cy="40020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Areal"/>
              </a:rPr>
              <a:t>	</a:t>
            </a:r>
            <a:endParaRPr lang="ru-RU" sz="2400" dirty="0">
              <a:latin typeface="Are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15000" y="2059564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Alarms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существует ряд ручных тестов в системе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TestLink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будущем планируется автоматизация ручных тестов с использованием библиотеки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NUnit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57873" y="2526707"/>
            <a:ext cx="9142355" cy="182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6000" dirty="0" smtClean="0">
                <a:latin typeface="Areal"/>
                <a:cs typeface="Times New Roman" panose="02020603050405020304" pitchFamily="18" charset="0"/>
              </a:rPr>
              <a:t>Спасибо за внимание</a:t>
            </a:r>
            <a:endParaRPr lang="ru-RU" sz="6000" dirty="0">
              <a:latin typeface="Area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2</a:t>
            </a:fld>
            <a:endParaRPr lang="ru-RU" sz="1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95678" y="433574"/>
            <a:ext cx="8610600" cy="1293028"/>
          </a:xfrm>
        </p:spPr>
        <p:txBody>
          <a:bodyPr/>
          <a:lstStyle/>
          <a:p>
            <a:pPr algn="ctr"/>
            <a:r>
              <a:rPr lang="ru-RU" b="1" dirty="0" smtClean="0">
                <a:latin typeface="Areal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508897" y="3355996"/>
            <a:ext cx="4997303" cy="789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Это не Баг – это </a:t>
            </a:r>
            <a:r>
              <a:rPr lang="ru-RU" sz="3200" dirty="0" err="1" smtClean="0"/>
              <a:t>Фича</a:t>
            </a:r>
            <a:r>
              <a:rPr lang="ru-RU" sz="3200" dirty="0" smtClean="0"/>
              <a:t>!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6" y="1545847"/>
            <a:ext cx="58769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3</a:t>
            </a:fld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23074" y="2424948"/>
            <a:ext cx="47261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 обеспечения - проверка соответствия между реальным и ожидаемым поведением программы, осуществляемая на конечном наборе тестов, выбранном определенным образом.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3" y="1997219"/>
            <a:ext cx="6163887" cy="37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0539" y="393478"/>
            <a:ext cx="8610600" cy="1293028"/>
          </a:xfrm>
        </p:spPr>
        <p:txBody>
          <a:bodyPr/>
          <a:lstStyle/>
          <a:p>
            <a:r>
              <a:rPr lang="ru-RU" b="1" dirty="0">
                <a:latin typeface="Areal"/>
              </a:rPr>
              <a:t>По объекту тестирования</a:t>
            </a:r>
            <a:endParaRPr lang="ru-RU" dirty="0">
              <a:latin typeface="Are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3899" y="1686506"/>
            <a:ext cx="6457506" cy="4797509"/>
          </a:xfrm>
        </p:spPr>
        <p:txBody>
          <a:bodyPr>
            <a:noAutofit/>
          </a:bodyPr>
          <a:lstStyle/>
          <a:p>
            <a:r>
              <a:rPr lang="ru-RU" sz="2400" dirty="0">
                <a:latin typeface="Areal"/>
              </a:rPr>
              <a:t>Функциональное тестирование</a:t>
            </a:r>
          </a:p>
          <a:p>
            <a:r>
              <a:rPr lang="ru-RU" sz="2400" dirty="0">
                <a:latin typeface="Areal"/>
              </a:rPr>
              <a:t>Тестирование производительности</a:t>
            </a:r>
          </a:p>
          <a:p>
            <a:pPr lvl="1"/>
            <a:r>
              <a:rPr lang="ru-RU" dirty="0">
                <a:latin typeface="Areal"/>
              </a:rPr>
              <a:t>Нагрузочное тестирование</a:t>
            </a:r>
          </a:p>
          <a:p>
            <a:pPr lvl="1"/>
            <a:r>
              <a:rPr lang="ru-RU" dirty="0">
                <a:latin typeface="Areal"/>
              </a:rPr>
              <a:t>Стресс-тестирование</a:t>
            </a:r>
          </a:p>
          <a:p>
            <a:pPr lvl="1"/>
            <a:r>
              <a:rPr lang="ru-RU" dirty="0">
                <a:latin typeface="Areal"/>
              </a:rPr>
              <a:t>Тестирование стабильности</a:t>
            </a:r>
          </a:p>
          <a:p>
            <a:r>
              <a:rPr lang="ru-RU" sz="2400" dirty="0">
                <a:latin typeface="Areal"/>
              </a:rPr>
              <a:t>Конфигурационное тестирование</a:t>
            </a:r>
          </a:p>
          <a:p>
            <a:r>
              <a:rPr lang="ru-RU" sz="2400" dirty="0" err="1">
                <a:latin typeface="Areal"/>
              </a:rPr>
              <a:t>Юзабилити</a:t>
            </a:r>
            <a:r>
              <a:rPr lang="ru-RU" sz="2400" dirty="0">
                <a:latin typeface="Areal"/>
              </a:rPr>
              <a:t>-тестирование</a:t>
            </a:r>
          </a:p>
          <a:p>
            <a:r>
              <a:rPr lang="ru-RU" sz="2400" dirty="0">
                <a:latin typeface="Areal"/>
              </a:rPr>
              <a:t>Тестирование интерфейса пользователя</a:t>
            </a:r>
          </a:p>
          <a:p>
            <a:r>
              <a:rPr lang="ru-RU" sz="2400" dirty="0">
                <a:latin typeface="Areal"/>
              </a:rPr>
              <a:t>Тестирование безопасности</a:t>
            </a:r>
          </a:p>
          <a:p>
            <a:r>
              <a:rPr lang="ru-RU" sz="2400" dirty="0">
                <a:latin typeface="Areal"/>
              </a:rPr>
              <a:t>Тестирование локализации</a:t>
            </a:r>
          </a:p>
          <a:p>
            <a:r>
              <a:rPr lang="ru-RU" sz="2400" dirty="0">
                <a:latin typeface="Areal"/>
              </a:rPr>
              <a:t>Тестирование совместимости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96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eal"/>
              </a:rPr>
              <a:t>По знанию внутреннего строения системы</a:t>
            </a:r>
            <a:endParaRPr lang="ru-RU" dirty="0">
              <a:latin typeface="Are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739" y="2322150"/>
            <a:ext cx="5427921" cy="1526835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eal"/>
              </a:rPr>
              <a:t>Тестирование чёрного ящика</a:t>
            </a:r>
          </a:p>
          <a:p>
            <a:r>
              <a:rPr lang="ru-RU" sz="2800" dirty="0">
                <a:latin typeface="Areal"/>
              </a:rPr>
              <a:t>Тестирование белого ящика</a:t>
            </a:r>
          </a:p>
          <a:p>
            <a:r>
              <a:rPr lang="ru-RU" sz="2800" dirty="0">
                <a:latin typeface="Areal"/>
              </a:rPr>
              <a:t>Тестирование серого ящика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53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eal"/>
              </a:rPr>
              <a:t>По степени автоматизации</a:t>
            </a:r>
            <a:endParaRPr lang="ru-RU" dirty="0">
              <a:latin typeface="Are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0"/>
            <a:ext cx="7235456" cy="182454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eal"/>
              </a:rPr>
              <a:t>Ручное тестирование</a:t>
            </a:r>
          </a:p>
          <a:p>
            <a:r>
              <a:rPr lang="ru-RU" sz="2800" dirty="0">
                <a:latin typeface="Areal"/>
              </a:rPr>
              <a:t>Автоматизированное тестирование</a:t>
            </a:r>
          </a:p>
          <a:p>
            <a:r>
              <a:rPr lang="ru-RU" sz="2800" dirty="0" err="1">
                <a:latin typeface="Areal"/>
              </a:rPr>
              <a:t>Полуавтоматизированное</a:t>
            </a:r>
            <a:r>
              <a:rPr lang="ru-RU" sz="2800" dirty="0">
                <a:latin typeface="Areal"/>
              </a:rPr>
              <a:t> 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66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3320" y="764373"/>
            <a:ext cx="8592879" cy="1293028"/>
          </a:xfrm>
        </p:spPr>
        <p:txBody>
          <a:bodyPr/>
          <a:lstStyle/>
          <a:p>
            <a:r>
              <a:rPr lang="ru-RU" b="1" dirty="0">
                <a:latin typeface="Areal"/>
              </a:rPr>
              <a:t>По степени </a:t>
            </a:r>
            <a:r>
              <a:rPr lang="ru-RU" b="1" dirty="0" smtClean="0">
                <a:latin typeface="Areal"/>
              </a:rPr>
              <a:t>изолированности</a:t>
            </a:r>
            <a:endParaRPr lang="ru-RU" b="1" dirty="0">
              <a:latin typeface="Are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1"/>
            <a:ext cx="5715000" cy="169695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eal"/>
              </a:rPr>
              <a:t>Тестирование </a:t>
            </a:r>
            <a:r>
              <a:rPr lang="ru-RU" sz="2800" dirty="0">
                <a:latin typeface="Areal"/>
              </a:rPr>
              <a:t>компонентов</a:t>
            </a:r>
          </a:p>
          <a:p>
            <a:r>
              <a:rPr lang="ru-RU" sz="2800" dirty="0">
                <a:latin typeface="Areal"/>
              </a:rPr>
              <a:t>Интеграционное тестирование</a:t>
            </a:r>
          </a:p>
          <a:p>
            <a:r>
              <a:rPr lang="ru-RU" sz="2800" dirty="0">
                <a:latin typeface="Areal"/>
              </a:rPr>
              <a:t>Системное 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67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eal"/>
              </a:rPr>
              <a:t>Непрерывная интеграция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Объект 4" descr="C:\Users\Sergey\Desktop\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3" y="1929810"/>
            <a:ext cx="5224801" cy="31506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430838" y="4470990"/>
            <a:ext cx="3291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Схематичное представление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CI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3" y="2202975"/>
            <a:ext cx="3550227" cy="8520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3" y="2880542"/>
            <a:ext cx="3550227" cy="17751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3" y="4655656"/>
            <a:ext cx="3550227" cy="10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9433" y="764373"/>
            <a:ext cx="9666767" cy="129302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eal"/>
              </a:rPr>
              <a:t>фреймворки </a:t>
            </a:r>
            <a:r>
              <a:rPr lang="ru-RU" sz="3200" b="1" dirty="0">
                <a:latin typeface="Areal"/>
              </a:rPr>
              <a:t>автоматизированного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7583" y="2430620"/>
            <a:ext cx="6192175" cy="3079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eal"/>
              </a:rPr>
              <a:t> </a:t>
            </a:r>
            <a:r>
              <a:rPr lang="ru-RU" dirty="0" smtClean="0">
                <a:latin typeface="Areal"/>
              </a:rPr>
              <a:t>  Фреймворк </a:t>
            </a:r>
            <a:r>
              <a:rPr lang="ru-RU" dirty="0">
                <a:latin typeface="Areal"/>
              </a:rPr>
              <a:t>автоматизированного тестирования (англ. Test </a:t>
            </a:r>
            <a:r>
              <a:rPr lang="ru-RU" dirty="0" err="1">
                <a:latin typeface="Areal"/>
              </a:rPr>
              <a:t>automation</a:t>
            </a:r>
            <a:r>
              <a:rPr lang="ru-RU" dirty="0">
                <a:latin typeface="Areal"/>
              </a:rPr>
              <a:t> </a:t>
            </a:r>
            <a:r>
              <a:rPr lang="ru-RU" dirty="0" err="1">
                <a:latin typeface="Areal"/>
              </a:rPr>
              <a:t>framework</a:t>
            </a:r>
            <a:r>
              <a:rPr lang="ru-RU" dirty="0">
                <a:latin typeface="Areal"/>
              </a:rPr>
              <a:t>) - это набор предположений, концепций и инструментов, которые обеспечивают поддержку для автоматизированного тестирования программного обеспечения. </a:t>
            </a:r>
            <a:endParaRPr lang="ru-RU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2" y="1978319"/>
            <a:ext cx="2338277" cy="12285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7" y="3127746"/>
            <a:ext cx="1869889" cy="7778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01" y="3970348"/>
            <a:ext cx="142894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1446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1494</TotalTime>
  <Words>265</Words>
  <Application>Microsoft Office PowerPoint</Application>
  <PresentationFormat>Широкоэкранный</PresentationFormat>
  <Paragraphs>58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Areal</vt:lpstr>
      <vt:lpstr>Arial</vt:lpstr>
      <vt:lpstr>Calibri</vt:lpstr>
      <vt:lpstr>Century Gothic</vt:lpstr>
      <vt:lpstr>Times New Roman</vt:lpstr>
      <vt:lpstr>След самолета</vt:lpstr>
      <vt:lpstr>Разработка автоматизированных тестов для программного продукта “Alpha.Alarms”</vt:lpstr>
      <vt:lpstr>Введение</vt:lpstr>
      <vt:lpstr>Презентация PowerPoint</vt:lpstr>
      <vt:lpstr>По объекту тестирования</vt:lpstr>
      <vt:lpstr>По знанию внутреннего строения системы</vt:lpstr>
      <vt:lpstr>По степени автоматизации</vt:lpstr>
      <vt:lpstr>По степени изолированности</vt:lpstr>
      <vt:lpstr>Непрерывная интеграция</vt:lpstr>
      <vt:lpstr>фреймворки автоматизированного тестирования</vt:lpstr>
      <vt:lpstr>Обзор систем контроля версий</vt:lpstr>
      <vt:lpstr>Alpha.Alarms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Союз воспитанников детских домов города Томска</dc:title>
  <dc:creator>Sergey</dc:creator>
  <cp:keywords>Союз воспитанников детских домов города Томска</cp:keywords>
  <cp:lastModifiedBy>Sergey</cp:lastModifiedBy>
  <cp:revision>259</cp:revision>
  <dcterms:created xsi:type="dcterms:W3CDTF">2015-04-30T01:07:58Z</dcterms:created>
  <dcterms:modified xsi:type="dcterms:W3CDTF">2018-05-17T16:30:20Z</dcterms:modified>
</cp:coreProperties>
</file>