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3" r:id="rId1"/>
  </p:sldMasterIdLst>
  <p:notesMasterIdLst>
    <p:notesMasterId r:id="rId18"/>
  </p:notesMasterIdLst>
  <p:sldIdLst>
    <p:sldId id="256" r:id="rId2"/>
    <p:sldId id="258" r:id="rId3"/>
    <p:sldId id="309" r:id="rId4"/>
    <p:sldId id="313" r:id="rId5"/>
    <p:sldId id="308" r:id="rId6"/>
    <p:sldId id="314" r:id="rId7"/>
    <p:sldId id="310" r:id="rId8"/>
    <p:sldId id="311" r:id="rId9"/>
    <p:sldId id="305" r:id="rId10"/>
    <p:sldId id="307" r:id="rId11"/>
    <p:sldId id="306" r:id="rId12"/>
    <p:sldId id="315" r:id="rId13"/>
    <p:sldId id="316" r:id="rId14"/>
    <p:sldId id="317" r:id="rId15"/>
    <p:sldId id="296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yl" initials="A" lastIdx="1" clrIdx="0">
    <p:extLst>
      <p:ext uri="{19B8F6BF-5375-455C-9EA6-DF929625EA0E}">
        <p15:presenceInfo xmlns:p15="http://schemas.microsoft.com/office/powerpoint/2012/main" userId="Anty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4EB5-739C-4925-AEE7-24B2B6CC23A7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ADEA-D511-4DD4-B930-270F11963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ADEA-D511-4DD4-B930-270F119639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D6EE-5961-4C33-9843-C74A1C74E3BD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1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150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2267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5101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65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054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A05E-4BA0-456A-8F8C-6BB29F5B5783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3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E56F-08AA-4F34-9A24-BA3C31945B97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9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04C9-9EEA-4A79-8DD5-C366F0922F81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31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2322-2CA7-4B7D-A5D2-9E9B2B939612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6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AA-A555-461B-BC6E-B989F8E431D0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2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5391-B3F5-40A2-9814-DD245D72184A}" type="datetime1">
              <a:rPr lang="ru-RU" smtClean="0"/>
              <a:t>20.06.2018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6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105F-8924-472A-B4DA-5715BB3ED2B8}" type="datetime1">
              <a:rPr lang="ru-RU" smtClean="0"/>
              <a:t>20.06.2018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0E1-58B6-4E31-8251-AA99832F35F4}" type="datetime1">
              <a:rPr lang="ru-RU" smtClean="0"/>
              <a:t>20.06.2018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4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579-A389-4EFF-88B6-1EB0DF6DE14C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26AD-9614-4F0E-895E-18BF6E375419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7046" y="1185081"/>
            <a:ext cx="10139916" cy="95783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Areal"/>
                <a:cs typeface="Times New Roman" panose="02020603050405020304" pitchFamily="18" charset="0"/>
              </a:rPr>
              <a:t>Разработка автоматизированных тестов для программного продукта “Alpha.Alarms”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893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eal"/>
                <a:cs typeface="Times New Roman" panose="02020603050405020304" pitchFamily="18" charset="0"/>
              </a:rPr>
              <a:t>Томск 2018</a:t>
            </a: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06099" y="2445933"/>
            <a:ext cx="3264197" cy="367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eal"/>
                <a:cs typeface="Times New Roman" panose="02020603050405020304" pitchFamily="18" charset="0"/>
              </a:rPr>
              <a:t>Выполнил</a:t>
            </a:r>
            <a:r>
              <a:rPr lang="en-US" sz="1600" dirty="0">
                <a:latin typeface="Areal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latin typeface="Areal"/>
                <a:cs typeface="Times New Roman" panose="02020603050405020304" pitchFamily="18" charset="0"/>
              </a:rPr>
              <a:t>Гаан С.Е. 586-</a:t>
            </a:r>
            <a:r>
              <a:rPr lang="en-US" sz="1600" dirty="0">
                <a:latin typeface="Areal"/>
                <a:cs typeface="Times New Roman" panose="02020603050405020304" pitchFamily="18" charset="0"/>
              </a:rPr>
              <a:t>M1</a:t>
            </a:r>
            <a:endParaRPr lang="ru-RU" sz="1600" dirty="0">
              <a:latin typeface="Areal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Научный 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  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Доктор технических наук, 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профессор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Ю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 А. Шурыгин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Консультант:   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отдела обеспечения 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качества 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«Атомик Софт»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В.Я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 Гуревич</a:t>
            </a:r>
            <a:endParaRPr lang="ru-RU" sz="12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372" y="624109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latin typeface="Areal"/>
              </a:rPr>
              <a:t>Диаграмма последовательности выполнения автоматизированных тестов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95" y="1904999"/>
            <a:ext cx="9105993" cy="466997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5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3804" y="329899"/>
            <a:ext cx="10533321" cy="1280890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latin typeface="Areal"/>
              </a:rPr>
              <a:t>Оценка </a:t>
            </a:r>
            <a:r>
              <a:rPr lang="ru-RU" sz="3200" b="1" dirty="0">
                <a:latin typeface="Areal"/>
              </a:rPr>
              <a:t>общего покрытия программы </a:t>
            </a:r>
            <a:r>
              <a:rPr lang="en-US" sz="3200" b="1" dirty="0">
                <a:latin typeface="Areal"/>
              </a:rPr>
              <a:t>Alpha</a:t>
            </a:r>
            <a:r>
              <a:rPr lang="ru-RU" sz="3200" b="1" dirty="0">
                <a:latin typeface="Areal"/>
              </a:rPr>
              <a:t>.</a:t>
            </a:r>
            <a:r>
              <a:rPr lang="en-US" sz="3200" b="1" dirty="0">
                <a:latin typeface="Areal"/>
              </a:rPr>
              <a:t>Alarms </a:t>
            </a:r>
            <a:r>
              <a:rPr lang="ru-RU" sz="3200" b="1" dirty="0">
                <a:latin typeface="Areal"/>
              </a:rPr>
              <a:t>автоматизированными тестами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11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03823"/>
              </p:ext>
            </p:extLst>
          </p:nvPr>
        </p:nvGraphicFramePr>
        <p:xfrm>
          <a:off x="1311579" y="1610791"/>
          <a:ext cx="10426764" cy="5045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8720">
                  <a:extLst>
                    <a:ext uri="{9D8B030D-6E8A-4147-A177-3AD203B41FA5}">
                      <a16:colId xmlns:a16="http://schemas.microsoft.com/office/drawing/2014/main" val="2800371923"/>
                    </a:ext>
                  </a:extLst>
                </a:gridCol>
                <a:gridCol w="1977283">
                  <a:extLst>
                    <a:ext uri="{9D8B030D-6E8A-4147-A177-3AD203B41FA5}">
                      <a16:colId xmlns:a16="http://schemas.microsoft.com/office/drawing/2014/main" val="726947941"/>
                    </a:ext>
                  </a:extLst>
                </a:gridCol>
                <a:gridCol w="1982731">
                  <a:extLst>
                    <a:ext uri="{9D8B030D-6E8A-4147-A177-3AD203B41FA5}">
                      <a16:colId xmlns:a16="http://schemas.microsoft.com/office/drawing/2014/main" val="3010193425"/>
                    </a:ext>
                  </a:extLst>
                </a:gridCol>
                <a:gridCol w="1990356">
                  <a:extLst>
                    <a:ext uri="{9D8B030D-6E8A-4147-A177-3AD203B41FA5}">
                      <a16:colId xmlns:a16="http://schemas.microsoft.com/office/drawing/2014/main" val="2772215639"/>
                    </a:ext>
                  </a:extLst>
                </a:gridCol>
                <a:gridCol w="1957674">
                  <a:extLst>
                    <a:ext uri="{9D8B030D-6E8A-4147-A177-3AD203B41FA5}">
                      <a16:colId xmlns:a16="http://schemas.microsoft.com/office/drawing/2014/main" val="1662794092"/>
                    </a:ext>
                  </a:extLst>
                </a:gridCol>
              </a:tblGrid>
              <a:tr h="460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Имя параметра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Общее количество </a:t>
                      </a:r>
                      <a:r>
                        <a:rPr lang="ru-RU" sz="900" dirty="0" smtClean="0">
                          <a:effectLst/>
                          <a:latin typeface="Areal"/>
                        </a:rPr>
                        <a:t>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Количество покрытых 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Количество непокрытых 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Процент покрытия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61019163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Общие параметры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18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5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72.5%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4157536119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Печать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11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0 %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71945241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Вид таблицы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6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712562999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Настройка событий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9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9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369606792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Предустановленный фильтр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3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60%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374780831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Панель инструментов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15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066652545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Древо зон и источников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3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999049480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Источник данных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45.5%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948713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Настройка безопасности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4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960015217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Источник данных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757825626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33104977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1876241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Фильтр пользователя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561461905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Строка состояния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55117554"/>
                  </a:ext>
                </a:extLst>
              </a:tr>
              <a:tr h="4603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Работа с файлами конфигураций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27624015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Сумма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73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64.5 %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8567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Тест на проверку получения оперативных событий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00054"/>
            <a:ext cx="7720656" cy="3637221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61382" y="6437168"/>
            <a:ext cx="3183741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Проверка оперативных событий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10293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/>
              <a:t>Ветка </a:t>
            </a:r>
            <a:r>
              <a:rPr lang="en-US" b="1" dirty="0" smtClean="0"/>
              <a:t>Trunk </a:t>
            </a:r>
            <a:r>
              <a:rPr lang="ru-RU" b="1" dirty="0" smtClean="0"/>
              <a:t>с графиком результатов тестирования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29" y="1766777"/>
            <a:ext cx="8911687" cy="457859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877376" y="6437168"/>
            <a:ext cx="3300791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График результатов тестирования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40440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Подробный лог </a:t>
            </a:r>
            <a:r>
              <a:rPr lang="en-US" b="1" dirty="0" smtClean="0">
                <a:latin typeface="Areal"/>
              </a:rPr>
              <a:t>Jenkins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5" y="1586023"/>
            <a:ext cx="6742461" cy="45055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250540" y="6091611"/>
            <a:ext cx="3732029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Результаты тестового запуска на </a:t>
            </a:r>
            <a:r>
              <a:rPr lang="en-US" sz="1400" b="1" dirty="0" smtClean="0">
                <a:latin typeface="Areal"/>
              </a:rPr>
              <a:t>Jenkins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10186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18770" y="766536"/>
            <a:ext cx="8802827" cy="129302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eal"/>
                <a:cs typeface="Times New Roman" panose="02020603050405020304" pitchFamily="18" charset="0"/>
              </a:rPr>
              <a:t>Вывод</a:t>
            </a:r>
            <a:endParaRPr lang="ru-RU" sz="3600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215784" y="1789158"/>
            <a:ext cx="9608797" cy="400204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Areal"/>
              </a:rPr>
              <a:t>	</a:t>
            </a:r>
            <a:endParaRPr lang="ru-RU" sz="2400" dirty="0">
              <a:latin typeface="Are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15</a:t>
            </a:fld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15000" y="2059564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Alarms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существует ряд ручных тестов в системе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TestLink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будущем планируется автоматизация ручных тестов с использованием библиотеки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NUnit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757873" y="2526707"/>
            <a:ext cx="9142355" cy="182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6000" dirty="0" smtClean="0">
                <a:latin typeface="Areal"/>
                <a:cs typeface="Times New Roman" panose="02020603050405020304" pitchFamily="18" charset="0"/>
              </a:rPr>
              <a:t>Спасибо за внимание</a:t>
            </a:r>
            <a:endParaRPr lang="ru-RU" sz="6000" dirty="0">
              <a:latin typeface="Area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960003" y="610677"/>
            <a:ext cx="3118582" cy="719333"/>
          </a:xfrm>
        </p:spPr>
        <p:txBody>
          <a:bodyPr/>
          <a:lstStyle/>
          <a:p>
            <a:pPr algn="ctr"/>
            <a:r>
              <a:rPr lang="ru-RU" b="1" dirty="0" smtClean="0">
                <a:latin typeface="Areal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2</a:t>
            </a:fld>
            <a:endParaRPr lang="ru-RU" sz="1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08728" y="1772094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Areal"/>
              </a:rPr>
              <a:t>	</a:t>
            </a:r>
            <a:r>
              <a:rPr lang="ru-RU" sz="3200" dirty="0" smtClean="0">
                <a:latin typeface="Areal"/>
              </a:rPr>
              <a:t>Тестирование </a:t>
            </a:r>
            <a:r>
              <a:rPr lang="ru-RU" sz="3200" dirty="0">
                <a:latin typeface="Areal"/>
              </a:rPr>
              <a:t>программного обеспечения - это неотъемлемая часть создания программного продукта. От того, насколько хорошо проведены тесты, зависит качество и эффективность работы программы. </a:t>
            </a:r>
            <a:endParaRPr lang="ru-RU" sz="3200" dirty="0" smtClean="0">
              <a:latin typeface="Are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4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9568" y="524645"/>
            <a:ext cx="3531428" cy="891398"/>
          </a:xfrm>
        </p:spPr>
        <p:txBody>
          <a:bodyPr/>
          <a:lstStyle/>
          <a:p>
            <a:r>
              <a:rPr lang="ru-RU" altLang="ru-RU" b="1" dirty="0">
                <a:latin typeface="Areal"/>
                <a:cs typeface="Times New Roman" panose="02020603050405020304" pitchFamily="18" charset="0"/>
              </a:rPr>
              <a:t>Цели и </a:t>
            </a:r>
            <a:r>
              <a:rPr lang="ru-RU" altLang="ru-RU" b="1" dirty="0" smtClean="0">
                <a:latin typeface="Areal"/>
                <a:cs typeface="Times New Roman" panose="02020603050405020304" pitchFamily="18" charset="0"/>
              </a:rPr>
              <a:t>Задачи</a:t>
            </a:r>
            <a:endParaRPr lang="ru-RU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3607" y="1515508"/>
            <a:ext cx="106606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b="1" dirty="0" smtClean="0">
                <a:latin typeface="Areal"/>
                <a:ea typeface="Times New Roman" panose="02020603050405020304" pitchFamily="18" charset="0"/>
              </a:rPr>
              <a:t>Цель:</a:t>
            </a:r>
            <a:r>
              <a:rPr lang="ru-RU" dirty="0" smtClean="0">
                <a:latin typeface="Areal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создание программного продукта по автоматизированному тестированию, способного за приемлемое время производить анализ качества, функций, задач тестируемого программного продукта </a:t>
            </a:r>
            <a:r>
              <a:rPr lang="en-US" dirty="0">
                <a:latin typeface="Areal"/>
                <a:ea typeface="Times New Roman" panose="02020603050405020304" pitchFamily="18" charset="0"/>
              </a:rPr>
              <a:t>Alpha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.</a:t>
            </a:r>
            <a:r>
              <a:rPr lang="en-US" dirty="0">
                <a:latin typeface="Areal"/>
                <a:ea typeface="Times New Roman" panose="02020603050405020304" pitchFamily="18" charset="0"/>
              </a:rPr>
              <a:t>Alarm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s компании АО «Атомик Софт».</a:t>
            </a:r>
          </a:p>
          <a:p>
            <a:pPr indent="450215" algn="just">
              <a:spcAft>
                <a:spcPts val="0"/>
              </a:spcAft>
            </a:pPr>
            <a:r>
              <a:rPr lang="ru-RU" b="1" dirty="0">
                <a:latin typeface="Areal"/>
                <a:ea typeface="Times New Roman" panose="02020603050405020304" pitchFamily="18" charset="0"/>
              </a:rPr>
              <a:t>Реализация данной цели требует </a:t>
            </a:r>
            <a:r>
              <a:rPr lang="ru-RU" b="1" dirty="0" smtClean="0">
                <a:latin typeface="Areal"/>
                <a:ea typeface="Times New Roman" panose="02020603050405020304" pitchFamily="18" charset="0"/>
              </a:rPr>
              <a:t>выполнение </a:t>
            </a:r>
            <a:r>
              <a:rPr lang="ru-RU" b="1" dirty="0">
                <a:latin typeface="Areal"/>
                <a:ea typeface="Times New Roman" panose="02020603050405020304" pitchFamily="18" charset="0"/>
              </a:rPr>
              <a:t>следующих задач: </a:t>
            </a:r>
            <a:endParaRPr lang="ru-RU" dirty="0" smtClean="0">
              <a:latin typeface="Areal"/>
              <a:ea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>
                <a:latin typeface="Areal"/>
                <a:ea typeface="Times New Roman" panose="02020603050405020304" pitchFamily="18" charset="0"/>
              </a:rPr>
              <a:t>изучить 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понятие тестирования ПО, классификацию видов тестирования, а также методологию и процесс тестирования;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изучить понятие непрерывной интеграции, а также проанализировать популярные </a:t>
            </a:r>
            <a:r>
              <a:rPr lang="en-US" dirty="0">
                <a:latin typeface="Areal"/>
                <a:ea typeface="Times New Roman" panose="02020603050405020304" pitchFamily="18" charset="0"/>
              </a:rPr>
              <a:t>CI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 платформы;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проанализировать популярные фреймворки автоматизированного тестирования;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провести обзор наиболее распространенных систем контроля версий;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изучить программный продукт Alpha.Alarms компании АО «Атомик Софт»;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рассмотреть уровни автоматизации тестирования и архитектуру скриптов;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проанализировать экономическую рентабельность и временную эффективность автоматизации тестирования выбранного программного продукта;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разработать приложение для автоматизированного тестирования программного продукта Alpha.Alarms.</a:t>
            </a:r>
          </a:p>
        </p:txBody>
      </p:sp>
    </p:spTree>
    <p:extLst>
      <p:ext uri="{BB962C8B-B14F-4D97-AF65-F5344CB8AC3E}">
        <p14:creationId xmlns:p14="http://schemas.microsoft.com/office/powerpoint/2010/main" val="1882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Тестирование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8524" y="1905000"/>
            <a:ext cx="92623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eal"/>
              </a:rPr>
              <a:t>	</a:t>
            </a:r>
            <a:r>
              <a:rPr lang="ru-RU" sz="2400" dirty="0" smtClean="0">
                <a:latin typeface="Areal"/>
              </a:rPr>
              <a:t>Тестирование </a:t>
            </a:r>
            <a:r>
              <a:rPr lang="ru-RU" sz="2400" dirty="0">
                <a:latin typeface="Areal"/>
              </a:rPr>
              <a:t>(</a:t>
            </a:r>
            <a:r>
              <a:rPr lang="ru-RU" sz="2400" dirty="0" err="1">
                <a:latin typeface="Areal"/>
              </a:rPr>
              <a:t>testing</a:t>
            </a:r>
            <a:r>
              <a:rPr lang="ru-RU" sz="2400" dirty="0">
                <a:latin typeface="Areal"/>
              </a:rPr>
              <a:t>) программного обеспечения (ПО) - это процесс исследования ПО с целью выявления ошибок и определения соответствия между реальным и ожидаемым поведением ПО, осуществляемый на основе набора тестов, выбранных определённым образом</a:t>
            </a:r>
            <a:r>
              <a:rPr lang="ru-RU" sz="2400" dirty="0" smtClean="0">
                <a:latin typeface="Areal"/>
              </a:rPr>
              <a:t>.</a:t>
            </a:r>
          </a:p>
          <a:p>
            <a:pPr algn="just"/>
            <a:r>
              <a:rPr lang="ru-RU" sz="2400" dirty="0" smtClean="0">
                <a:latin typeface="Areal"/>
              </a:rPr>
              <a:t>	В </a:t>
            </a:r>
            <a:r>
              <a:rPr lang="ru-RU" sz="2400" dirty="0">
                <a:latin typeface="Areal"/>
              </a:rPr>
              <a:t>более широком смысле, тестирование ПО - это техника контроля качества программного продукта, включающая в себя проектирование тестов, выполнение тестирования и анализ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405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70" y="233918"/>
            <a:ext cx="8445362" cy="68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857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latin typeface="Areal"/>
              </a:rPr>
              <a:t>Автоматизированное тестирование</a:t>
            </a:r>
            <a:endParaRPr lang="ru-RU" sz="3200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92925" y="1818190"/>
            <a:ext cx="80523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Areal"/>
              </a:rPr>
              <a:t>	Автоматизация </a:t>
            </a:r>
            <a:r>
              <a:rPr lang="ru-RU" sz="2400" dirty="0">
                <a:latin typeface="Areal"/>
              </a:rPr>
              <a:t>тестирования приложений – это процесс проверки программного обеспечения, который включает проведение таких основных функций и шагов теста, как запуск, инициализация, выполнение, анализ и выдача результата, автоматически посредством специализированных инструментов</a:t>
            </a:r>
            <a:r>
              <a:rPr lang="ru-RU" sz="2400" dirty="0" smtClean="0">
                <a:latin typeface="Areal"/>
              </a:rPr>
              <a:t>.</a:t>
            </a:r>
          </a:p>
          <a:p>
            <a:pPr algn="just"/>
            <a:r>
              <a:rPr lang="ru-RU" sz="2400" dirty="0" smtClean="0">
                <a:latin typeface="Areal"/>
              </a:rPr>
              <a:t>	Автоматизированное </a:t>
            </a:r>
            <a:r>
              <a:rPr lang="ru-RU" sz="2400" dirty="0">
                <a:latin typeface="Areal"/>
              </a:rPr>
              <a:t>тестирование – аналог ручного функционального тестирования , который выполняется программой-роботом, а не человеком.</a:t>
            </a:r>
            <a:endParaRPr lang="ru-RU" sz="2400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22901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Преимущества автоматизированного тестирования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29563" y="2009553"/>
            <a:ext cx="96366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eal"/>
              </a:rPr>
              <a:t>К преимуществам автоматизированного тестирования относится: </a:t>
            </a:r>
            <a:endParaRPr lang="ru-RU" dirty="0" smtClean="0">
              <a:latin typeface="Areal"/>
            </a:endParaRPr>
          </a:p>
          <a:p>
            <a:pPr algn="just"/>
            <a:r>
              <a:rPr lang="ru-RU" dirty="0" smtClean="0">
                <a:latin typeface="Areal"/>
              </a:rPr>
              <a:t>1) Повторяемость </a:t>
            </a:r>
            <a:r>
              <a:rPr lang="ru-RU" dirty="0">
                <a:latin typeface="Areal"/>
              </a:rPr>
              <a:t>– все написанные тесты всегда будут выполняться однообразно, то есть исключен «человеческий фактор». Тестировщик не пропустит тест по неосторожности и ничего не напутает в результатах.</a:t>
            </a:r>
          </a:p>
          <a:p>
            <a:pPr algn="just"/>
            <a:r>
              <a:rPr lang="ru-RU" dirty="0" smtClean="0">
                <a:latin typeface="Areal"/>
              </a:rPr>
              <a:t>2) Быстрое </a:t>
            </a:r>
            <a:r>
              <a:rPr lang="ru-RU" dirty="0">
                <a:latin typeface="Areal"/>
              </a:rPr>
              <a:t>выполнение – автоматизированному скрипту не нужно сверяться с инструкциями и документациями, это сильно экономит время выполнения.</a:t>
            </a:r>
          </a:p>
          <a:p>
            <a:pPr algn="just"/>
            <a:r>
              <a:rPr lang="ru-RU" dirty="0" smtClean="0">
                <a:latin typeface="Areal"/>
              </a:rPr>
              <a:t>3) Меньшие </a:t>
            </a:r>
            <a:r>
              <a:rPr lang="ru-RU" dirty="0">
                <a:latin typeface="Areal"/>
              </a:rPr>
              <a:t>затраты на поддержку – когда автоматические скрипты уже написаны, на их поддержку и анализ результатов требуется, как правило, меньшее время чем на проведение того же объема тестирования вручную.</a:t>
            </a:r>
          </a:p>
          <a:p>
            <a:pPr algn="just"/>
            <a:r>
              <a:rPr lang="ru-RU" dirty="0" smtClean="0">
                <a:latin typeface="Areal"/>
              </a:rPr>
              <a:t>4) Отчеты </a:t>
            </a:r>
            <a:r>
              <a:rPr lang="ru-RU" dirty="0">
                <a:latin typeface="Areal"/>
              </a:rPr>
              <a:t>– автоматически рассылаемые и сохраняемые отчеты о результатах тестирования.</a:t>
            </a:r>
          </a:p>
          <a:p>
            <a:pPr algn="just"/>
            <a:r>
              <a:rPr lang="ru-RU" dirty="0" smtClean="0">
                <a:latin typeface="Areal"/>
              </a:rPr>
              <a:t>5) Выполнение </a:t>
            </a:r>
            <a:r>
              <a:rPr lang="ru-RU" dirty="0">
                <a:latin typeface="Areal"/>
              </a:rPr>
              <a:t>без вмешательства – во время выполнения тестов инженер-тестировщик может заниматься другими полезными делами, или тесты могут выполняться в нерабочее время (этот метод предпочтительнее, так как нагрузка на локальные сети ночью снижена).</a:t>
            </a:r>
            <a:endParaRPr lang="ru-RU" b="0" i="0" dirty="0">
              <a:effectLst/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20276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0125" y="512462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b="1" smtClean="0">
                <a:latin typeface="Areal"/>
              </a:rPr>
              <a:t>Расчёт экономической и временно целесообразности введения автоматизированного тестирования</a:t>
            </a:r>
            <a:endParaRPr lang="ru-RU" sz="2800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01702" y="1793352"/>
            <a:ext cx="875414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Был </a:t>
            </a:r>
            <a:r>
              <a:rPr lang="ru-RU" sz="20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проведен расчет экономической </a:t>
            </a:r>
            <a:r>
              <a:rPr lang="ru-RU" sz="20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рентабельности и </a:t>
            </a:r>
            <a:r>
              <a:rPr lang="ru-RU" sz="20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временной эффективности замены набора ручных скриптов на автоматизированное тестирование. Данные расчёты показали, что автоматизированное тестирование в несколько раз эффективней ручного тестирования</a:t>
            </a:r>
            <a:r>
              <a:rPr lang="ru-RU" sz="20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Данные расчеты показали что за три года эксплуатации и поддержания автоматизированных тестом </a:t>
            </a:r>
            <a:endParaRPr lang="ru-RU" sz="20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Экономия денег </a:t>
            </a:r>
            <a:r>
              <a:rPr lang="ru-RU" sz="20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592 635 рублей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Времени 4735 часов или </a:t>
            </a:r>
            <a:r>
              <a:rPr lang="ru-RU" sz="20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197 дней</a:t>
            </a:r>
            <a:endParaRPr lang="ru-RU" sz="16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2851" y="628496"/>
            <a:ext cx="3371940" cy="683695"/>
          </a:xfrm>
        </p:spPr>
        <p:txBody>
          <a:bodyPr/>
          <a:lstStyle/>
          <a:p>
            <a:r>
              <a:rPr lang="en-US" b="1" dirty="0">
                <a:latin typeface="Areal"/>
              </a:rPr>
              <a:t>Alpha.Alarms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3" y="1767305"/>
            <a:ext cx="6935240" cy="368388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83080" y="5451187"/>
            <a:ext cx="1818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eal"/>
              </a:rPr>
              <a:t>Стартовый экран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68392" y="2057401"/>
            <a:ext cx="4746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Приложение </a:t>
            </a:r>
            <a:r>
              <a:rPr lang="ru-RU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 используется в пунктах автоматизации и мониторинга технологических процессов. Применяется для отслеживания событий и тревог, которые появляются при изменении состояний технологических объектов. </a:t>
            </a:r>
            <a:endParaRPr lang="ru-RU" sz="14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1590</TotalTime>
  <Words>610</Words>
  <Application>Microsoft Office PowerPoint</Application>
  <PresentationFormat>Широкоэкранный</PresentationFormat>
  <Paragraphs>162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Areal</vt:lpstr>
      <vt:lpstr>Arial</vt:lpstr>
      <vt:lpstr>Calibri</vt:lpstr>
      <vt:lpstr>Century Gothic</vt:lpstr>
      <vt:lpstr>Times New Roman</vt:lpstr>
      <vt:lpstr>Wingdings 3</vt:lpstr>
      <vt:lpstr>Легкий дым</vt:lpstr>
      <vt:lpstr>Разработка автоматизированных тестов для программного продукта “Alpha.Alarms”</vt:lpstr>
      <vt:lpstr>Введение</vt:lpstr>
      <vt:lpstr>Цели и Задачи</vt:lpstr>
      <vt:lpstr>Тестирование</vt:lpstr>
      <vt:lpstr>Презентация PowerPoint</vt:lpstr>
      <vt:lpstr>Автоматизированное тестирование</vt:lpstr>
      <vt:lpstr>Преимущества автоматизированного тестирования</vt:lpstr>
      <vt:lpstr>Расчёт экономической и временно целесообразности введения автоматизированного тестирования</vt:lpstr>
      <vt:lpstr>Alpha.Alarms</vt:lpstr>
      <vt:lpstr>Диаграмма последовательности выполнения автоматизированных тестов</vt:lpstr>
      <vt:lpstr>Оценка общего покрытия программы Alpha.Alarms автоматизированными тестами</vt:lpstr>
      <vt:lpstr>Тест на проверку получения оперативных событий</vt:lpstr>
      <vt:lpstr>Ветка Trunk с графиком результатов тестирования</vt:lpstr>
      <vt:lpstr>Подробный лог Jenkins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Союз воспитанников детских домов города Томска</dc:title>
  <dc:creator>Sergey</dc:creator>
  <cp:keywords>Союз воспитанников детских домов города Томска</cp:keywords>
  <cp:lastModifiedBy>Sergey</cp:lastModifiedBy>
  <cp:revision>287</cp:revision>
  <dcterms:created xsi:type="dcterms:W3CDTF">2015-04-30T01:07:58Z</dcterms:created>
  <dcterms:modified xsi:type="dcterms:W3CDTF">2018-06-20T14:51:28Z</dcterms:modified>
</cp:coreProperties>
</file>