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43" r:id="rId1"/>
  </p:sldMasterIdLst>
  <p:notesMasterIdLst>
    <p:notesMasterId r:id="rId14"/>
  </p:notesMasterIdLst>
  <p:sldIdLst>
    <p:sldId id="256" r:id="rId2"/>
    <p:sldId id="258" r:id="rId3"/>
    <p:sldId id="308" r:id="rId4"/>
    <p:sldId id="297" r:id="rId5"/>
    <p:sldId id="302" r:id="rId6"/>
    <p:sldId id="303" r:id="rId7"/>
    <p:sldId id="304" r:id="rId8"/>
    <p:sldId id="305" r:id="rId9"/>
    <p:sldId id="306" r:id="rId10"/>
    <p:sldId id="307" r:id="rId11"/>
    <p:sldId id="296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yl" initials="A" lastIdx="1" clrIdx="0">
    <p:extLst>
      <p:ext uri="{19B8F6BF-5375-455C-9EA6-DF929625EA0E}">
        <p15:presenceInfo xmlns:p15="http://schemas.microsoft.com/office/powerpoint/2012/main" userId="Anty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34EB5-739C-4925-AEE7-24B2B6CC23A7}" type="datetimeFigureOut">
              <a:rPr lang="ru-RU" smtClean="0"/>
              <a:t>19.06.2018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8ADEA-D511-4DD4-B930-270F11963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9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8ADEA-D511-4DD4-B930-270F1196396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26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D6EE-5961-4C33-9843-C74A1C74E3BD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17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1150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2267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51017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65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AAF-F428-4F06-9184-38885AEC57FE}" type="datetime1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3054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A05E-4BA0-456A-8F8C-6BB29F5B5783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43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E56F-08AA-4F34-9A24-BA3C31945B97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9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04C9-9EEA-4A79-8DD5-C366F0922F81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31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2322-2CA7-4B7D-A5D2-9E9B2B939612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96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AA-A555-461B-BC6E-B989F8E431D0}" type="datetime1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22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5391-B3F5-40A2-9814-DD245D72184A}" type="datetime1">
              <a:rPr lang="ru-RU" smtClean="0"/>
              <a:t>19.06.2018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61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105F-8924-472A-B4DA-5715BB3ED2B8}" type="datetime1">
              <a:rPr lang="ru-RU" smtClean="0"/>
              <a:t>19.06.2018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8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70E1-58B6-4E31-8251-AA99832F35F4}" type="datetime1">
              <a:rPr lang="ru-RU" smtClean="0"/>
              <a:t>19.06.2018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44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1579-A389-4EFF-88B6-1EB0DF6DE14C}" type="datetime1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61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26AD-9614-4F0E-895E-18BF6E375419}" type="datetime1">
              <a:rPr lang="ru-RU" smtClean="0"/>
              <a:t>19.06.2018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5AAF-F428-4F06-9184-38885AEC57FE}" type="datetime1">
              <a:rPr lang="ru-RU" smtClean="0"/>
              <a:t>19.06.2018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BE2FE7-2BDA-41F3-A8F8-8456B6B69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2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  <p:sldLayoutId id="2147484356" r:id="rId13"/>
    <p:sldLayoutId id="2147484357" r:id="rId14"/>
    <p:sldLayoutId id="2147484358" r:id="rId15"/>
    <p:sldLayoutId id="21474843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3246" y="1754372"/>
            <a:ext cx="10139916" cy="95783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Areal"/>
                <a:cs typeface="Times New Roman" panose="02020603050405020304" pitchFamily="18" charset="0"/>
              </a:rPr>
              <a:t>Разработка автоматизированных тестов для программного продукта “Alpha.Alarms”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893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Areal"/>
                <a:cs typeface="Times New Roman" panose="02020603050405020304" pitchFamily="18" charset="0"/>
              </a:rPr>
              <a:t>Томск 2018</a:t>
            </a: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58400" y="3793937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eal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Areal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Areal"/>
                <a:cs typeface="Times New Roman" panose="02020603050405020304" pitchFamily="18" charset="0"/>
              </a:rPr>
              <a:t>Гаан С.Е. </a:t>
            </a:r>
            <a:r>
              <a:rPr lang="ru-RU" dirty="0" smtClean="0">
                <a:latin typeface="Areal"/>
                <a:cs typeface="Times New Roman" panose="02020603050405020304" pitchFamily="18" charset="0"/>
              </a:rPr>
              <a:t>586-</a:t>
            </a:r>
            <a:r>
              <a:rPr lang="en-US" dirty="0" smtClean="0">
                <a:latin typeface="Areal"/>
                <a:cs typeface="Times New Roman" panose="02020603050405020304" pitchFamily="18" charset="0"/>
              </a:rPr>
              <a:t>M1</a:t>
            </a: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Диаграмма последовательности выполнения автоматизированных тестов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80437"/>
            <a:ext cx="8608598" cy="441488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59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618770" y="766536"/>
            <a:ext cx="8802827" cy="129302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Areal"/>
                <a:cs typeface="Times New Roman" panose="02020603050405020304" pitchFamily="18" charset="0"/>
              </a:rPr>
              <a:t>Вывод</a:t>
            </a:r>
            <a:endParaRPr lang="ru-RU" sz="3600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1215784" y="1789158"/>
            <a:ext cx="9608797" cy="400204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 smtClean="0">
                <a:latin typeface="Areal"/>
              </a:rPr>
              <a:t>	</a:t>
            </a:r>
            <a:endParaRPr lang="ru-RU" sz="2400" dirty="0">
              <a:latin typeface="Are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11</a:t>
            </a:fld>
            <a:endParaRPr lang="ru-RU" sz="14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715000" y="2059564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Alpha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Alarms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существует ряд ручных тестов в системе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TestLink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будущем планируется автоматизация ручных тестов с использованием библиотеки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NUnit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8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757873" y="2526707"/>
            <a:ext cx="9142355" cy="182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6000" dirty="0" smtClean="0">
                <a:latin typeface="Areal"/>
                <a:cs typeface="Times New Roman" panose="02020603050405020304" pitchFamily="18" charset="0"/>
              </a:rPr>
              <a:t>Спасибо за внимание</a:t>
            </a:r>
            <a:endParaRPr lang="ru-RU" sz="6000" dirty="0">
              <a:latin typeface="Areal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4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995678" y="433574"/>
            <a:ext cx="8610600" cy="1293028"/>
          </a:xfrm>
        </p:spPr>
        <p:txBody>
          <a:bodyPr/>
          <a:lstStyle/>
          <a:p>
            <a:pPr algn="ctr"/>
            <a:r>
              <a:rPr lang="ru-RU" b="1" dirty="0" smtClean="0">
                <a:latin typeface="Areal"/>
                <a:cs typeface="Times New Roman" panose="02020603050405020304" pitchFamily="18" charset="0"/>
              </a:rPr>
              <a:t>Введение</a:t>
            </a:r>
            <a:endParaRPr lang="ru-RU" b="1" dirty="0">
              <a:latin typeface="Areal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508897" y="3355996"/>
            <a:ext cx="4997303" cy="789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Это не Баг – это </a:t>
            </a:r>
            <a:r>
              <a:rPr lang="ru-RU" sz="3200" dirty="0" err="1" smtClean="0"/>
              <a:t>Фича</a:t>
            </a:r>
            <a:r>
              <a:rPr lang="ru-RU" sz="3200" dirty="0" smtClean="0"/>
              <a:t>!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2</a:t>
            </a:fld>
            <a:endParaRPr lang="ru-RU" sz="1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6" y="1545847"/>
            <a:ext cx="58769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9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9353" y="592213"/>
            <a:ext cx="4605317" cy="747490"/>
          </a:xfrm>
        </p:spPr>
        <p:txBody>
          <a:bodyPr/>
          <a:lstStyle/>
          <a:p>
            <a:r>
              <a:rPr lang="ru-RU" dirty="0" smtClean="0"/>
              <a:t>Виды тестирования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104" y="1339702"/>
            <a:ext cx="6978068" cy="56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9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z="1400" smtClean="0"/>
              <a:pPr/>
              <a:t>4</a:t>
            </a:fld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23074" y="2424948"/>
            <a:ext cx="47261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программного обеспечения - проверка соответствия между реальным и ожидаемым поведением программы, осуществляемая на конечном наборе тестов, выбранном определенным образом.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3" y="1997219"/>
            <a:ext cx="6163887" cy="37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eal"/>
              </a:rPr>
              <a:t>Непрерывная интеграция</a:t>
            </a:r>
          </a:p>
        </p:txBody>
      </p:sp>
      <p:pic>
        <p:nvPicPr>
          <p:cNvPr id="5" name="Объект 4" descr="C:\Users\Sergey\Desktop\1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3" y="1929810"/>
            <a:ext cx="5224801" cy="31506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30838" y="4470990"/>
            <a:ext cx="3291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Схематичное представление 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CI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73" y="2202975"/>
            <a:ext cx="3550227" cy="8520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73" y="2880542"/>
            <a:ext cx="3550227" cy="177511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73" y="4655656"/>
            <a:ext cx="3550227" cy="10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9433" y="764373"/>
            <a:ext cx="9666767" cy="1293028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Areal"/>
              </a:rPr>
              <a:t>фреймворки </a:t>
            </a:r>
            <a:r>
              <a:rPr lang="ru-RU" sz="3200" b="1" dirty="0">
                <a:latin typeface="Areal"/>
              </a:rPr>
              <a:t>автоматизированного тестирования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7583" y="2430620"/>
            <a:ext cx="6192175" cy="3079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eal"/>
              </a:rPr>
              <a:t> </a:t>
            </a:r>
            <a:r>
              <a:rPr lang="ru-RU" dirty="0" smtClean="0">
                <a:latin typeface="Areal"/>
              </a:rPr>
              <a:t>  Фреймворк </a:t>
            </a:r>
            <a:r>
              <a:rPr lang="ru-RU" dirty="0">
                <a:latin typeface="Areal"/>
              </a:rPr>
              <a:t>автоматизированного тестирования (англ. Test </a:t>
            </a:r>
            <a:r>
              <a:rPr lang="ru-RU" dirty="0" err="1">
                <a:latin typeface="Areal"/>
              </a:rPr>
              <a:t>automation</a:t>
            </a:r>
            <a:r>
              <a:rPr lang="ru-RU" dirty="0">
                <a:latin typeface="Areal"/>
              </a:rPr>
              <a:t> </a:t>
            </a:r>
            <a:r>
              <a:rPr lang="ru-RU" dirty="0" err="1">
                <a:latin typeface="Areal"/>
              </a:rPr>
              <a:t>framework</a:t>
            </a:r>
            <a:r>
              <a:rPr lang="ru-RU" dirty="0">
                <a:latin typeface="Areal"/>
              </a:rPr>
              <a:t>) - это набор предположений, концепций и инструментов, которые обеспечивают поддержку для автоматизированного тестирования программного обеспечения.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52" y="1978319"/>
            <a:ext cx="2338277" cy="12285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7" y="3127746"/>
            <a:ext cx="1869889" cy="7778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901" y="3970348"/>
            <a:ext cx="142894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1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9619" y="764373"/>
            <a:ext cx="7646581" cy="1293028"/>
          </a:xfrm>
        </p:spPr>
        <p:txBody>
          <a:bodyPr>
            <a:normAutofit/>
          </a:bodyPr>
          <a:lstStyle/>
          <a:p>
            <a:r>
              <a:rPr lang="ru-RU" b="1" dirty="0">
                <a:latin typeface="Areal"/>
              </a:rPr>
              <a:t>Обзор систем контроля версий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3870" y="2194560"/>
            <a:ext cx="606233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eal"/>
              </a:rPr>
              <a:t> </a:t>
            </a:r>
            <a:r>
              <a:rPr lang="ru-RU" dirty="0" smtClean="0">
                <a:latin typeface="Areal"/>
              </a:rPr>
              <a:t>  Системы </a:t>
            </a:r>
            <a:r>
              <a:rPr lang="ru-RU" dirty="0">
                <a:latin typeface="Areal"/>
              </a:rPr>
              <a:t>контроля версий стали неотъемлемой частью жизни не только разработчиков программного обеспечения, но и всех людей, столкнувшихся с проблемой управления интенсивно изменяющейся информацией, и желающих облегчить себе жизнь. Вследствие этого, появилось большое число различных продуктов, предлагающих широкие возможности и предоставляющих обширные инструменты для управления версиями.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65" y="1690157"/>
            <a:ext cx="1634934" cy="16349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41" y="3681940"/>
            <a:ext cx="2992632" cy="10493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00" y="4949630"/>
            <a:ext cx="1408464" cy="16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eal"/>
              </a:rPr>
              <a:t>Alpha.Alarms</a:t>
            </a:r>
            <a:endParaRPr lang="ru-RU" b="1" dirty="0">
              <a:latin typeface="Areal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7" y="2075649"/>
            <a:ext cx="7041565" cy="374036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36242" y="5816009"/>
            <a:ext cx="1818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latin typeface="Areal"/>
              </a:rPr>
              <a:t>Стартовый экран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268392" y="2057401"/>
            <a:ext cx="47463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Приложение </a:t>
            </a:r>
            <a:r>
              <a:rPr lang="ru-RU" dirty="0">
                <a:latin typeface="Areal"/>
                <a:ea typeface="Calibri" panose="020F0502020204030204" pitchFamily="34" charset="0"/>
                <a:cs typeface="Times New Roman" panose="02020603050405020304" pitchFamily="18" charset="0"/>
              </a:rPr>
              <a:t>Alpha.Alarms используется в пунктах автоматизации и мониторинга технологических процессов. Применяется для отслеживания событий и тревог, которые появляются при изменении состояний технологических объектов. </a:t>
            </a:r>
            <a:endParaRPr lang="ru-RU" sz="1400" dirty="0">
              <a:effectLst/>
              <a:latin typeface="Are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32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80251" y="329899"/>
            <a:ext cx="10533321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Оценка </a:t>
            </a:r>
            <a:r>
              <a:rPr lang="ru-RU" dirty="0"/>
              <a:t>общего покрытия программы </a:t>
            </a:r>
            <a:r>
              <a:rPr lang="en-US" dirty="0"/>
              <a:t>Alpha</a:t>
            </a:r>
            <a:r>
              <a:rPr lang="ru-RU" dirty="0"/>
              <a:t>.</a:t>
            </a:r>
            <a:r>
              <a:rPr lang="en-US" dirty="0"/>
              <a:t>Alarms </a:t>
            </a:r>
            <a:r>
              <a:rPr lang="ru-RU" dirty="0"/>
              <a:t>автоматизированными тестами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2FE7-2BDA-41F3-A8F8-8456B6B69E41}" type="slidenum">
              <a:rPr lang="ru-RU" smtClean="0"/>
              <a:pPr/>
              <a:t>9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665641"/>
              </p:ext>
            </p:extLst>
          </p:nvPr>
        </p:nvGraphicFramePr>
        <p:xfrm>
          <a:off x="1311579" y="1610791"/>
          <a:ext cx="10426764" cy="5045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8720">
                  <a:extLst>
                    <a:ext uri="{9D8B030D-6E8A-4147-A177-3AD203B41FA5}">
                      <a16:colId xmlns:a16="http://schemas.microsoft.com/office/drawing/2014/main" val="2800371923"/>
                    </a:ext>
                  </a:extLst>
                </a:gridCol>
                <a:gridCol w="1977283">
                  <a:extLst>
                    <a:ext uri="{9D8B030D-6E8A-4147-A177-3AD203B41FA5}">
                      <a16:colId xmlns:a16="http://schemas.microsoft.com/office/drawing/2014/main" val="726947941"/>
                    </a:ext>
                  </a:extLst>
                </a:gridCol>
                <a:gridCol w="1982731">
                  <a:extLst>
                    <a:ext uri="{9D8B030D-6E8A-4147-A177-3AD203B41FA5}">
                      <a16:colId xmlns:a16="http://schemas.microsoft.com/office/drawing/2014/main" val="3010193425"/>
                    </a:ext>
                  </a:extLst>
                </a:gridCol>
                <a:gridCol w="1990356">
                  <a:extLst>
                    <a:ext uri="{9D8B030D-6E8A-4147-A177-3AD203B41FA5}">
                      <a16:colId xmlns:a16="http://schemas.microsoft.com/office/drawing/2014/main" val="2772215639"/>
                    </a:ext>
                  </a:extLst>
                </a:gridCol>
                <a:gridCol w="1957674">
                  <a:extLst>
                    <a:ext uri="{9D8B030D-6E8A-4147-A177-3AD203B41FA5}">
                      <a16:colId xmlns:a16="http://schemas.microsoft.com/office/drawing/2014/main" val="1662794092"/>
                    </a:ext>
                  </a:extLst>
                </a:gridCol>
              </a:tblGrid>
              <a:tr h="4603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Имя параметра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Общее количество свойств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Количество покрытых свойств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Количество непокрытых свойств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Процент покрытия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861019163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Общие параметры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72.5%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4157536119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Печать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0 %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871945241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Вид таблицы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100%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712562999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Настройка событий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369606792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Предустановленный фильтр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60%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374780831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Панель инструментов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100%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066652545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Древо зон и источников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999049480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Источник данных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45.5%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89487135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Настройка безопасности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960015217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Источник данных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100%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757825626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Размер и положение окна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100%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33104977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Размер и положение окна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100%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3187624153"/>
                  </a:ext>
                </a:extLst>
              </a:tr>
              <a:tr h="306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Фильтр пользователя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100%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561461905"/>
                  </a:ext>
                </a:extLst>
              </a:tr>
              <a:tr h="3041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Строка состояния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100%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55117554"/>
                  </a:ext>
                </a:extLst>
              </a:tr>
              <a:tr h="460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Работа с файлами конфигураций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100%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127624015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Сумма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73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40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64.5 %</a:t>
                      </a:r>
                      <a:endParaRPr lang="ru-RU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37" marR="50437" marT="0" marB="0"/>
                </a:tc>
                <a:extLst>
                  <a:ext uri="{0D108BD9-81ED-4DB2-BD59-A6C34878D82A}">
                    <a16:rowId xmlns:a16="http://schemas.microsoft.com/office/drawing/2014/main" val="288567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1504</TotalTime>
  <Words>355</Words>
  <Application>Microsoft Office PowerPoint</Application>
  <PresentationFormat>Широкоэкранный</PresentationFormat>
  <Paragraphs>121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Areal</vt:lpstr>
      <vt:lpstr>Arial</vt:lpstr>
      <vt:lpstr>Calibri</vt:lpstr>
      <vt:lpstr>Century Gothic</vt:lpstr>
      <vt:lpstr>Times New Roman</vt:lpstr>
      <vt:lpstr>Wingdings 3</vt:lpstr>
      <vt:lpstr>Легкий дым</vt:lpstr>
      <vt:lpstr>Разработка автоматизированных тестов для программного продукта “Alpha.Alarms”</vt:lpstr>
      <vt:lpstr>Введение</vt:lpstr>
      <vt:lpstr>Виды тестирования</vt:lpstr>
      <vt:lpstr>Презентация PowerPoint</vt:lpstr>
      <vt:lpstr>Непрерывная интеграция</vt:lpstr>
      <vt:lpstr>фреймворки автоматизированного тестирования</vt:lpstr>
      <vt:lpstr>Обзор систем контроля версий</vt:lpstr>
      <vt:lpstr>Alpha.Alarms</vt:lpstr>
      <vt:lpstr>Оценка общего покрытия программы Alpha.Alarms автоматизированными тестами</vt:lpstr>
      <vt:lpstr>Диаграмма последовательности выполнения автоматизированных тестов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Союз воспитанников детских домов города Томска</dc:title>
  <dc:creator>Sergey</dc:creator>
  <cp:keywords>Союз воспитанников детских домов города Томска</cp:keywords>
  <cp:lastModifiedBy>Sergey</cp:lastModifiedBy>
  <cp:revision>263</cp:revision>
  <dcterms:created xsi:type="dcterms:W3CDTF">2015-04-30T01:07:58Z</dcterms:created>
  <dcterms:modified xsi:type="dcterms:W3CDTF">2018-06-19T06:13:23Z</dcterms:modified>
</cp:coreProperties>
</file>