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5"/>
    <p:sldMasterId id="2147483844" r:id="rId6"/>
  </p:sldMasterIdLst>
  <p:notesMasterIdLst>
    <p:notesMasterId r:id="rId19"/>
  </p:notesMasterIdLst>
  <p:sldIdLst>
    <p:sldId id="256" r:id="rId7"/>
    <p:sldId id="272" r:id="rId8"/>
    <p:sldId id="289" r:id="rId9"/>
    <p:sldId id="299" r:id="rId10"/>
    <p:sldId id="300" r:id="rId11"/>
    <p:sldId id="301" r:id="rId12"/>
    <p:sldId id="280" r:id="rId13"/>
    <p:sldId id="298" r:id="rId14"/>
    <p:sldId id="274" r:id="rId15"/>
    <p:sldId id="267" r:id="rId16"/>
    <p:sldId id="268" r:id="rId17"/>
    <p:sldId id="270" r:id="rId18"/>
  </p:sldIdLst>
  <p:sldSz cx="9144000" cy="5143500" type="screen16x9"/>
  <p:notesSz cx="6858000" cy="9144000"/>
  <p:defaultTextStyle>
    <a:defPPr>
      <a:defRPr lang="en-US"/>
    </a:defPPr>
    <a:lvl1pPr algn="l" defTabSz="40814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08141" algn="l" defTabSz="40814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816281" algn="l" defTabSz="40814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224422" algn="l" defTabSz="40814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632562" algn="l" defTabSz="40814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040703" algn="l" defTabSz="408141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448844" algn="l" defTabSz="408141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2856984" algn="l" defTabSz="408141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265125" algn="l" defTabSz="408141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521415D9-36F7-43E2-AB2F-B90AF26B5E84}">
      <p14:sectionLst xmlns:p14="http://schemas.microsoft.com/office/powerpoint/2010/main">
        <p14:section name="Intro-Overview" id="{42FD2294-529A-9844-9351-9470AE86B0B4}">
          <p14:sldIdLst>
            <p14:sldId id="256"/>
          </p14:sldIdLst>
        </p14:section>
        <p14:section name="Proposed Solution" id="{B08AC499-8FE7-A342-924B-18B92D8ECF1E}">
          <p14:sldIdLst>
            <p14:sldId id="272"/>
            <p14:sldId id="289"/>
            <p14:sldId id="299"/>
            <p14:sldId id="300"/>
            <p14:sldId id="301"/>
            <p14:sldId id="280"/>
            <p14:sldId id="298"/>
          </p14:sldIdLst>
        </p14:section>
        <p14:section name="Product-Support" id="{1F427AED-52B1-1343-BC58-0CD503BF37BF}">
          <p14:sldIdLst>
            <p14:sldId id="274"/>
            <p14:sldId id="267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1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390"/>
    <a:srgbClr val="2362AD"/>
    <a:srgbClr val="FF9300"/>
    <a:srgbClr val="B8D42F"/>
    <a:srgbClr val="333333"/>
    <a:srgbClr val="F0F2F4"/>
    <a:srgbClr val="F1F2F3"/>
    <a:srgbClr val="C7C9CC"/>
    <a:srgbClr val="38492A"/>
    <a:srgbClr val="475B3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33" autoAdjust="0"/>
    <p:restoredTop sz="95040" autoAdjust="0"/>
  </p:normalViewPr>
  <p:slideViewPr>
    <p:cSldViewPr snapToGrid="0" snapToObjects="1">
      <p:cViewPr varScale="1">
        <p:scale>
          <a:sx n="85" d="100"/>
          <a:sy n="85" d="100"/>
        </p:scale>
        <p:origin x="196" y="48"/>
      </p:cViewPr>
      <p:guideLst>
        <p:guide orient="horz" pos="1620"/>
        <p:guide pos="31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063A4F3E-766A-DA42-9587-0D8D4572D94B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932A5950-F53A-F248-B03E-512CD32874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05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08141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08141" algn="l" defTabSz="408141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816281" algn="l" defTabSz="408141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224422" algn="l" defTabSz="408141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632562" algn="l" defTabSz="408141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040703" algn="l" defTabSz="40814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48844" algn="l" defTabSz="40814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56984" algn="l" defTabSz="40814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65125" algn="l" defTabSz="40814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A5950-F53A-F248-B03E-512CD32874D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28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A5950-F53A-F248-B03E-512CD32874D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52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emf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tanix.com/testdrive" TargetMode="External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emf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tanix.com/testdrive" TargetMode="External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/taglin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 bwMode="gray">
          <a:xfrm>
            <a:off x="551575" y="2175086"/>
            <a:ext cx="8009100" cy="396664"/>
          </a:xfrm>
          <a:prstGeom prst="rect">
            <a:avLst/>
          </a:prstGeom>
        </p:spPr>
        <p:txBody>
          <a:bodyPr lIns="0" rIns="82296" anchor="b" anchorCtr="0"/>
          <a:lstStyle>
            <a:lvl1pPr algn="l"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 bwMode="gray">
          <a:xfrm>
            <a:off x="551575" y="2973730"/>
            <a:ext cx="8009101" cy="313014"/>
          </a:xfrm>
          <a:prstGeom prst="rect">
            <a:avLst/>
          </a:prstGeom>
        </p:spPr>
        <p:txBody>
          <a:bodyPr lIns="0" rIns="82296"/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0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6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281" y="881924"/>
            <a:ext cx="3409909" cy="65313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erprise Cloud Infrastructur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527734" y="130478"/>
            <a:ext cx="8159067" cy="516608"/>
          </a:xfrm>
        </p:spPr>
        <p:txBody>
          <a:bodyPr/>
          <a:lstStyle/>
          <a:p>
            <a:pPr algn="ctr"/>
            <a:r>
              <a:rPr lang="en-US" dirty="0">
                <a:latin typeface="Gotham Rounded Medium"/>
                <a:cs typeface="Gotham Rounded Medium"/>
              </a:rPr>
              <a:t>Enterprise Cloud Infrastructure</a:t>
            </a:r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6241631" y="928688"/>
            <a:ext cx="0" cy="3763188"/>
          </a:xfrm>
          <a:prstGeom prst="line">
            <a:avLst/>
          </a:prstGeom>
          <a:ln w="63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 userDrawn="1"/>
        </p:nvSpPr>
        <p:spPr>
          <a:xfrm>
            <a:off x="-1" y="4260323"/>
            <a:ext cx="2902370" cy="334705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1575" dirty="0">
                <a:solidFill>
                  <a:schemeClr val="bg1"/>
                </a:solidFill>
                <a:latin typeface="Gotham Rounded Medium"/>
                <a:ea typeface="+mn-ea"/>
                <a:cs typeface="Gotham Rounded Medium"/>
              </a:rPr>
              <a:t>Invisible Infrastructure</a:t>
            </a:r>
          </a:p>
        </p:txBody>
      </p:sp>
      <p:sp>
        <p:nvSpPr>
          <p:cNvPr id="45" name="TextBox 44"/>
          <p:cNvSpPr txBox="1"/>
          <p:nvPr userDrawn="1"/>
        </p:nvSpPr>
        <p:spPr>
          <a:xfrm>
            <a:off x="-1" y="922890"/>
            <a:ext cx="2902369" cy="461663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2400" dirty="0">
                <a:solidFill>
                  <a:srgbClr val="B8D42F"/>
                </a:solidFill>
                <a:latin typeface="Gotham Rounded Book"/>
                <a:ea typeface="+mn-ea"/>
                <a:cs typeface="Gotham Rounded Book"/>
              </a:rPr>
              <a:t>Why</a:t>
            </a:r>
          </a:p>
        </p:txBody>
      </p:sp>
      <p:cxnSp>
        <p:nvCxnSpPr>
          <p:cNvPr id="46" name="Straight Connector 45"/>
          <p:cNvCxnSpPr/>
          <p:nvPr userDrawn="1"/>
        </p:nvCxnSpPr>
        <p:spPr>
          <a:xfrm>
            <a:off x="2927459" y="928688"/>
            <a:ext cx="0" cy="3763188"/>
          </a:xfrm>
          <a:prstGeom prst="line">
            <a:avLst/>
          </a:prstGeom>
          <a:ln w="63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 userDrawn="1"/>
        </p:nvSpPr>
        <p:spPr>
          <a:xfrm>
            <a:off x="2902370" y="922890"/>
            <a:ext cx="333926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8D42F"/>
                </a:solidFill>
                <a:latin typeface="Gotham Rounded Book"/>
                <a:ea typeface="+mn-ea"/>
                <a:cs typeface="Gotham Rounded Book"/>
              </a:rPr>
              <a:t>What</a:t>
            </a:r>
          </a:p>
        </p:txBody>
      </p:sp>
      <p:sp>
        <p:nvSpPr>
          <p:cNvPr id="48" name="TextBox 47"/>
          <p:cNvSpPr txBox="1"/>
          <p:nvPr userDrawn="1"/>
        </p:nvSpPr>
        <p:spPr>
          <a:xfrm>
            <a:off x="3054154" y="4289188"/>
            <a:ext cx="3035693" cy="57708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75" dirty="0">
                <a:solidFill>
                  <a:schemeClr val="bg1"/>
                </a:solidFill>
                <a:latin typeface="Gotham Rounded Medium"/>
                <a:cs typeface="Gotham Rounded Medium"/>
              </a:rPr>
              <a:t>X86 Hyper-Converged Appliances</a:t>
            </a:r>
            <a:endParaRPr lang="en-US" sz="1575" dirty="0">
              <a:solidFill>
                <a:schemeClr val="bg1"/>
              </a:solidFill>
              <a:latin typeface="Gotham Rounded Medium"/>
              <a:ea typeface="+mn-ea"/>
              <a:cs typeface="Gotham Rounded Medium"/>
            </a:endParaRP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6241632" y="922890"/>
            <a:ext cx="2902369" cy="3701006"/>
            <a:chOff x="6241631" y="922889"/>
            <a:chExt cx="2902369" cy="3701006"/>
          </a:xfrm>
        </p:grpSpPr>
        <p:sp>
          <p:nvSpPr>
            <p:cNvPr id="50" name="TextBox 49"/>
            <p:cNvSpPr txBox="1"/>
            <p:nvPr/>
          </p:nvSpPr>
          <p:spPr>
            <a:xfrm>
              <a:off x="6241631" y="922889"/>
              <a:ext cx="2902369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B8D42F"/>
                  </a:solidFill>
                  <a:latin typeface="Gotham Rounded Book"/>
                  <a:ea typeface="+mn-ea"/>
                  <a:cs typeface="Gotham Rounded Book"/>
                </a:rPr>
                <a:t>How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427204" y="4289188"/>
              <a:ext cx="2508837" cy="33470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75" dirty="0">
                  <a:solidFill>
                    <a:schemeClr val="bg1"/>
                  </a:solidFill>
                  <a:latin typeface="Gotham Rounded Medium"/>
                  <a:ea typeface="+mn-ea"/>
                  <a:cs typeface="Gotham Rounded Medium"/>
                </a:rPr>
                <a:t>Web-Scale</a:t>
              </a:r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92890" y="2019303"/>
            <a:ext cx="2692255" cy="1587679"/>
            <a:chOff x="142515" y="2776382"/>
            <a:chExt cx="3589673" cy="2116905"/>
          </a:xfrm>
        </p:grpSpPr>
        <p:sp>
          <p:nvSpPr>
            <p:cNvPr id="53" name="TextBox 52"/>
            <p:cNvSpPr txBox="1"/>
            <p:nvPr/>
          </p:nvSpPr>
          <p:spPr>
            <a:xfrm>
              <a:off x="1005590" y="2776382"/>
              <a:ext cx="1872188" cy="70788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25" dirty="0">
                  <a:solidFill>
                    <a:schemeClr val="bg1"/>
                  </a:solidFill>
                  <a:latin typeface="Gotham Rounded Book"/>
                  <a:ea typeface="+mn-ea"/>
                  <a:cs typeface="Gotham Rounded Book"/>
                </a:rPr>
                <a:t>Just</a:t>
              </a:r>
            </a:p>
            <a:p>
              <a:pPr algn="ctr"/>
              <a:r>
                <a:rPr lang="en-US" sz="1425" dirty="0">
                  <a:solidFill>
                    <a:schemeClr val="bg1"/>
                  </a:solidFill>
                  <a:latin typeface="Gotham Rounded Book"/>
                  <a:ea typeface="+mn-ea"/>
                  <a:cs typeface="Gotham Rounded Book"/>
                </a:rPr>
                <a:t>Works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860000" y="4185400"/>
              <a:ext cx="1872188" cy="70788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25" dirty="0">
                  <a:solidFill>
                    <a:schemeClr val="bg1"/>
                  </a:solidFill>
                  <a:latin typeface="Gotham Rounded Book"/>
                  <a:ea typeface="+mn-ea"/>
                  <a:cs typeface="Gotham Rounded Book"/>
                </a:rPr>
                <a:t>Eliminates</a:t>
              </a:r>
            </a:p>
            <a:p>
              <a:pPr algn="ctr"/>
              <a:r>
                <a:rPr lang="en-US" sz="1425" dirty="0">
                  <a:solidFill>
                    <a:schemeClr val="bg1"/>
                  </a:solidFill>
                  <a:latin typeface="Gotham Rounded Book"/>
                  <a:ea typeface="+mn-ea"/>
                  <a:cs typeface="Gotham Rounded Book"/>
                </a:rPr>
                <a:t>Guesswork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42515" y="4185400"/>
              <a:ext cx="1872188" cy="70788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25" dirty="0">
                  <a:solidFill>
                    <a:schemeClr val="bg1"/>
                  </a:solidFill>
                  <a:latin typeface="Gotham Rounded Book"/>
                  <a:ea typeface="+mn-ea"/>
                  <a:cs typeface="Gotham Rounded Book"/>
                </a:rPr>
                <a:t>Removes</a:t>
              </a:r>
            </a:p>
            <a:p>
              <a:pPr algn="ctr"/>
              <a:r>
                <a:rPr lang="en-US" sz="1425" dirty="0">
                  <a:solidFill>
                    <a:schemeClr val="bg1"/>
                  </a:solidFill>
                  <a:latin typeface="Gotham Rounded Book"/>
                  <a:ea typeface="+mn-ea"/>
                  <a:cs typeface="Gotham Rounded Book"/>
                </a:rPr>
                <a:t>Constraints</a:t>
              </a:r>
            </a:p>
          </p:txBody>
        </p:sp>
      </p:grpSp>
      <p:sp>
        <p:nvSpPr>
          <p:cNvPr id="56" name="Oval 55"/>
          <p:cNvSpPr/>
          <p:nvPr userDrawn="1"/>
        </p:nvSpPr>
        <p:spPr>
          <a:xfrm>
            <a:off x="167952" y="2631229"/>
            <a:ext cx="1357604" cy="135760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Oval 56"/>
          <p:cNvSpPr/>
          <p:nvPr userDrawn="1"/>
        </p:nvSpPr>
        <p:spPr>
          <a:xfrm>
            <a:off x="1364603" y="2631229"/>
            <a:ext cx="1357604" cy="135760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Oval 57"/>
          <p:cNvSpPr/>
          <p:nvPr userDrawn="1"/>
        </p:nvSpPr>
        <p:spPr>
          <a:xfrm>
            <a:off x="769778" y="1658512"/>
            <a:ext cx="1357604" cy="135760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6723554" y="2938058"/>
            <a:ext cx="781280" cy="677560"/>
            <a:chOff x="8655050" y="4525963"/>
            <a:chExt cx="920752" cy="798516"/>
          </a:xfrm>
          <a:effectLst/>
        </p:grpSpPr>
        <p:sp>
          <p:nvSpPr>
            <p:cNvPr id="60" name="Freeform 291"/>
            <p:cNvSpPr>
              <a:spLocks/>
            </p:cNvSpPr>
            <p:nvPr/>
          </p:nvSpPr>
          <p:spPr bwMode="auto">
            <a:xfrm>
              <a:off x="8934450" y="4745038"/>
              <a:ext cx="361950" cy="360363"/>
            </a:xfrm>
            <a:custGeom>
              <a:avLst/>
              <a:gdLst>
                <a:gd name="T0" fmla="*/ 48 w 121"/>
                <a:gd name="T1" fmla="*/ 120 h 120"/>
                <a:gd name="T2" fmla="*/ 73 w 121"/>
                <a:gd name="T3" fmla="*/ 120 h 120"/>
                <a:gd name="T4" fmla="*/ 82 w 121"/>
                <a:gd name="T5" fmla="*/ 111 h 120"/>
                <a:gd name="T6" fmla="*/ 82 w 121"/>
                <a:gd name="T7" fmla="*/ 81 h 120"/>
                <a:gd name="T8" fmla="*/ 112 w 121"/>
                <a:gd name="T9" fmla="*/ 81 h 120"/>
                <a:gd name="T10" fmla="*/ 121 w 121"/>
                <a:gd name="T11" fmla="*/ 72 h 120"/>
                <a:gd name="T12" fmla="*/ 121 w 121"/>
                <a:gd name="T13" fmla="*/ 48 h 120"/>
                <a:gd name="T14" fmla="*/ 112 w 121"/>
                <a:gd name="T15" fmla="*/ 39 h 120"/>
                <a:gd name="T16" fmla="*/ 82 w 121"/>
                <a:gd name="T17" fmla="*/ 39 h 120"/>
                <a:gd name="T18" fmla="*/ 82 w 121"/>
                <a:gd name="T19" fmla="*/ 9 h 120"/>
                <a:gd name="T20" fmla="*/ 73 w 121"/>
                <a:gd name="T21" fmla="*/ 0 h 120"/>
                <a:gd name="T22" fmla="*/ 48 w 121"/>
                <a:gd name="T23" fmla="*/ 0 h 120"/>
                <a:gd name="T24" fmla="*/ 39 w 121"/>
                <a:gd name="T25" fmla="*/ 9 h 120"/>
                <a:gd name="T26" fmla="*/ 39 w 121"/>
                <a:gd name="T27" fmla="*/ 39 h 120"/>
                <a:gd name="T28" fmla="*/ 9 w 121"/>
                <a:gd name="T29" fmla="*/ 39 h 120"/>
                <a:gd name="T30" fmla="*/ 0 w 121"/>
                <a:gd name="T31" fmla="*/ 48 h 120"/>
                <a:gd name="T32" fmla="*/ 0 w 121"/>
                <a:gd name="T33" fmla="*/ 72 h 120"/>
                <a:gd name="T34" fmla="*/ 9 w 121"/>
                <a:gd name="T35" fmla="*/ 81 h 120"/>
                <a:gd name="T36" fmla="*/ 39 w 121"/>
                <a:gd name="T37" fmla="*/ 81 h 120"/>
                <a:gd name="T38" fmla="*/ 39 w 121"/>
                <a:gd name="T39" fmla="*/ 111 h 120"/>
                <a:gd name="T40" fmla="*/ 48 w 121"/>
                <a:gd name="T4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20">
                  <a:moveTo>
                    <a:pt x="48" y="120"/>
                  </a:moveTo>
                  <a:cubicBezTo>
                    <a:pt x="73" y="120"/>
                    <a:pt x="73" y="120"/>
                    <a:pt x="73" y="120"/>
                  </a:cubicBezTo>
                  <a:cubicBezTo>
                    <a:pt x="78" y="120"/>
                    <a:pt x="82" y="116"/>
                    <a:pt x="82" y="11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112" y="81"/>
                    <a:pt x="112" y="81"/>
                    <a:pt x="112" y="81"/>
                  </a:cubicBezTo>
                  <a:cubicBezTo>
                    <a:pt x="117" y="81"/>
                    <a:pt x="121" y="77"/>
                    <a:pt x="121" y="72"/>
                  </a:cubicBezTo>
                  <a:cubicBezTo>
                    <a:pt x="121" y="48"/>
                    <a:pt x="121" y="48"/>
                    <a:pt x="121" y="48"/>
                  </a:cubicBezTo>
                  <a:cubicBezTo>
                    <a:pt x="121" y="43"/>
                    <a:pt x="117" y="39"/>
                    <a:pt x="11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4"/>
                    <a:pt x="78" y="0"/>
                    <a:pt x="7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39" y="4"/>
                    <a:pt x="39" y="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43"/>
                    <a:pt x="0" y="4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7"/>
                    <a:pt x="4" y="81"/>
                    <a:pt x="9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9" y="111"/>
                    <a:pt x="39" y="111"/>
                    <a:pt x="39" y="111"/>
                  </a:cubicBezTo>
                  <a:cubicBezTo>
                    <a:pt x="39" y="116"/>
                    <a:pt x="43" y="120"/>
                    <a:pt x="48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92"/>
            <p:cNvSpPr>
              <a:spLocks/>
            </p:cNvSpPr>
            <p:nvPr/>
          </p:nvSpPr>
          <p:spPr bwMode="auto">
            <a:xfrm>
              <a:off x="8655050" y="4525963"/>
              <a:ext cx="742950" cy="428625"/>
            </a:xfrm>
            <a:custGeom>
              <a:avLst/>
              <a:gdLst>
                <a:gd name="T0" fmla="*/ 43 w 248"/>
                <a:gd name="T1" fmla="*/ 115 h 143"/>
                <a:gd name="T2" fmla="*/ 33 w 248"/>
                <a:gd name="T3" fmla="*/ 124 h 143"/>
                <a:gd name="T4" fmla="*/ 154 w 248"/>
                <a:gd name="T5" fmla="*/ 12 h 143"/>
                <a:gd name="T6" fmla="*/ 237 w 248"/>
                <a:gd name="T7" fmla="*/ 45 h 143"/>
                <a:gd name="T8" fmla="*/ 245 w 248"/>
                <a:gd name="T9" fmla="*/ 45 h 143"/>
                <a:gd name="T10" fmla="*/ 245 w 248"/>
                <a:gd name="T11" fmla="*/ 36 h 143"/>
                <a:gd name="T12" fmla="*/ 154 w 248"/>
                <a:gd name="T13" fmla="*/ 0 h 143"/>
                <a:gd name="T14" fmla="*/ 21 w 248"/>
                <a:gd name="T15" fmla="*/ 125 h 143"/>
                <a:gd name="T16" fmla="*/ 10 w 248"/>
                <a:gd name="T17" fmla="*/ 115 h 143"/>
                <a:gd name="T18" fmla="*/ 2 w 248"/>
                <a:gd name="T19" fmla="*/ 116 h 143"/>
                <a:gd name="T20" fmla="*/ 2 w 248"/>
                <a:gd name="T21" fmla="*/ 124 h 143"/>
                <a:gd name="T22" fmla="*/ 23 w 248"/>
                <a:gd name="T23" fmla="*/ 141 h 143"/>
                <a:gd name="T24" fmla="*/ 26 w 248"/>
                <a:gd name="T25" fmla="*/ 143 h 143"/>
                <a:gd name="T26" fmla="*/ 30 w 248"/>
                <a:gd name="T27" fmla="*/ 141 h 143"/>
                <a:gd name="T28" fmla="*/ 50 w 248"/>
                <a:gd name="T29" fmla="*/ 124 h 143"/>
                <a:gd name="T30" fmla="*/ 51 w 248"/>
                <a:gd name="T31" fmla="*/ 116 h 143"/>
                <a:gd name="T32" fmla="*/ 43 w 248"/>
                <a:gd name="T33" fmla="*/ 11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8" h="143">
                  <a:moveTo>
                    <a:pt x="43" y="115"/>
                  </a:moveTo>
                  <a:cubicBezTo>
                    <a:pt x="33" y="124"/>
                    <a:pt x="33" y="124"/>
                    <a:pt x="33" y="124"/>
                  </a:cubicBezTo>
                  <a:cubicBezTo>
                    <a:pt x="37" y="61"/>
                    <a:pt x="90" y="12"/>
                    <a:pt x="154" y="12"/>
                  </a:cubicBezTo>
                  <a:cubicBezTo>
                    <a:pt x="185" y="12"/>
                    <a:pt x="215" y="23"/>
                    <a:pt x="237" y="45"/>
                  </a:cubicBezTo>
                  <a:cubicBezTo>
                    <a:pt x="239" y="47"/>
                    <a:pt x="243" y="47"/>
                    <a:pt x="245" y="45"/>
                  </a:cubicBezTo>
                  <a:cubicBezTo>
                    <a:pt x="248" y="42"/>
                    <a:pt x="248" y="39"/>
                    <a:pt x="245" y="36"/>
                  </a:cubicBezTo>
                  <a:cubicBezTo>
                    <a:pt x="220" y="13"/>
                    <a:pt x="188" y="0"/>
                    <a:pt x="154" y="0"/>
                  </a:cubicBezTo>
                  <a:cubicBezTo>
                    <a:pt x="83" y="0"/>
                    <a:pt x="25" y="55"/>
                    <a:pt x="21" y="125"/>
                  </a:cubicBezTo>
                  <a:cubicBezTo>
                    <a:pt x="10" y="115"/>
                    <a:pt x="10" y="115"/>
                    <a:pt x="10" y="115"/>
                  </a:cubicBezTo>
                  <a:cubicBezTo>
                    <a:pt x="8" y="113"/>
                    <a:pt x="4" y="114"/>
                    <a:pt x="2" y="116"/>
                  </a:cubicBezTo>
                  <a:cubicBezTo>
                    <a:pt x="0" y="118"/>
                    <a:pt x="0" y="122"/>
                    <a:pt x="2" y="124"/>
                  </a:cubicBezTo>
                  <a:cubicBezTo>
                    <a:pt x="23" y="141"/>
                    <a:pt x="23" y="141"/>
                    <a:pt x="23" y="141"/>
                  </a:cubicBezTo>
                  <a:cubicBezTo>
                    <a:pt x="24" y="142"/>
                    <a:pt x="25" y="143"/>
                    <a:pt x="26" y="143"/>
                  </a:cubicBezTo>
                  <a:cubicBezTo>
                    <a:pt x="28" y="143"/>
                    <a:pt x="29" y="142"/>
                    <a:pt x="30" y="141"/>
                  </a:cubicBezTo>
                  <a:cubicBezTo>
                    <a:pt x="50" y="124"/>
                    <a:pt x="50" y="124"/>
                    <a:pt x="50" y="124"/>
                  </a:cubicBezTo>
                  <a:cubicBezTo>
                    <a:pt x="53" y="122"/>
                    <a:pt x="53" y="118"/>
                    <a:pt x="51" y="116"/>
                  </a:cubicBezTo>
                  <a:cubicBezTo>
                    <a:pt x="49" y="114"/>
                    <a:pt x="45" y="113"/>
                    <a:pt x="43" y="115"/>
                  </a:cubicBez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93"/>
            <p:cNvSpPr>
              <a:spLocks/>
            </p:cNvSpPr>
            <p:nvPr/>
          </p:nvSpPr>
          <p:spPr bwMode="auto">
            <a:xfrm>
              <a:off x="8832852" y="4879979"/>
              <a:ext cx="742950" cy="444500"/>
            </a:xfrm>
            <a:custGeom>
              <a:avLst/>
              <a:gdLst>
                <a:gd name="T0" fmla="*/ 245 w 248"/>
                <a:gd name="T1" fmla="*/ 19 h 148"/>
                <a:gd name="T2" fmla="*/ 225 w 248"/>
                <a:gd name="T3" fmla="*/ 2 h 148"/>
                <a:gd name="T4" fmla="*/ 217 w 248"/>
                <a:gd name="T5" fmla="*/ 2 h 148"/>
                <a:gd name="T6" fmla="*/ 197 w 248"/>
                <a:gd name="T7" fmla="*/ 19 h 148"/>
                <a:gd name="T8" fmla="*/ 197 w 248"/>
                <a:gd name="T9" fmla="*/ 27 h 148"/>
                <a:gd name="T10" fmla="*/ 205 w 248"/>
                <a:gd name="T11" fmla="*/ 28 h 148"/>
                <a:gd name="T12" fmla="*/ 216 w 248"/>
                <a:gd name="T13" fmla="*/ 19 h 148"/>
                <a:gd name="T14" fmla="*/ 95 w 248"/>
                <a:gd name="T15" fmla="*/ 136 h 148"/>
                <a:gd name="T16" fmla="*/ 10 w 248"/>
                <a:gd name="T17" fmla="*/ 102 h 148"/>
                <a:gd name="T18" fmla="*/ 2 w 248"/>
                <a:gd name="T19" fmla="*/ 102 h 148"/>
                <a:gd name="T20" fmla="*/ 2 w 248"/>
                <a:gd name="T21" fmla="*/ 110 h 148"/>
                <a:gd name="T22" fmla="*/ 95 w 248"/>
                <a:gd name="T23" fmla="*/ 148 h 148"/>
                <a:gd name="T24" fmla="*/ 228 w 248"/>
                <a:gd name="T25" fmla="*/ 20 h 148"/>
                <a:gd name="T26" fmla="*/ 237 w 248"/>
                <a:gd name="T27" fmla="*/ 28 h 148"/>
                <a:gd name="T28" fmla="*/ 241 w 248"/>
                <a:gd name="T29" fmla="*/ 29 h 148"/>
                <a:gd name="T30" fmla="*/ 246 w 248"/>
                <a:gd name="T31" fmla="*/ 27 h 148"/>
                <a:gd name="T32" fmla="*/ 245 w 248"/>
                <a:gd name="T33" fmla="*/ 1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8" h="148">
                  <a:moveTo>
                    <a:pt x="245" y="19"/>
                  </a:moveTo>
                  <a:cubicBezTo>
                    <a:pt x="225" y="2"/>
                    <a:pt x="225" y="2"/>
                    <a:pt x="225" y="2"/>
                  </a:cubicBezTo>
                  <a:cubicBezTo>
                    <a:pt x="223" y="0"/>
                    <a:pt x="220" y="0"/>
                    <a:pt x="217" y="2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5" y="21"/>
                    <a:pt x="195" y="25"/>
                    <a:pt x="197" y="27"/>
                  </a:cubicBezTo>
                  <a:cubicBezTo>
                    <a:pt x="199" y="30"/>
                    <a:pt x="202" y="30"/>
                    <a:pt x="205" y="28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4" y="84"/>
                    <a:pt x="160" y="136"/>
                    <a:pt x="95" y="136"/>
                  </a:cubicBezTo>
                  <a:cubicBezTo>
                    <a:pt x="63" y="136"/>
                    <a:pt x="33" y="124"/>
                    <a:pt x="10" y="102"/>
                  </a:cubicBezTo>
                  <a:cubicBezTo>
                    <a:pt x="8" y="100"/>
                    <a:pt x="4" y="100"/>
                    <a:pt x="2" y="102"/>
                  </a:cubicBezTo>
                  <a:cubicBezTo>
                    <a:pt x="0" y="104"/>
                    <a:pt x="0" y="108"/>
                    <a:pt x="2" y="110"/>
                  </a:cubicBezTo>
                  <a:cubicBezTo>
                    <a:pt x="27" y="135"/>
                    <a:pt x="60" y="148"/>
                    <a:pt x="95" y="148"/>
                  </a:cubicBezTo>
                  <a:cubicBezTo>
                    <a:pt x="166" y="148"/>
                    <a:pt x="225" y="91"/>
                    <a:pt x="228" y="20"/>
                  </a:cubicBezTo>
                  <a:cubicBezTo>
                    <a:pt x="237" y="28"/>
                    <a:pt x="237" y="28"/>
                    <a:pt x="237" y="28"/>
                  </a:cubicBezTo>
                  <a:cubicBezTo>
                    <a:pt x="239" y="29"/>
                    <a:pt x="240" y="29"/>
                    <a:pt x="241" y="29"/>
                  </a:cubicBezTo>
                  <a:cubicBezTo>
                    <a:pt x="243" y="29"/>
                    <a:pt x="245" y="29"/>
                    <a:pt x="246" y="27"/>
                  </a:cubicBezTo>
                  <a:cubicBezTo>
                    <a:pt x="248" y="25"/>
                    <a:pt x="248" y="21"/>
                    <a:pt x="245" y="19"/>
                  </a:cubicBez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" name="Group 62"/>
          <p:cNvGrpSpPr/>
          <p:nvPr userDrawn="1"/>
        </p:nvGrpSpPr>
        <p:grpSpPr>
          <a:xfrm>
            <a:off x="7894141" y="2938030"/>
            <a:ext cx="703214" cy="704504"/>
            <a:chOff x="6340476" y="4257675"/>
            <a:chExt cx="2595563" cy="2600325"/>
          </a:xfrm>
        </p:grpSpPr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6340476" y="4257675"/>
              <a:ext cx="2595563" cy="2600325"/>
            </a:xfrm>
            <a:custGeom>
              <a:avLst/>
              <a:gdLst>
                <a:gd name="T0" fmla="*/ 1625 w 1678"/>
                <a:gd name="T1" fmla="*/ 0 h 1681"/>
                <a:gd name="T2" fmla="*/ 52 w 1678"/>
                <a:gd name="T3" fmla="*/ 0 h 1681"/>
                <a:gd name="T4" fmla="*/ 0 w 1678"/>
                <a:gd name="T5" fmla="*/ 52 h 1681"/>
                <a:gd name="T6" fmla="*/ 0 w 1678"/>
                <a:gd name="T7" fmla="*/ 1593 h 1681"/>
                <a:gd name="T8" fmla="*/ 87 w 1678"/>
                <a:gd name="T9" fmla="*/ 1681 h 1681"/>
                <a:gd name="T10" fmla="*/ 1591 w 1678"/>
                <a:gd name="T11" fmla="*/ 1681 h 1681"/>
                <a:gd name="T12" fmla="*/ 1678 w 1678"/>
                <a:gd name="T13" fmla="*/ 1593 h 1681"/>
                <a:gd name="T14" fmla="*/ 1678 w 1678"/>
                <a:gd name="T15" fmla="*/ 52 h 1681"/>
                <a:gd name="T16" fmla="*/ 1625 w 1678"/>
                <a:gd name="T17" fmla="*/ 0 h 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8" h="1681">
                  <a:moveTo>
                    <a:pt x="1625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1593"/>
                    <a:pt x="0" y="1593"/>
                    <a:pt x="0" y="1593"/>
                  </a:cubicBezTo>
                  <a:cubicBezTo>
                    <a:pt x="0" y="1642"/>
                    <a:pt x="39" y="1681"/>
                    <a:pt x="87" y="1681"/>
                  </a:cubicBezTo>
                  <a:cubicBezTo>
                    <a:pt x="1591" y="1681"/>
                    <a:pt x="1591" y="1681"/>
                    <a:pt x="1591" y="1681"/>
                  </a:cubicBezTo>
                  <a:cubicBezTo>
                    <a:pt x="1639" y="1681"/>
                    <a:pt x="1678" y="1642"/>
                    <a:pt x="1678" y="1593"/>
                  </a:cubicBezTo>
                  <a:cubicBezTo>
                    <a:pt x="1678" y="52"/>
                    <a:pt x="1678" y="52"/>
                    <a:pt x="1678" y="52"/>
                  </a:cubicBezTo>
                  <a:cubicBezTo>
                    <a:pt x="1678" y="23"/>
                    <a:pt x="1655" y="0"/>
                    <a:pt x="1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8"/>
            <p:cNvSpPr>
              <a:spLocks noChangeArrowheads="1"/>
            </p:cNvSpPr>
            <p:nvPr/>
          </p:nvSpPr>
          <p:spPr bwMode="auto">
            <a:xfrm>
              <a:off x="6418263" y="4338638"/>
              <a:ext cx="2439988" cy="155575"/>
            </a:xfrm>
            <a:prstGeom prst="rect">
              <a:avLst/>
            </a:pr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9"/>
            <p:cNvSpPr>
              <a:spLocks noChangeArrowheads="1"/>
            </p:cNvSpPr>
            <p:nvPr/>
          </p:nvSpPr>
          <p:spPr bwMode="auto">
            <a:xfrm>
              <a:off x="8702676" y="4651375"/>
              <a:ext cx="77788" cy="50800"/>
            </a:xfrm>
            <a:prstGeom prst="rect">
              <a:avLst/>
            </a:pr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10"/>
            <p:cNvSpPr>
              <a:spLocks noChangeArrowheads="1"/>
            </p:cNvSpPr>
            <p:nvPr/>
          </p:nvSpPr>
          <p:spPr bwMode="auto">
            <a:xfrm>
              <a:off x="8312151" y="4651375"/>
              <a:ext cx="312738" cy="50800"/>
            </a:xfrm>
            <a:prstGeom prst="rect">
              <a:avLst/>
            </a:pr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1"/>
            <p:cNvSpPr>
              <a:spLocks/>
            </p:cNvSpPr>
            <p:nvPr/>
          </p:nvSpPr>
          <p:spPr bwMode="auto">
            <a:xfrm>
              <a:off x="6494463" y="4651375"/>
              <a:ext cx="234950" cy="50800"/>
            </a:xfrm>
            <a:custGeom>
              <a:avLst/>
              <a:gdLst>
                <a:gd name="T0" fmla="*/ 132 w 148"/>
                <a:gd name="T1" fmla="*/ 0 h 32"/>
                <a:gd name="T2" fmla="*/ 50 w 148"/>
                <a:gd name="T3" fmla="*/ 0 h 32"/>
                <a:gd name="T4" fmla="*/ 0 w 148"/>
                <a:gd name="T5" fmla="*/ 0 h 32"/>
                <a:gd name="T6" fmla="*/ 0 w 148"/>
                <a:gd name="T7" fmla="*/ 32 h 32"/>
                <a:gd name="T8" fmla="*/ 148 w 148"/>
                <a:gd name="T9" fmla="*/ 32 h 32"/>
                <a:gd name="T10" fmla="*/ 148 w 148"/>
                <a:gd name="T11" fmla="*/ 0 h 32"/>
                <a:gd name="T12" fmla="*/ 132 w 148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50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148" y="32"/>
                  </a:lnTo>
                  <a:lnTo>
                    <a:pt x="148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12"/>
            <p:cNvSpPr>
              <a:spLocks noChangeArrowheads="1"/>
            </p:cNvSpPr>
            <p:nvPr/>
          </p:nvSpPr>
          <p:spPr bwMode="auto">
            <a:xfrm>
              <a:off x="6807201" y="4651375"/>
              <a:ext cx="207963" cy="50800"/>
            </a:xfrm>
            <a:prstGeom prst="rect">
              <a:avLst/>
            </a:pr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13"/>
            <p:cNvSpPr>
              <a:spLocks noChangeArrowheads="1"/>
            </p:cNvSpPr>
            <p:nvPr/>
          </p:nvSpPr>
          <p:spPr bwMode="auto">
            <a:xfrm>
              <a:off x="7092951" y="4651375"/>
              <a:ext cx="155575" cy="50800"/>
            </a:xfrm>
            <a:prstGeom prst="rect">
              <a:avLst/>
            </a:pr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4"/>
            <p:cNvSpPr>
              <a:spLocks/>
            </p:cNvSpPr>
            <p:nvPr/>
          </p:nvSpPr>
          <p:spPr bwMode="auto">
            <a:xfrm>
              <a:off x="7527926" y="4592638"/>
              <a:ext cx="219075" cy="192088"/>
            </a:xfrm>
            <a:custGeom>
              <a:avLst/>
              <a:gdLst>
                <a:gd name="T0" fmla="*/ 41 w 141"/>
                <a:gd name="T1" fmla="*/ 105 h 125"/>
                <a:gd name="T2" fmla="*/ 41 w 141"/>
                <a:gd name="T3" fmla="*/ 64 h 125"/>
                <a:gd name="T4" fmla="*/ 108 w 141"/>
                <a:gd name="T5" fmla="*/ 120 h 125"/>
                <a:gd name="T6" fmla="*/ 121 w 141"/>
                <a:gd name="T7" fmla="*/ 125 h 125"/>
                <a:gd name="T8" fmla="*/ 130 w 141"/>
                <a:gd name="T9" fmla="*/ 123 h 125"/>
                <a:gd name="T10" fmla="*/ 141 w 141"/>
                <a:gd name="T11" fmla="*/ 105 h 125"/>
                <a:gd name="T12" fmla="*/ 141 w 141"/>
                <a:gd name="T13" fmla="*/ 21 h 125"/>
                <a:gd name="T14" fmla="*/ 121 w 141"/>
                <a:gd name="T15" fmla="*/ 1 h 125"/>
                <a:gd name="T16" fmla="*/ 101 w 141"/>
                <a:gd name="T17" fmla="*/ 21 h 125"/>
                <a:gd name="T18" fmla="*/ 101 w 141"/>
                <a:gd name="T19" fmla="*/ 62 h 125"/>
                <a:gd name="T20" fmla="*/ 33 w 141"/>
                <a:gd name="T21" fmla="*/ 6 h 125"/>
                <a:gd name="T22" fmla="*/ 12 w 141"/>
                <a:gd name="T23" fmla="*/ 3 h 125"/>
                <a:gd name="T24" fmla="*/ 0 w 141"/>
                <a:gd name="T25" fmla="*/ 21 h 125"/>
                <a:gd name="T26" fmla="*/ 0 w 141"/>
                <a:gd name="T27" fmla="*/ 105 h 125"/>
                <a:gd name="T28" fmla="*/ 21 w 141"/>
                <a:gd name="T29" fmla="*/ 125 h 125"/>
                <a:gd name="T30" fmla="*/ 41 w 141"/>
                <a:gd name="T31" fmla="*/ 10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1" h="125">
                  <a:moveTo>
                    <a:pt x="41" y="105"/>
                  </a:moveTo>
                  <a:cubicBezTo>
                    <a:pt x="41" y="64"/>
                    <a:pt x="41" y="64"/>
                    <a:pt x="41" y="64"/>
                  </a:cubicBezTo>
                  <a:cubicBezTo>
                    <a:pt x="108" y="120"/>
                    <a:pt x="108" y="120"/>
                    <a:pt x="108" y="120"/>
                  </a:cubicBezTo>
                  <a:cubicBezTo>
                    <a:pt x="112" y="124"/>
                    <a:pt x="117" y="125"/>
                    <a:pt x="121" y="125"/>
                  </a:cubicBezTo>
                  <a:cubicBezTo>
                    <a:pt x="124" y="125"/>
                    <a:pt x="127" y="125"/>
                    <a:pt x="130" y="123"/>
                  </a:cubicBezTo>
                  <a:cubicBezTo>
                    <a:pt x="137" y="120"/>
                    <a:pt x="141" y="113"/>
                    <a:pt x="141" y="105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10"/>
                    <a:pt x="132" y="1"/>
                    <a:pt x="121" y="1"/>
                  </a:cubicBezTo>
                  <a:cubicBezTo>
                    <a:pt x="110" y="1"/>
                    <a:pt x="101" y="10"/>
                    <a:pt x="101" y="21"/>
                  </a:cubicBezTo>
                  <a:cubicBezTo>
                    <a:pt x="101" y="62"/>
                    <a:pt x="101" y="62"/>
                    <a:pt x="101" y="6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27" y="1"/>
                    <a:pt x="19" y="0"/>
                    <a:pt x="12" y="3"/>
                  </a:cubicBezTo>
                  <a:cubicBezTo>
                    <a:pt x="5" y="6"/>
                    <a:pt x="0" y="13"/>
                    <a:pt x="0" y="21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9" y="125"/>
                    <a:pt x="21" y="125"/>
                  </a:cubicBezTo>
                  <a:cubicBezTo>
                    <a:pt x="32" y="125"/>
                    <a:pt x="41" y="116"/>
                    <a:pt x="41" y="105"/>
                  </a:cubicBez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15"/>
            <p:cNvSpPr>
              <a:spLocks noChangeArrowheads="1"/>
            </p:cNvSpPr>
            <p:nvPr/>
          </p:nvSpPr>
          <p:spPr bwMode="auto">
            <a:xfrm>
              <a:off x="6418263" y="4835525"/>
              <a:ext cx="2439988" cy="57150"/>
            </a:xfrm>
            <a:prstGeom prst="rect">
              <a:avLst/>
            </a:pr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5"/>
            <p:cNvSpPr>
              <a:spLocks/>
            </p:cNvSpPr>
            <p:nvPr/>
          </p:nvSpPr>
          <p:spPr bwMode="auto">
            <a:xfrm>
              <a:off x="7686676" y="5148263"/>
              <a:ext cx="1069975" cy="569913"/>
            </a:xfrm>
            <a:custGeom>
              <a:avLst/>
              <a:gdLst>
                <a:gd name="T0" fmla="*/ 680 w 692"/>
                <a:gd name="T1" fmla="*/ 343 h 368"/>
                <a:gd name="T2" fmla="*/ 24 w 692"/>
                <a:gd name="T3" fmla="*/ 343 h 368"/>
                <a:gd name="T4" fmla="*/ 24 w 692"/>
                <a:gd name="T5" fmla="*/ 12 h 368"/>
                <a:gd name="T6" fmla="*/ 12 w 692"/>
                <a:gd name="T7" fmla="*/ 0 h 368"/>
                <a:gd name="T8" fmla="*/ 0 w 692"/>
                <a:gd name="T9" fmla="*/ 12 h 368"/>
                <a:gd name="T10" fmla="*/ 0 w 692"/>
                <a:gd name="T11" fmla="*/ 355 h 368"/>
                <a:gd name="T12" fmla="*/ 12 w 692"/>
                <a:gd name="T13" fmla="*/ 368 h 368"/>
                <a:gd name="T14" fmla="*/ 680 w 692"/>
                <a:gd name="T15" fmla="*/ 368 h 368"/>
                <a:gd name="T16" fmla="*/ 692 w 692"/>
                <a:gd name="T17" fmla="*/ 355 h 368"/>
                <a:gd name="T18" fmla="*/ 680 w 692"/>
                <a:gd name="T19" fmla="*/ 343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2" h="368">
                  <a:moveTo>
                    <a:pt x="680" y="343"/>
                  </a:moveTo>
                  <a:cubicBezTo>
                    <a:pt x="24" y="343"/>
                    <a:pt x="24" y="343"/>
                    <a:pt x="24" y="343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0" y="362"/>
                    <a:pt x="5" y="368"/>
                    <a:pt x="12" y="368"/>
                  </a:cubicBezTo>
                  <a:cubicBezTo>
                    <a:pt x="680" y="368"/>
                    <a:pt x="680" y="368"/>
                    <a:pt x="680" y="368"/>
                  </a:cubicBezTo>
                  <a:cubicBezTo>
                    <a:pt x="686" y="368"/>
                    <a:pt x="692" y="362"/>
                    <a:pt x="692" y="355"/>
                  </a:cubicBezTo>
                  <a:cubicBezTo>
                    <a:pt x="692" y="349"/>
                    <a:pt x="686" y="343"/>
                    <a:pt x="680" y="343"/>
                  </a:cubicBez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6"/>
            <p:cNvSpPr>
              <a:spLocks/>
            </p:cNvSpPr>
            <p:nvPr/>
          </p:nvSpPr>
          <p:spPr bwMode="auto">
            <a:xfrm>
              <a:off x="7686676" y="6021388"/>
              <a:ext cx="1069975" cy="568325"/>
            </a:xfrm>
            <a:custGeom>
              <a:avLst/>
              <a:gdLst>
                <a:gd name="T0" fmla="*/ 680 w 692"/>
                <a:gd name="T1" fmla="*/ 343 h 368"/>
                <a:gd name="T2" fmla="*/ 24 w 692"/>
                <a:gd name="T3" fmla="*/ 343 h 368"/>
                <a:gd name="T4" fmla="*/ 24 w 692"/>
                <a:gd name="T5" fmla="*/ 12 h 368"/>
                <a:gd name="T6" fmla="*/ 12 w 692"/>
                <a:gd name="T7" fmla="*/ 0 h 368"/>
                <a:gd name="T8" fmla="*/ 0 w 692"/>
                <a:gd name="T9" fmla="*/ 12 h 368"/>
                <a:gd name="T10" fmla="*/ 0 w 692"/>
                <a:gd name="T11" fmla="*/ 355 h 368"/>
                <a:gd name="T12" fmla="*/ 12 w 692"/>
                <a:gd name="T13" fmla="*/ 368 h 368"/>
                <a:gd name="T14" fmla="*/ 680 w 692"/>
                <a:gd name="T15" fmla="*/ 368 h 368"/>
                <a:gd name="T16" fmla="*/ 692 w 692"/>
                <a:gd name="T17" fmla="*/ 355 h 368"/>
                <a:gd name="T18" fmla="*/ 680 w 692"/>
                <a:gd name="T19" fmla="*/ 343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2" h="368">
                  <a:moveTo>
                    <a:pt x="680" y="343"/>
                  </a:moveTo>
                  <a:cubicBezTo>
                    <a:pt x="24" y="343"/>
                    <a:pt x="24" y="343"/>
                    <a:pt x="24" y="343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0" y="362"/>
                    <a:pt x="5" y="368"/>
                    <a:pt x="12" y="368"/>
                  </a:cubicBezTo>
                  <a:cubicBezTo>
                    <a:pt x="680" y="368"/>
                    <a:pt x="680" y="368"/>
                    <a:pt x="680" y="368"/>
                  </a:cubicBezTo>
                  <a:cubicBezTo>
                    <a:pt x="686" y="368"/>
                    <a:pt x="692" y="362"/>
                    <a:pt x="692" y="355"/>
                  </a:cubicBezTo>
                  <a:cubicBezTo>
                    <a:pt x="692" y="349"/>
                    <a:pt x="686" y="343"/>
                    <a:pt x="680" y="343"/>
                  </a:cubicBez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7"/>
            <p:cNvSpPr>
              <a:spLocks noEditPoints="1"/>
            </p:cNvSpPr>
            <p:nvPr/>
          </p:nvSpPr>
          <p:spPr bwMode="auto">
            <a:xfrm>
              <a:off x="7777163" y="5251450"/>
              <a:ext cx="836613" cy="323850"/>
            </a:xfrm>
            <a:custGeom>
              <a:avLst/>
              <a:gdLst>
                <a:gd name="T0" fmla="*/ 12 w 541"/>
                <a:gd name="T1" fmla="*/ 130 h 210"/>
                <a:gd name="T2" fmla="*/ 0 w 541"/>
                <a:gd name="T3" fmla="*/ 142 h 210"/>
                <a:gd name="T4" fmla="*/ 12 w 541"/>
                <a:gd name="T5" fmla="*/ 155 h 210"/>
                <a:gd name="T6" fmla="*/ 112 w 541"/>
                <a:gd name="T7" fmla="*/ 155 h 210"/>
                <a:gd name="T8" fmla="*/ 116 w 541"/>
                <a:gd name="T9" fmla="*/ 154 h 210"/>
                <a:gd name="T10" fmla="*/ 167 w 541"/>
                <a:gd name="T11" fmla="*/ 139 h 210"/>
                <a:gd name="T12" fmla="*/ 266 w 541"/>
                <a:gd name="T13" fmla="*/ 210 h 210"/>
                <a:gd name="T14" fmla="*/ 369 w 541"/>
                <a:gd name="T15" fmla="*/ 126 h 210"/>
                <a:gd name="T16" fmla="*/ 434 w 541"/>
                <a:gd name="T17" fmla="*/ 85 h 210"/>
                <a:gd name="T18" fmla="*/ 529 w 541"/>
                <a:gd name="T19" fmla="*/ 85 h 210"/>
                <a:gd name="T20" fmla="*/ 541 w 541"/>
                <a:gd name="T21" fmla="*/ 73 h 210"/>
                <a:gd name="T22" fmla="*/ 529 w 541"/>
                <a:gd name="T23" fmla="*/ 61 h 210"/>
                <a:gd name="T24" fmla="*/ 431 w 541"/>
                <a:gd name="T25" fmla="*/ 61 h 210"/>
                <a:gd name="T26" fmla="*/ 424 w 541"/>
                <a:gd name="T27" fmla="*/ 63 h 210"/>
                <a:gd name="T28" fmla="*/ 371 w 541"/>
                <a:gd name="T29" fmla="*/ 96 h 210"/>
                <a:gd name="T30" fmla="*/ 266 w 541"/>
                <a:gd name="T31" fmla="*/ 0 h 210"/>
                <a:gd name="T32" fmla="*/ 161 w 541"/>
                <a:gd name="T33" fmla="*/ 105 h 210"/>
                <a:gd name="T34" fmla="*/ 162 w 541"/>
                <a:gd name="T35" fmla="*/ 115 h 210"/>
                <a:gd name="T36" fmla="*/ 111 w 541"/>
                <a:gd name="T37" fmla="*/ 130 h 210"/>
                <a:gd name="T38" fmla="*/ 12 w 541"/>
                <a:gd name="T39" fmla="*/ 130 h 210"/>
                <a:gd name="T40" fmla="*/ 266 w 541"/>
                <a:gd name="T41" fmla="*/ 185 h 210"/>
                <a:gd name="T42" fmla="*/ 191 w 541"/>
                <a:gd name="T43" fmla="*/ 133 h 210"/>
                <a:gd name="T44" fmla="*/ 276 w 541"/>
                <a:gd name="T45" fmla="*/ 108 h 210"/>
                <a:gd name="T46" fmla="*/ 344 w 541"/>
                <a:gd name="T47" fmla="*/ 128 h 210"/>
                <a:gd name="T48" fmla="*/ 266 w 541"/>
                <a:gd name="T49" fmla="*/ 185 h 210"/>
                <a:gd name="T50" fmla="*/ 186 w 541"/>
                <a:gd name="T51" fmla="*/ 105 h 210"/>
                <a:gd name="T52" fmla="*/ 266 w 541"/>
                <a:gd name="T53" fmla="*/ 24 h 210"/>
                <a:gd name="T54" fmla="*/ 347 w 541"/>
                <a:gd name="T55" fmla="*/ 103 h 210"/>
                <a:gd name="T56" fmla="*/ 279 w 541"/>
                <a:gd name="T57" fmla="*/ 84 h 210"/>
                <a:gd name="T58" fmla="*/ 272 w 541"/>
                <a:gd name="T59" fmla="*/ 84 h 210"/>
                <a:gd name="T60" fmla="*/ 186 w 541"/>
                <a:gd name="T61" fmla="*/ 109 h 210"/>
                <a:gd name="T62" fmla="*/ 186 w 541"/>
                <a:gd name="T63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1" h="210">
                  <a:moveTo>
                    <a:pt x="12" y="130"/>
                  </a:moveTo>
                  <a:cubicBezTo>
                    <a:pt x="5" y="130"/>
                    <a:pt x="0" y="136"/>
                    <a:pt x="0" y="142"/>
                  </a:cubicBezTo>
                  <a:cubicBezTo>
                    <a:pt x="0" y="149"/>
                    <a:pt x="5" y="155"/>
                    <a:pt x="12" y="155"/>
                  </a:cubicBezTo>
                  <a:cubicBezTo>
                    <a:pt x="112" y="155"/>
                    <a:pt x="112" y="155"/>
                    <a:pt x="112" y="155"/>
                  </a:cubicBezTo>
                  <a:cubicBezTo>
                    <a:pt x="113" y="155"/>
                    <a:pt x="115" y="155"/>
                    <a:pt x="116" y="154"/>
                  </a:cubicBezTo>
                  <a:cubicBezTo>
                    <a:pt x="167" y="139"/>
                    <a:pt x="167" y="139"/>
                    <a:pt x="167" y="139"/>
                  </a:cubicBezTo>
                  <a:cubicBezTo>
                    <a:pt x="182" y="180"/>
                    <a:pt x="221" y="210"/>
                    <a:pt x="266" y="210"/>
                  </a:cubicBezTo>
                  <a:cubicBezTo>
                    <a:pt x="317" y="210"/>
                    <a:pt x="359" y="174"/>
                    <a:pt x="369" y="126"/>
                  </a:cubicBezTo>
                  <a:cubicBezTo>
                    <a:pt x="434" y="85"/>
                    <a:pt x="434" y="85"/>
                    <a:pt x="434" y="85"/>
                  </a:cubicBezTo>
                  <a:cubicBezTo>
                    <a:pt x="529" y="85"/>
                    <a:pt x="529" y="85"/>
                    <a:pt x="529" y="85"/>
                  </a:cubicBezTo>
                  <a:cubicBezTo>
                    <a:pt x="536" y="85"/>
                    <a:pt x="541" y="80"/>
                    <a:pt x="541" y="73"/>
                  </a:cubicBezTo>
                  <a:cubicBezTo>
                    <a:pt x="541" y="66"/>
                    <a:pt x="536" y="61"/>
                    <a:pt x="529" y="61"/>
                  </a:cubicBezTo>
                  <a:cubicBezTo>
                    <a:pt x="431" y="61"/>
                    <a:pt x="431" y="61"/>
                    <a:pt x="431" y="61"/>
                  </a:cubicBezTo>
                  <a:cubicBezTo>
                    <a:pt x="428" y="61"/>
                    <a:pt x="426" y="61"/>
                    <a:pt x="424" y="63"/>
                  </a:cubicBezTo>
                  <a:cubicBezTo>
                    <a:pt x="371" y="96"/>
                    <a:pt x="371" y="96"/>
                    <a:pt x="371" y="96"/>
                  </a:cubicBezTo>
                  <a:cubicBezTo>
                    <a:pt x="367" y="42"/>
                    <a:pt x="322" y="0"/>
                    <a:pt x="266" y="0"/>
                  </a:cubicBezTo>
                  <a:cubicBezTo>
                    <a:pt x="208" y="0"/>
                    <a:pt x="161" y="47"/>
                    <a:pt x="161" y="105"/>
                  </a:cubicBezTo>
                  <a:cubicBezTo>
                    <a:pt x="161" y="108"/>
                    <a:pt x="161" y="112"/>
                    <a:pt x="162" y="115"/>
                  </a:cubicBezTo>
                  <a:cubicBezTo>
                    <a:pt x="111" y="130"/>
                    <a:pt x="111" y="130"/>
                    <a:pt x="111" y="130"/>
                  </a:cubicBezTo>
                  <a:lnTo>
                    <a:pt x="12" y="130"/>
                  </a:lnTo>
                  <a:close/>
                  <a:moveTo>
                    <a:pt x="266" y="185"/>
                  </a:moveTo>
                  <a:cubicBezTo>
                    <a:pt x="232" y="185"/>
                    <a:pt x="202" y="163"/>
                    <a:pt x="191" y="133"/>
                  </a:cubicBezTo>
                  <a:cubicBezTo>
                    <a:pt x="276" y="108"/>
                    <a:pt x="276" y="108"/>
                    <a:pt x="276" y="108"/>
                  </a:cubicBezTo>
                  <a:cubicBezTo>
                    <a:pt x="344" y="128"/>
                    <a:pt x="344" y="128"/>
                    <a:pt x="344" y="128"/>
                  </a:cubicBezTo>
                  <a:cubicBezTo>
                    <a:pt x="334" y="161"/>
                    <a:pt x="303" y="185"/>
                    <a:pt x="266" y="185"/>
                  </a:cubicBezTo>
                  <a:close/>
                  <a:moveTo>
                    <a:pt x="186" y="105"/>
                  </a:moveTo>
                  <a:cubicBezTo>
                    <a:pt x="186" y="60"/>
                    <a:pt x="222" y="24"/>
                    <a:pt x="266" y="24"/>
                  </a:cubicBezTo>
                  <a:cubicBezTo>
                    <a:pt x="310" y="24"/>
                    <a:pt x="346" y="59"/>
                    <a:pt x="347" y="103"/>
                  </a:cubicBezTo>
                  <a:cubicBezTo>
                    <a:pt x="279" y="84"/>
                    <a:pt x="279" y="84"/>
                    <a:pt x="279" y="84"/>
                  </a:cubicBezTo>
                  <a:cubicBezTo>
                    <a:pt x="277" y="83"/>
                    <a:pt x="274" y="83"/>
                    <a:pt x="272" y="84"/>
                  </a:cubicBezTo>
                  <a:cubicBezTo>
                    <a:pt x="186" y="109"/>
                    <a:pt x="186" y="109"/>
                    <a:pt x="186" y="109"/>
                  </a:cubicBezTo>
                  <a:cubicBezTo>
                    <a:pt x="186" y="107"/>
                    <a:pt x="186" y="106"/>
                    <a:pt x="186" y="105"/>
                  </a:cubicBez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8"/>
            <p:cNvSpPr>
              <a:spLocks/>
            </p:cNvSpPr>
            <p:nvPr/>
          </p:nvSpPr>
          <p:spPr bwMode="auto">
            <a:xfrm>
              <a:off x="6527801" y="5276850"/>
              <a:ext cx="473075" cy="757238"/>
            </a:xfrm>
            <a:custGeom>
              <a:avLst/>
              <a:gdLst>
                <a:gd name="T0" fmla="*/ 306 w 306"/>
                <a:gd name="T1" fmla="*/ 0 h 489"/>
                <a:gd name="T2" fmla="*/ 0 w 306"/>
                <a:gd name="T3" fmla="*/ 315 h 489"/>
                <a:gd name="T4" fmla="*/ 53 w 306"/>
                <a:gd name="T5" fmla="*/ 489 h 489"/>
                <a:gd name="T6" fmla="*/ 306 w 306"/>
                <a:gd name="T7" fmla="*/ 320 h 489"/>
                <a:gd name="T8" fmla="*/ 306 w 306"/>
                <a:gd name="T9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489">
                  <a:moveTo>
                    <a:pt x="306" y="0"/>
                  </a:moveTo>
                  <a:cubicBezTo>
                    <a:pt x="136" y="5"/>
                    <a:pt x="0" y="144"/>
                    <a:pt x="0" y="315"/>
                  </a:cubicBezTo>
                  <a:cubicBezTo>
                    <a:pt x="0" y="379"/>
                    <a:pt x="20" y="439"/>
                    <a:pt x="53" y="489"/>
                  </a:cubicBezTo>
                  <a:cubicBezTo>
                    <a:pt x="306" y="320"/>
                    <a:pt x="306" y="320"/>
                    <a:pt x="306" y="320"/>
                  </a:cubicBezTo>
                  <a:lnTo>
                    <a:pt x="306" y="0"/>
                  </a:ln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9"/>
            <p:cNvSpPr>
              <a:spLocks/>
            </p:cNvSpPr>
            <p:nvPr/>
          </p:nvSpPr>
          <p:spPr bwMode="auto">
            <a:xfrm>
              <a:off x="6626226" y="5803900"/>
              <a:ext cx="536575" cy="447675"/>
            </a:xfrm>
            <a:custGeom>
              <a:avLst/>
              <a:gdLst>
                <a:gd name="T0" fmla="*/ 0 w 347"/>
                <a:gd name="T1" fmla="*/ 164 h 290"/>
                <a:gd name="T2" fmla="*/ 251 w 347"/>
                <a:gd name="T3" fmla="*/ 290 h 290"/>
                <a:gd name="T4" fmla="*/ 347 w 347"/>
                <a:gd name="T5" fmla="*/ 275 h 290"/>
                <a:gd name="T6" fmla="*/ 246 w 347"/>
                <a:gd name="T7" fmla="*/ 0 h 290"/>
                <a:gd name="T8" fmla="*/ 0 w 347"/>
                <a:gd name="T9" fmla="*/ 164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290">
                  <a:moveTo>
                    <a:pt x="0" y="164"/>
                  </a:moveTo>
                  <a:cubicBezTo>
                    <a:pt x="57" y="240"/>
                    <a:pt x="148" y="290"/>
                    <a:pt x="251" y="290"/>
                  </a:cubicBezTo>
                  <a:cubicBezTo>
                    <a:pt x="284" y="290"/>
                    <a:pt x="316" y="284"/>
                    <a:pt x="347" y="275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0" y="164"/>
                  </a:ln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0"/>
            <p:cNvSpPr>
              <a:spLocks/>
            </p:cNvSpPr>
            <p:nvPr/>
          </p:nvSpPr>
          <p:spPr bwMode="auto">
            <a:xfrm>
              <a:off x="7038976" y="5805488"/>
              <a:ext cx="414338" cy="414338"/>
            </a:xfrm>
            <a:custGeom>
              <a:avLst/>
              <a:gdLst>
                <a:gd name="T0" fmla="*/ 97 w 267"/>
                <a:gd name="T1" fmla="*/ 267 h 267"/>
                <a:gd name="T2" fmla="*/ 267 w 267"/>
                <a:gd name="T3" fmla="*/ 111 h 267"/>
                <a:gd name="T4" fmla="*/ 0 w 267"/>
                <a:gd name="T5" fmla="*/ 0 h 267"/>
                <a:gd name="T6" fmla="*/ 97 w 267"/>
                <a:gd name="T7" fmla="*/ 26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267">
                  <a:moveTo>
                    <a:pt x="97" y="267"/>
                  </a:moveTo>
                  <a:cubicBezTo>
                    <a:pt x="171" y="238"/>
                    <a:pt x="232" y="182"/>
                    <a:pt x="267" y="11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7" y="267"/>
                  </a:ln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1"/>
            <p:cNvSpPr>
              <a:spLocks/>
            </p:cNvSpPr>
            <p:nvPr/>
          </p:nvSpPr>
          <p:spPr bwMode="auto">
            <a:xfrm>
              <a:off x="7029451" y="5276850"/>
              <a:ext cx="473075" cy="674688"/>
            </a:xfrm>
            <a:custGeom>
              <a:avLst/>
              <a:gdLst>
                <a:gd name="T0" fmla="*/ 0 w 306"/>
                <a:gd name="T1" fmla="*/ 0 h 436"/>
                <a:gd name="T2" fmla="*/ 0 w 306"/>
                <a:gd name="T3" fmla="*/ 319 h 436"/>
                <a:gd name="T4" fmla="*/ 281 w 306"/>
                <a:gd name="T5" fmla="*/ 436 h 436"/>
                <a:gd name="T6" fmla="*/ 306 w 306"/>
                <a:gd name="T7" fmla="*/ 315 h 436"/>
                <a:gd name="T8" fmla="*/ 0 w 306"/>
                <a:gd name="T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436">
                  <a:moveTo>
                    <a:pt x="0" y="0"/>
                  </a:moveTo>
                  <a:cubicBezTo>
                    <a:pt x="0" y="319"/>
                    <a:pt x="0" y="319"/>
                    <a:pt x="0" y="319"/>
                  </a:cubicBezTo>
                  <a:cubicBezTo>
                    <a:pt x="281" y="436"/>
                    <a:pt x="281" y="436"/>
                    <a:pt x="281" y="436"/>
                  </a:cubicBezTo>
                  <a:cubicBezTo>
                    <a:pt x="297" y="399"/>
                    <a:pt x="306" y="358"/>
                    <a:pt x="306" y="315"/>
                  </a:cubicBezTo>
                  <a:cubicBezTo>
                    <a:pt x="306" y="144"/>
                    <a:pt x="170" y="5"/>
                    <a:pt x="0" y="0"/>
                  </a:cubicBez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32"/>
            <p:cNvSpPr>
              <a:spLocks noChangeArrowheads="1"/>
            </p:cNvSpPr>
            <p:nvPr/>
          </p:nvSpPr>
          <p:spPr bwMode="auto">
            <a:xfrm>
              <a:off x="7796213" y="6323013"/>
              <a:ext cx="107950" cy="266700"/>
            </a:xfrm>
            <a:prstGeom prst="rect">
              <a:avLst/>
            </a:pr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33"/>
            <p:cNvSpPr>
              <a:spLocks noChangeArrowheads="1"/>
            </p:cNvSpPr>
            <p:nvPr/>
          </p:nvSpPr>
          <p:spPr bwMode="auto">
            <a:xfrm>
              <a:off x="7947026" y="6189663"/>
              <a:ext cx="109538" cy="400050"/>
            </a:xfrm>
            <a:prstGeom prst="rect">
              <a:avLst/>
            </a:pr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34"/>
            <p:cNvSpPr>
              <a:spLocks noChangeArrowheads="1"/>
            </p:cNvSpPr>
            <p:nvPr/>
          </p:nvSpPr>
          <p:spPr bwMode="auto">
            <a:xfrm>
              <a:off x="8099426" y="6011863"/>
              <a:ext cx="107950" cy="577850"/>
            </a:xfrm>
            <a:prstGeom prst="rect">
              <a:avLst/>
            </a:pr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35"/>
            <p:cNvSpPr>
              <a:spLocks noChangeArrowheads="1"/>
            </p:cNvSpPr>
            <p:nvPr/>
          </p:nvSpPr>
          <p:spPr bwMode="auto">
            <a:xfrm>
              <a:off x="8248651" y="6323013"/>
              <a:ext cx="109538" cy="266700"/>
            </a:xfrm>
            <a:prstGeom prst="rect">
              <a:avLst/>
            </a:pr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36"/>
            <p:cNvSpPr>
              <a:spLocks noChangeArrowheads="1"/>
            </p:cNvSpPr>
            <p:nvPr/>
          </p:nvSpPr>
          <p:spPr bwMode="auto">
            <a:xfrm>
              <a:off x="8401051" y="6127750"/>
              <a:ext cx="107950" cy="461963"/>
            </a:xfrm>
            <a:prstGeom prst="rect">
              <a:avLst/>
            </a:pr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8551863" y="6219825"/>
              <a:ext cx="109538" cy="369888"/>
            </a:xfrm>
            <a:prstGeom prst="rect">
              <a:avLst/>
            </a:pr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/>
          <p:cNvGrpSpPr/>
          <p:nvPr userDrawn="1"/>
        </p:nvGrpSpPr>
        <p:grpSpPr>
          <a:xfrm>
            <a:off x="6730206" y="1979468"/>
            <a:ext cx="703214" cy="704504"/>
            <a:chOff x="3252788" y="4257675"/>
            <a:chExt cx="2595563" cy="2600325"/>
          </a:xfrm>
        </p:grpSpPr>
        <p:sp>
          <p:nvSpPr>
            <p:cNvPr id="87" name="Freeform 16"/>
            <p:cNvSpPr>
              <a:spLocks/>
            </p:cNvSpPr>
            <p:nvPr/>
          </p:nvSpPr>
          <p:spPr bwMode="auto">
            <a:xfrm>
              <a:off x="3252788" y="4257675"/>
              <a:ext cx="2595563" cy="2600325"/>
            </a:xfrm>
            <a:custGeom>
              <a:avLst/>
              <a:gdLst>
                <a:gd name="T0" fmla="*/ 1625 w 1678"/>
                <a:gd name="T1" fmla="*/ 0 h 1681"/>
                <a:gd name="T2" fmla="*/ 52 w 1678"/>
                <a:gd name="T3" fmla="*/ 0 h 1681"/>
                <a:gd name="T4" fmla="*/ 0 w 1678"/>
                <a:gd name="T5" fmla="*/ 52 h 1681"/>
                <a:gd name="T6" fmla="*/ 0 w 1678"/>
                <a:gd name="T7" fmla="*/ 1593 h 1681"/>
                <a:gd name="T8" fmla="*/ 87 w 1678"/>
                <a:gd name="T9" fmla="*/ 1681 h 1681"/>
                <a:gd name="T10" fmla="*/ 1591 w 1678"/>
                <a:gd name="T11" fmla="*/ 1681 h 1681"/>
                <a:gd name="T12" fmla="*/ 1678 w 1678"/>
                <a:gd name="T13" fmla="*/ 1593 h 1681"/>
                <a:gd name="T14" fmla="*/ 1678 w 1678"/>
                <a:gd name="T15" fmla="*/ 52 h 1681"/>
                <a:gd name="T16" fmla="*/ 1625 w 1678"/>
                <a:gd name="T17" fmla="*/ 0 h 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8" h="1681">
                  <a:moveTo>
                    <a:pt x="1625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1593"/>
                    <a:pt x="0" y="1593"/>
                    <a:pt x="0" y="1593"/>
                  </a:cubicBezTo>
                  <a:cubicBezTo>
                    <a:pt x="0" y="1642"/>
                    <a:pt x="39" y="1681"/>
                    <a:pt x="87" y="1681"/>
                  </a:cubicBezTo>
                  <a:cubicBezTo>
                    <a:pt x="1591" y="1681"/>
                    <a:pt x="1591" y="1681"/>
                    <a:pt x="1591" y="1681"/>
                  </a:cubicBezTo>
                  <a:cubicBezTo>
                    <a:pt x="1639" y="1681"/>
                    <a:pt x="1678" y="1642"/>
                    <a:pt x="1678" y="1593"/>
                  </a:cubicBezTo>
                  <a:cubicBezTo>
                    <a:pt x="1678" y="52"/>
                    <a:pt x="1678" y="52"/>
                    <a:pt x="1678" y="52"/>
                  </a:cubicBezTo>
                  <a:cubicBezTo>
                    <a:pt x="1678" y="23"/>
                    <a:pt x="1655" y="0"/>
                    <a:pt x="1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3330576" y="4338638"/>
              <a:ext cx="2439988" cy="155575"/>
            </a:xfrm>
            <a:prstGeom prst="rect">
              <a:avLst/>
            </a:pr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5614988" y="4651375"/>
              <a:ext cx="77788" cy="50800"/>
            </a:xfrm>
            <a:prstGeom prst="rect">
              <a:avLst/>
            </a:pr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5224463" y="4651375"/>
              <a:ext cx="312738" cy="50800"/>
            </a:xfrm>
            <a:prstGeom prst="rect">
              <a:avLst/>
            </a:pr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0"/>
            <p:cNvSpPr>
              <a:spLocks/>
            </p:cNvSpPr>
            <p:nvPr/>
          </p:nvSpPr>
          <p:spPr bwMode="auto">
            <a:xfrm>
              <a:off x="3406776" y="4651375"/>
              <a:ext cx="234950" cy="50800"/>
            </a:xfrm>
            <a:custGeom>
              <a:avLst/>
              <a:gdLst>
                <a:gd name="T0" fmla="*/ 132 w 148"/>
                <a:gd name="T1" fmla="*/ 0 h 32"/>
                <a:gd name="T2" fmla="*/ 50 w 148"/>
                <a:gd name="T3" fmla="*/ 0 h 32"/>
                <a:gd name="T4" fmla="*/ 0 w 148"/>
                <a:gd name="T5" fmla="*/ 0 h 32"/>
                <a:gd name="T6" fmla="*/ 0 w 148"/>
                <a:gd name="T7" fmla="*/ 32 h 32"/>
                <a:gd name="T8" fmla="*/ 148 w 148"/>
                <a:gd name="T9" fmla="*/ 32 h 32"/>
                <a:gd name="T10" fmla="*/ 148 w 148"/>
                <a:gd name="T11" fmla="*/ 0 h 32"/>
                <a:gd name="T12" fmla="*/ 132 w 148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50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148" y="32"/>
                  </a:lnTo>
                  <a:lnTo>
                    <a:pt x="148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21"/>
            <p:cNvSpPr>
              <a:spLocks noChangeArrowheads="1"/>
            </p:cNvSpPr>
            <p:nvPr/>
          </p:nvSpPr>
          <p:spPr bwMode="auto">
            <a:xfrm>
              <a:off x="3719513" y="4651375"/>
              <a:ext cx="207963" cy="50800"/>
            </a:xfrm>
            <a:prstGeom prst="rect">
              <a:avLst/>
            </a:pr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22"/>
            <p:cNvSpPr>
              <a:spLocks noChangeArrowheads="1"/>
            </p:cNvSpPr>
            <p:nvPr/>
          </p:nvSpPr>
          <p:spPr bwMode="auto">
            <a:xfrm>
              <a:off x="4005263" y="4651375"/>
              <a:ext cx="155575" cy="50800"/>
            </a:xfrm>
            <a:prstGeom prst="rect">
              <a:avLst/>
            </a:pr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3"/>
            <p:cNvSpPr>
              <a:spLocks/>
            </p:cNvSpPr>
            <p:nvPr/>
          </p:nvSpPr>
          <p:spPr bwMode="auto">
            <a:xfrm>
              <a:off x="4440238" y="4592638"/>
              <a:ext cx="219075" cy="192088"/>
            </a:xfrm>
            <a:custGeom>
              <a:avLst/>
              <a:gdLst>
                <a:gd name="T0" fmla="*/ 41 w 141"/>
                <a:gd name="T1" fmla="*/ 105 h 125"/>
                <a:gd name="T2" fmla="*/ 41 w 141"/>
                <a:gd name="T3" fmla="*/ 64 h 125"/>
                <a:gd name="T4" fmla="*/ 108 w 141"/>
                <a:gd name="T5" fmla="*/ 120 h 125"/>
                <a:gd name="T6" fmla="*/ 121 w 141"/>
                <a:gd name="T7" fmla="*/ 125 h 125"/>
                <a:gd name="T8" fmla="*/ 130 w 141"/>
                <a:gd name="T9" fmla="*/ 123 h 125"/>
                <a:gd name="T10" fmla="*/ 141 w 141"/>
                <a:gd name="T11" fmla="*/ 105 h 125"/>
                <a:gd name="T12" fmla="*/ 141 w 141"/>
                <a:gd name="T13" fmla="*/ 21 h 125"/>
                <a:gd name="T14" fmla="*/ 121 w 141"/>
                <a:gd name="T15" fmla="*/ 1 h 125"/>
                <a:gd name="T16" fmla="*/ 101 w 141"/>
                <a:gd name="T17" fmla="*/ 21 h 125"/>
                <a:gd name="T18" fmla="*/ 101 w 141"/>
                <a:gd name="T19" fmla="*/ 62 h 125"/>
                <a:gd name="T20" fmla="*/ 33 w 141"/>
                <a:gd name="T21" fmla="*/ 6 h 125"/>
                <a:gd name="T22" fmla="*/ 12 w 141"/>
                <a:gd name="T23" fmla="*/ 3 h 125"/>
                <a:gd name="T24" fmla="*/ 0 w 141"/>
                <a:gd name="T25" fmla="*/ 21 h 125"/>
                <a:gd name="T26" fmla="*/ 0 w 141"/>
                <a:gd name="T27" fmla="*/ 105 h 125"/>
                <a:gd name="T28" fmla="*/ 21 w 141"/>
                <a:gd name="T29" fmla="*/ 125 h 125"/>
                <a:gd name="T30" fmla="*/ 41 w 141"/>
                <a:gd name="T31" fmla="*/ 10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1" h="125">
                  <a:moveTo>
                    <a:pt x="41" y="105"/>
                  </a:moveTo>
                  <a:cubicBezTo>
                    <a:pt x="41" y="64"/>
                    <a:pt x="41" y="64"/>
                    <a:pt x="41" y="64"/>
                  </a:cubicBezTo>
                  <a:cubicBezTo>
                    <a:pt x="108" y="120"/>
                    <a:pt x="108" y="120"/>
                    <a:pt x="108" y="120"/>
                  </a:cubicBezTo>
                  <a:cubicBezTo>
                    <a:pt x="112" y="124"/>
                    <a:pt x="117" y="125"/>
                    <a:pt x="121" y="125"/>
                  </a:cubicBezTo>
                  <a:cubicBezTo>
                    <a:pt x="124" y="125"/>
                    <a:pt x="127" y="125"/>
                    <a:pt x="130" y="123"/>
                  </a:cubicBezTo>
                  <a:cubicBezTo>
                    <a:pt x="137" y="120"/>
                    <a:pt x="141" y="113"/>
                    <a:pt x="141" y="105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10"/>
                    <a:pt x="132" y="1"/>
                    <a:pt x="121" y="1"/>
                  </a:cubicBezTo>
                  <a:cubicBezTo>
                    <a:pt x="110" y="1"/>
                    <a:pt x="101" y="10"/>
                    <a:pt x="101" y="21"/>
                  </a:cubicBezTo>
                  <a:cubicBezTo>
                    <a:pt x="101" y="62"/>
                    <a:pt x="101" y="62"/>
                    <a:pt x="101" y="6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27" y="1"/>
                    <a:pt x="19" y="0"/>
                    <a:pt x="12" y="3"/>
                  </a:cubicBezTo>
                  <a:cubicBezTo>
                    <a:pt x="5" y="6"/>
                    <a:pt x="0" y="13"/>
                    <a:pt x="0" y="21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9" y="125"/>
                    <a:pt x="21" y="125"/>
                  </a:cubicBezTo>
                  <a:cubicBezTo>
                    <a:pt x="32" y="125"/>
                    <a:pt x="41" y="116"/>
                    <a:pt x="41" y="105"/>
                  </a:cubicBez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24"/>
            <p:cNvSpPr>
              <a:spLocks noChangeArrowheads="1"/>
            </p:cNvSpPr>
            <p:nvPr/>
          </p:nvSpPr>
          <p:spPr bwMode="auto">
            <a:xfrm>
              <a:off x="3330576" y="4835525"/>
              <a:ext cx="2439988" cy="57150"/>
            </a:xfrm>
            <a:prstGeom prst="rect">
              <a:avLst/>
            </a:pr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8"/>
            <p:cNvSpPr>
              <a:spLocks/>
            </p:cNvSpPr>
            <p:nvPr/>
          </p:nvSpPr>
          <p:spPr bwMode="auto">
            <a:xfrm>
              <a:off x="4292601" y="6261100"/>
              <a:ext cx="514350" cy="107950"/>
            </a:xfrm>
            <a:custGeom>
              <a:avLst/>
              <a:gdLst>
                <a:gd name="T0" fmla="*/ 298 w 333"/>
                <a:gd name="T1" fmla="*/ 0 h 70"/>
                <a:gd name="T2" fmla="*/ 36 w 333"/>
                <a:gd name="T3" fmla="*/ 0 h 70"/>
                <a:gd name="T4" fmla="*/ 0 w 333"/>
                <a:gd name="T5" fmla="*/ 35 h 70"/>
                <a:gd name="T6" fmla="*/ 36 w 333"/>
                <a:gd name="T7" fmla="*/ 70 h 70"/>
                <a:gd name="T8" fmla="*/ 298 w 333"/>
                <a:gd name="T9" fmla="*/ 70 h 70"/>
                <a:gd name="T10" fmla="*/ 333 w 333"/>
                <a:gd name="T11" fmla="*/ 35 h 70"/>
                <a:gd name="T12" fmla="*/ 298 w 333"/>
                <a:gd name="T1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70">
                  <a:moveTo>
                    <a:pt x="298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5"/>
                    <a:pt x="0" y="35"/>
                  </a:cubicBezTo>
                  <a:cubicBezTo>
                    <a:pt x="0" y="54"/>
                    <a:pt x="16" y="70"/>
                    <a:pt x="36" y="70"/>
                  </a:cubicBezTo>
                  <a:cubicBezTo>
                    <a:pt x="298" y="70"/>
                    <a:pt x="298" y="70"/>
                    <a:pt x="298" y="70"/>
                  </a:cubicBezTo>
                  <a:cubicBezTo>
                    <a:pt x="318" y="70"/>
                    <a:pt x="333" y="54"/>
                    <a:pt x="333" y="35"/>
                  </a:cubicBezTo>
                  <a:cubicBezTo>
                    <a:pt x="333" y="15"/>
                    <a:pt x="318" y="0"/>
                    <a:pt x="298" y="0"/>
                  </a:cubicBez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9"/>
            <p:cNvSpPr>
              <a:spLocks/>
            </p:cNvSpPr>
            <p:nvPr/>
          </p:nvSpPr>
          <p:spPr bwMode="auto">
            <a:xfrm>
              <a:off x="4319588" y="6434138"/>
              <a:ext cx="460375" cy="222250"/>
            </a:xfrm>
            <a:custGeom>
              <a:avLst/>
              <a:gdLst>
                <a:gd name="T0" fmla="*/ 80 w 297"/>
                <a:gd name="T1" fmla="*/ 85 h 144"/>
                <a:gd name="T2" fmla="*/ 80 w 297"/>
                <a:gd name="T3" fmla="*/ 104 h 144"/>
                <a:gd name="T4" fmla="*/ 120 w 297"/>
                <a:gd name="T5" fmla="*/ 144 h 144"/>
                <a:gd name="T6" fmla="*/ 178 w 297"/>
                <a:gd name="T7" fmla="*/ 144 h 144"/>
                <a:gd name="T8" fmla="*/ 218 w 297"/>
                <a:gd name="T9" fmla="*/ 104 h 144"/>
                <a:gd name="T10" fmla="*/ 218 w 297"/>
                <a:gd name="T11" fmla="*/ 85 h 144"/>
                <a:gd name="T12" fmla="*/ 297 w 297"/>
                <a:gd name="T13" fmla="*/ 0 h 144"/>
                <a:gd name="T14" fmla="*/ 0 w 297"/>
                <a:gd name="T15" fmla="*/ 0 h 144"/>
                <a:gd name="T16" fmla="*/ 80 w 297"/>
                <a:gd name="T1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44">
                  <a:moveTo>
                    <a:pt x="80" y="85"/>
                  </a:moveTo>
                  <a:cubicBezTo>
                    <a:pt x="80" y="104"/>
                    <a:pt x="80" y="104"/>
                    <a:pt x="80" y="104"/>
                  </a:cubicBezTo>
                  <a:cubicBezTo>
                    <a:pt x="80" y="126"/>
                    <a:pt x="98" y="144"/>
                    <a:pt x="120" y="144"/>
                  </a:cubicBezTo>
                  <a:cubicBezTo>
                    <a:pt x="178" y="144"/>
                    <a:pt x="178" y="144"/>
                    <a:pt x="178" y="144"/>
                  </a:cubicBezTo>
                  <a:cubicBezTo>
                    <a:pt x="200" y="144"/>
                    <a:pt x="218" y="126"/>
                    <a:pt x="218" y="104"/>
                  </a:cubicBezTo>
                  <a:cubicBezTo>
                    <a:pt x="218" y="85"/>
                    <a:pt x="218" y="85"/>
                    <a:pt x="218" y="85"/>
                  </a:cubicBezTo>
                  <a:cubicBezTo>
                    <a:pt x="262" y="82"/>
                    <a:pt x="297" y="45"/>
                    <a:pt x="2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5"/>
                    <a:pt x="36" y="82"/>
                    <a:pt x="80" y="85"/>
                  </a:cubicBez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0"/>
            <p:cNvSpPr>
              <a:spLocks noEditPoints="1"/>
            </p:cNvSpPr>
            <p:nvPr/>
          </p:nvSpPr>
          <p:spPr bwMode="auto">
            <a:xfrm>
              <a:off x="4002088" y="5057775"/>
              <a:ext cx="1096963" cy="1149350"/>
            </a:xfrm>
            <a:custGeom>
              <a:avLst/>
              <a:gdLst>
                <a:gd name="T0" fmla="*/ 355 w 709"/>
                <a:gd name="T1" fmla="*/ 0 h 743"/>
                <a:gd name="T2" fmla="*/ 0 w 709"/>
                <a:gd name="T3" fmla="*/ 354 h 743"/>
                <a:gd name="T4" fmla="*/ 76 w 709"/>
                <a:gd name="T5" fmla="*/ 573 h 743"/>
                <a:gd name="T6" fmla="*/ 192 w 709"/>
                <a:gd name="T7" fmla="*/ 743 h 743"/>
                <a:gd name="T8" fmla="*/ 517 w 709"/>
                <a:gd name="T9" fmla="*/ 743 h 743"/>
                <a:gd name="T10" fmla="*/ 633 w 709"/>
                <a:gd name="T11" fmla="*/ 573 h 743"/>
                <a:gd name="T12" fmla="*/ 709 w 709"/>
                <a:gd name="T13" fmla="*/ 354 h 743"/>
                <a:gd name="T14" fmla="*/ 355 w 709"/>
                <a:gd name="T15" fmla="*/ 0 h 743"/>
                <a:gd name="T16" fmla="*/ 355 w 709"/>
                <a:gd name="T17" fmla="*/ 123 h 743"/>
                <a:gd name="T18" fmla="*/ 127 w 709"/>
                <a:gd name="T19" fmla="*/ 351 h 743"/>
                <a:gd name="T20" fmla="*/ 92 w 709"/>
                <a:gd name="T21" fmla="*/ 386 h 743"/>
                <a:gd name="T22" fmla="*/ 57 w 709"/>
                <a:gd name="T23" fmla="*/ 351 h 743"/>
                <a:gd name="T24" fmla="*/ 355 w 709"/>
                <a:gd name="T25" fmla="*/ 52 h 743"/>
                <a:gd name="T26" fmla="*/ 391 w 709"/>
                <a:gd name="T27" fmla="*/ 87 h 743"/>
                <a:gd name="T28" fmla="*/ 355 w 709"/>
                <a:gd name="T29" fmla="*/ 123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743">
                  <a:moveTo>
                    <a:pt x="355" y="0"/>
                  </a:moveTo>
                  <a:cubicBezTo>
                    <a:pt x="159" y="0"/>
                    <a:pt x="0" y="158"/>
                    <a:pt x="0" y="354"/>
                  </a:cubicBezTo>
                  <a:cubicBezTo>
                    <a:pt x="0" y="437"/>
                    <a:pt x="29" y="513"/>
                    <a:pt x="76" y="573"/>
                  </a:cubicBezTo>
                  <a:cubicBezTo>
                    <a:pt x="118" y="626"/>
                    <a:pt x="158" y="684"/>
                    <a:pt x="192" y="743"/>
                  </a:cubicBezTo>
                  <a:cubicBezTo>
                    <a:pt x="517" y="743"/>
                    <a:pt x="517" y="743"/>
                    <a:pt x="517" y="743"/>
                  </a:cubicBezTo>
                  <a:cubicBezTo>
                    <a:pt x="552" y="684"/>
                    <a:pt x="591" y="627"/>
                    <a:pt x="633" y="573"/>
                  </a:cubicBezTo>
                  <a:cubicBezTo>
                    <a:pt x="681" y="513"/>
                    <a:pt x="709" y="437"/>
                    <a:pt x="709" y="354"/>
                  </a:cubicBezTo>
                  <a:cubicBezTo>
                    <a:pt x="709" y="158"/>
                    <a:pt x="551" y="0"/>
                    <a:pt x="355" y="0"/>
                  </a:cubicBezTo>
                  <a:close/>
                  <a:moveTo>
                    <a:pt x="355" y="123"/>
                  </a:moveTo>
                  <a:cubicBezTo>
                    <a:pt x="230" y="123"/>
                    <a:pt x="127" y="225"/>
                    <a:pt x="127" y="351"/>
                  </a:cubicBezTo>
                  <a:cubicBezTo>
                    <a:pt x="127" y="370"/>
                    <a:pt x="111" y="386"/>
                    <a:pt x="92" y="386"/>
                  </a:cubicBezTo>
                  <a:cubicBezTo>
                    <a:pt x="72" y="386"/>
                    <a:pt x="57" y="370"/>
                    <a:pt x="57" y="351"/>
                  </a:cubicBezTo>
                  <a:cubicBezTo>
                    <a:pt x="57" y="186"/>
                    <a:pt x="191" y="52"/>
                    <a:pt x="355" y="52"/>
                  </a:cubicBezTo>
                  <a:cubicBezTo>
                    <a:pt x="375" y="52"/>
                    <a:pt x="391" y="68"/>
                    <a:pt x="391" y="87"/>
                  </a:cubicBezTo>
                  <a:cubicBezTo>
                    <a:pt x="391" y="107"/>
                    <a:pt x="375" y="123"/>
                    <a:pt x="355" y="123"/>
                  </a:cubicBez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" name="Group 98"/>
          <p:cNvGrpSpPr/>
          <p:nvPr userDrawn="1"/>
        </p:nvGrpSpPr>
        <p:grpSpPr>
          <a:xfrm>
            <a:off x="7774576" y="1878535"/>
            <a:ext cx="816760" cy="879554"/>
            <a:chOff x="5299076" y="0"/>
            <a:chExt cx="3014663" cy="3246438"/>
          </a:xfrm>
        </p:grpSpPr>
        <p:sp>
          <p:nvSpPr>
            <p:cNvPr id="100" name="Freeform 6"/>
            <p:cNvSpPr>
              <a:spLocks/>
            </p:cNvSpPr>
            <p:nvPr/>
          </p:nvSpPr>
          <p:spPr bwMode="auto">
            <a:xfrm>
              <a:off x="5299076" y="0"/>
              <a:ext cx="3014663" cy="1809750"/>
            </a:xfrm>
            <a:custGeom>
              <a:avLst/>
              <a:gdLst>
                <a:gd name="T0" fmla="*/ 1949 w 1949"/>
                <a:gd name="T1" fmla="*/ 836 h 1170"/>
                <a:gd name="T2" fmla="*/ 1615 w 1949"/>
                <a:gd name="T3" fmla="*/ 502 h 1170"/>
                <a:gd name="T4" fmla="*/ 1609 w 1949"/>
                <a:gd name="T5" fmla="*/ 502 h 1170"/>
                <a:gd name="T6" fmla="*/ 1597 w 1949"/>
                <a:gd name="T7" fmla="*/ 497 h 1170"/>
                <a:gd name="T8" fmla="*/ 1593 w 1949"/>
                <a:gd name="T9" fmla="*/ 485 h 1170"/>
                <a:gd name="T10" fmla="*/ 1595 w 1949"/>
                <a:gd name="T11" fmla="*/ 441 h 1170"/>
                <a:gd name="T12" fmla="*/ 1154 w 1949"/>
                <a:gd name="T13" fmla="*/ 0 h 1170"/>
                <a:gd name="T14" fmla="*/ 1001 w 1949"/>
                <a:gd name="T15" fmla="*/ 27 h 1170"/>
                <a:gd name="T16" fmla="*/ 1000 w 1949"/>
                <a:gd name="T17" fmla="*/ 27 h 1170"/>
                <a:gd name="T18" fmla="*/ 960 w 1949"/>
                <a:gd name="T19" fmla="*/ 40 h 1170"/>
                <a:gd name="T20" fmla="*/ 804 w 1949"/>
                <a:gd name="T21" fmla="*/ 172 h 1170"/>
                <a:gd name="T22" fmla="*/ 803 w 1949"/>
                <a:gd name="T23" fmla="*/ 173 h 1170"/>
                <a:gd name="T24" fmla="*/ 740 w 1949"/>
                <a:gd name="T25" fmla="*/ 287 h 1170"/>
                <a:gd name="T26" fmla="*/ 730 w 1949"/>
                <a:gd name="T27" fmla="*/ 297 h 1170"/>
                <a:gd name="T28" fmla="*/ 716 w 1949"/>
                <a:gd name="T29" fmla="*/ 293 h 1170"/>
                <a:gd name="T30" fmla="*/ 583 w 1949"/>
                <a:gd name="T31" fmla="*/ 244 h 1170"/>
                <a:gd name="T32" fmla="*/ 380 w 1949"/>
                <a:gd name="T33" fmla="*/ 447 h 1170"/>
                <a:gd name="T34" fmla="*/ 382 w 1949"/>
                <a:gd name="T35" fmla="*/ 480 h 1170"/>
                <a:gd name="T36" fmla="*/ 383 w 1949"/>
                <a:gd name="T37" fmla="*/ 482 h 1170"/>
                <a:gd name="T38" fmla="*/ 383 w 1949"/>
                <a:gd name="T39" fmla="*/ 488 h 1170"/>
                <a:gd name="T40" fmla="*/ 378 w 1949"/>
                <a:gd name="T41" fmla="*/ 500 h 1170"/>
                <a:gd name="T42" fmla="*/ 366 w 1949"/>
                <a:gd name="T43" fmla="*/ 504 h 1170"/>
                <a:gd name="T44" fmla="*/ 334 w 1949"/>
                <a:gd name="T45" fmla="*/ 502 h 1170"/>
                <a:gd name="T46" fmla="*/ 0 w 1949"/>
                <a:gd name="T47" fmla="*/ 836 h 1170"/>
                <a:gd name="T48" fmla="*/ 334 w 1949"/>
                <a:gd name="T49" fmla="*/ 1170 h 1170"/>
                <a:gd name="T50" fmla="*/ 1627 w 1949"/>
                <a:gd name="T51" fmla="*/ 1170 h 1170"/>
                <a:gd name="T52" fmla="*/ 1629 w 1949"/>
                <a:gd name="T53" fmla="*/ 1170 h 1170"/>
                <a:gd name="T54" fmla="*/ 1949 w 1949"/>
                <a:gd name="T55" fmla="*/ 836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49" h="1170">
                  <a:moveTo>
                    <a:pt x="1949" y="836"/>
                  </a:moveTo>
                  <a:cubicBezTo>
                    <a:pt x="1949" y="652"/>
                    <a:pt x="1800" y="502"/>
                    <a:pt x="1615" y="502"/>
                  </a:cubicBezTo>
                  <a:cubicBezTo>
                    <a:pt x="1613" y="502"/>
                    <a:pt x="1611" y="502"/>
                    <a:pt x="1609" y="502"/>
                  </a:cubicBezTo>
                  <a:cubicBezTo>
                    <a:pt x="1604" y="502"/>
                    <a:pt x="1600" y="501"/>
                    <a:pt x="1597" y="497"/>
                  </a:cubicBezTo>
                  <a:cubicBezTo>
                    <a:pt x="1594" y="494"/>
                    <a:pt x="1593" y="490"/>
                    <a:pt x="1593" y="485"/>
                  </a:cubicBezTo>
                  <a:cubicBezTo>
                    <a:pt x="1595" y="471"/>
                    <a:pt x="1595" y="456"/>
                    <a:pt x="1595" y="441"/>
                  </a:cubicBezTo>
                  <a:cubicBezTo>
                    <a:pt x="1595" y="198"/>
                    <a:pt x="1397" y="0"/>
                    <a:pt x="1154" y="0"/>
                  </a:cubicBezTo>
                  <a:cubicBezTo>
                    <a:pt x="1102" y="0"/>
                    <a:pt x="1050" y="9"/>
                    <a:pt x="1001" y="27"/>
                  </a:cubicBezTo>
                  <a:cubicBezTo>
                    <a:pt x="1001" y="27"/>
                    <a:pt x="1000" y="27"/>
                    <a:pt x="1000" y="27"/>
                  </a:cubicBezTo>
                  <a:cubicBezTo>
                    <a:pt x="985" y="31"/>
                    <a:pt x="972" y="35"/>
                    <a:pt x="960" y="40"/>
                  </a:cubicBezTo>
                  <a:cubicBezTo>
                    <a:pt x="897" y="67"/>
                    <a:pt x="846" y="110"/>
                    <a:pt x="804" y="172"/>
                  </a:cubicBezTo>
                  <a:cubicBezTo>
                    <a:pt x="804" y="173"/>
                    <a:pt x="803" y="173"/>
                    <a:pt x="803" y="173"/>
                  </a:cubicBezTo>
                  <a:cubicBezTo>
                    <a:pt x="777" y="208"/>
                    <a:pt x="756" y="246"/>
                    <a:pt x="740" y="287"/>
                  </a:cubicBezTo>
                  <a:cubicBezTo>
                    <a:pt x="739" y="292"/>
                    <a:pt x="735" y="295"/>
                    <a:pt x="730" y="297"/>
                  </a:cubicBezTo>
                  <a:cubicBezTo>
                    <a:pt x="725" y="298"/>
                    <a:pt x="720" y="297"/>
                    <a:pt x="716" y="293"/>
                  </a:cubicBezTo>
                  <a:cubicBezTo>
                    <a:pt x="679" y="261"/>
                    <a:pt x="632" y="244"/>
                    <a:pt x="583" y="244"/>
                  </a:cubicBezTo>
                  <a:cubicBezTo>
                    <a:pt x="471" y="244"/>
                    <a:pt x="380" y="335"/>
                    <a:pt x="380" y="447"/>
                  </a:cubicBezTo>
                  <a:cubicBezTo>
                    <a:pt x="380" y="458"/>
                    <a:pt x="381" y="469"/>
                    <a:pt x="382" y="480"/>
                  </a:cubicBezTo>
                  <a:cubicBezTo>
                    <a:pt x="383" y="481"/>
                    <a:pt x="383" y="481"/>
                    <a:pt x="383" y="482"/>
                  </a:cubicBezTo>
                  <a:cubicBezTo>
                    <a:pt x="383" y="484"/>
                    <a:pt x="383" y="486"/>
                    <a:pt x="383" y="488"/>
                  </a:cubicBezTo>
                  <a:cubicBezTo>
                    <a:pt x="383" y="492"/>
                    <a:pt x="381" y="496"/>
                    <a:pt x="378" y="500"/>
                  </a:cubicBezTo>
                  <a:cubicBezTo>
                    <a:pt x="375" y="503"/>
                    <a:pt x="371" y="504"/>
                    <a:pt x="366" y="504"/>
                  </a:cubicBezTo>
                  <a:cubicBezTo>
                    <a:pt x="355" y="503"/>
                    <a:pt x="345" y="502"/>
                    <a:pt x="334" y="502"/>
                  </a:cubicBezTo>
                  <a:cubicBezTo>
                    <a:pt x="150" y="502"/>
                    <a:pt x="0" y="652"/>
                    <a:pt x="0" y="836"/>
                  </a:cubicBezTo>
                  <a:cubicBezTo>
                    <a:pt x="0" y="1020"/>
                    <a:pt x="150" y="1170"/>
                    <a:pt x="334" y="1170"/>
                  </a:cubicBezTo>
                  <a:cubicBezTo>
                    <a:pt x="1627" y="1170"/>
                    <a:pt x="1627" y="1170"/>
                    <a:pt x="1627" y="1170"/>
                  </a:cubicBezTo>
                  <a:cubicBezTo>
                    <a:pt x="1627" y="1170"/>
                    <a:pt x="1628" y="1170"/>
                    <a:pt x="1629" y="1170"/>
                  </a:cubicBezTo>
                  <a:cubicBezTo>
                    <a:pt x="1809" y="1163"/>
                    <a:pt x="1949" y="1016"/>
                    <a:pt x="1949" y="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1"/>
            <p:cNvSpPr>
              <a:spLocks/>
            </p:cNvSpPr>
            <p:nvPr/>
          </p:nvSpPr>
          <p:spPr bwMode="auto">
            <a:xfrm>
              <a:off x="6621463" y="1236663"/>
              <a:ext cx="295275" cy="2009775"/>
            </a:xfrm>
            <a:custGeom>
              <a:avLst/>
              <a:gdLst>
                <a:gd name="T0" fmla="*/ 160 w 191"/>
                <a:gd name="T1" fmla="*/ 1299 h 1299"/>
                <a:gd name="T2" fmla="*/ 138 w 191"/>
                <a:gd name="T3" fmla="*/ 1290 h 1299"/>
                <a:gd name="T4" fmla="*/ 12 w 191"/>
                <a:gd name="T5" fmla="*/ 1167 h 1299"/>
                <a:gd name="T6" fmla="*/ 12 w 191"/>
                <a:gd name="T7" fmla="*/ 1122 h 1299"/>
                <a:gd name="T8" fmla="*/ 57 w 191"/>
                <a:gd name="T9" fmla="*/ 1122 h 1299"/>
                <a:gd name="T10" fmla="*/ 128 w 191"/>
                <a:gd name="T11" fmla="*/ 1193 h 1299"/>
                <a:gd name="T12" fmla="*/ 128 w 191"/>
                <a:gd name="T13" fmla="*/ 31 h 1299"/>
                <a:gd name="T14" fmla="*/ 160 w 191"/>
                <a:gd name="T15" fmla="*/ 0 h 1299"/>
                <a:gd name="T16" fmla="*/ 191 w 191"/>
                <a:gd name="T17" fmla="*/ 31 h 1299"/>
                <a:gd name="T18" fmla="*/ 191 w 191"/>
                <a:gd name="T19" fmla="*/ 1268 h 1299"/>
                <a:gd name="T20" fmla="*/ 172 w 191"/>
                <a:gd name="T21" fmla="*/ 1296 h 1299"/>
                <a:gd name="T22" fmla="*/ 160 w 191"/>
                <a:gd name="T23" fmla="*/ 1299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1" h="1299">
                  <a:moveTo>
                    <a:pt x="160" y="1299"/>
                  </a:moveTo>
                  <a:cubicBezTo>
                    <a:pt x="152" y="1299"/>
                    <a:pt x="144" y="1296"/>
                    <a:pt x="138" y="1290"/>
                  </a:cubicBezTo>
                  <a:cubicBezTo>
                    <a:pt x="12" y="1167"/>
                    <a:pt x="12" y="1167"/>
                    <a:pt x="12" y="1167"/>
                  </a:cubicBezTo>
                  <a:cubicBezTo>
                    <a:pt x="0" y="1154"/>
                    <a:pt x="0" y="1135"/>
                    <a:pt x="12" y="1122"/>
                  </a:cubicBezTo>
                  <a:cubicBezTo>
                    <a:pt x="24" y="1110"/>
                    <a:pt x="44" y="1110"/>
                    <a:pt x="57" y="1122"/>
                  </a:cubicBezTo>
                  <a:cubicBezTo>
                    <a:pt x="128" y="1193"/>
                    <a:pt x="128" y="1193"/>
                    <a:pt x="128" y="1193"/>
                  </a:cubicBezTo>
                  <a:cubicBezTo>
                    <a:pt x="128" y="31"/>
                    <a:pt x="128" y="31"/>
                    <a:pt x="128" y="31"/>
                  </a:cubicBezTo>
                  <a:cubicBezTo>
                    <a:pt x="128" y="14"/>
                    <a:pt x="142" y="0"/>
                    <a:pt x="160" y="0"/>
                  </a:cubicBezTo>
                  <a:cubicBezTo>
                    <a:pt x="177" y="0"/>
                    <a:pt x="191" y="14"/>
                    <a:pt x="191" y="31"/>
                  </a:cubicBezTo>
                  <a:cubicBezTo>
                    <a:pt x="191" y="1268"/>
                    <a:pt x="191" y="1268"/>
                    <a:pt x="191" y="1268"/>
                  </a:cubicBezTo>
                  <a:cubicBezTo>
                    <a:pt x="191" y="1280"/>
                    <a:pt x="184" y="1292"/>
                    <a:pt x="172" y="1296"/>
                  </a:cubicBezTo>
                  <a:cubicBezTo>
                    <a:pt x="168" y="1298"/>
                    <a:pt x="164" y="1299"/>
                    <a:pt x="160" y="1299"/>
                  </a:cubicBez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2"/>
            <p:cNvSpPr>
              <a:spLocks/>
            </p:cNvSpPr>
            <p:nvPr/>
          </p:nvSpPr>
          <p:spPr bwMode="auto">
            <a:xfrm>
              <a:off x="6815138" y="2954338"/>
              <a:ext cx="303213" cy="292100"/>
            </a:xfrm>
            <a:custGeom>
              <a:avLst/>
              <a:gdLst>
                <a:gd name="T0" fmla="*/ 35 w 196"/>
                <a:gd name="T1" fmla="*/ 189 h 189"/>
                <a:gd name="T2" fmla="*/ 12 w 196"/>
                <a:gd name="T3" fmla="*/ 179 h 189"/>
                <a:gd name="T4" fmla="*/ 13 w 196"/>
                <a:gd name="T5" fmla="*/ 135 h 189"/>
                <a:gd name="T6" fmla="*/ 140 w 196"/>
                <a:gd name="T7" fmla="*/ 12 h 189"/>
                <a:gd name="T8" fmla="*/ 184 w 196"/>
                <a:gd name="T9" fmla="*/ 13 h 189"/>
                <a:gd name="T10" fmla="*/ 183 w 196"/>
                <a:gd name="T11" fmla="*/ 57 h 189"/>
                <a:gd name="T12" fmla="*/ 57 w 196"/>
                <a:gd name="T13" fmla="*/ 180 h 189"/>
                <a:gd name="T14" fmla="*/ 35 w 196"/>
                <a:gd name="T1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6" h="189">
                  <a:moveTo>
                    <a:pt x="35" y="189"/>
                  </a:moveTo>
                  <a:cubicBezTo>
                    <a:pt x="27" y="189"/>
                    <a:pt x="18" y="186"/>
                    <a:pt x="12" y="179"/>
                  </a:cubicBezTo>
                  <a:cubicBezTo>
                    <a:pt x="0" y="167"/>
                    <a:pt x="0" y="147"/>
                    <a:pt x="13" y="135"/>
                  </a:cubicBezTo>
                  <a:cubicBezTo>
                    <a:pt x="140" y="12"/>
                    <a:pt x="140" y="12"/>
                    <a:pt x="140" y="12"/>
                  </a:cubicBezTo>
                  <a:cubicBezTo>
                    <a:pt x="152" y="0"/>
                    <a:pt x="172" y="0"/>
                    <a:pt x="184" y="13"/>
                  </a:cubicBezTo>
                  <a:cubicBezTo>
                    <a:pt x="196" y="25"/>
                    <a:pt x="196" y="45"/>
                    <a:pt x="183" y="57"/>
                  </a:cubicBezTo>
                  <a:cubicBezTo>
                    <a:pt x="57" y="180"/>
                    <a:pt x="57" y="180"/>
                    <a:pt x="57" y="180"/>
                  </a:cubicBezTo>
                  <a:cubicBezTo>
                    <a:pt x="51" y="186"/>
                    <a:pt x="43" y="189"/>
                    <a:pt x="35" y="189"/>
                  </a:cubicBez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3"/>
            <p:cNvSpPr>
              <a:spLocks/>
            </p:cNvSpPr>
            <p:nvPr/>
          </p:nvSpPr>
          <p:spPr bwMode="auto">
            <a:xfrm>
              <a:off x="5927726" y="1430338"/>
              <a:ext cx="796925" cy="1485900"/>
            </a:xfrm>
            <a:custGeom>
              <a:avLst/>
              <a:gdLst>
                <a:gd name="T0" fmla="*/ 33 w 515"/>
                <a:gd name="T1" fmla="*/ 960 h 960"/>
                <a:gd name="T2" fmla="*/ 21 w 515"/>
                <a:gd name="T3" fmla="*/ 958 h 960"/>
                <a:gd name="T4" fmla="*/ 2 w 515"/>
                <a:gd name="T5" fmla="*/ 929 h 960"/>
                <a:gd name="T6" fmla="*/ 0 w 515"/>
                <a:gd name="T7" fmla="*/ 753 h 960"/>
                <a:gd name="T8" fmla="*/ 31 w 515"/>
                <a:gd name="T9" fmla="*/ 722 h 960"/>
                <a:gd name="T10" fmla="*/ 63 w 515"/>
                <a:gd name="T11" fmla="*/ 753 h 960"/>
                <a:gd name="T12" fmla="*/ 64 w 515"/>
                <a:gd name="T13" fmla="*/ 854 h 960"/>
                <a:gd name="T14" fmla="*/ 452 w 515"/>
                <a:gd name="T15" fmla="*/ 466 h 960"/>
                <a:gd name="T16" fmla="*/ 452 w 515"/>
                <a:gd name="T17" fmla="*/ 31 h 960"/>
                <a:gd name="T18" fmla="*/ 484 w 515"/>
                <a:gd name="T19" fmla="*/ 0 h 960"/>
                <a:gd name="T20" fmla="*/ 515 w 515"/>
                <a:gd name="T21" fmla="*/ 31 h 960"/>
                <a:gd name="T22" fmla="*/ 515 w 515"/>
                <a:gd name="T23" fmla="*/ 479 h 960"/>
                <a:gd name="T24" fmla="*/ 506 w 515"/>
                <a:gd name="T25" fmla="*/ 501 h 960"/>
                <a:gd name="T26" fmla="*/ 55 w 515"/>
                <a:gd name="T27" fmla="*/ 951 h 960"/>
                <a:gd name="T28" fmla="*/ 33 w 515"/>
                <a:gd name="T29" fmla="*/ 9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5" h="960">
                  <a:moveTo>
                    <a:pt x="33" y="960"/>
                  </a:moveTo>
                  <a:cubicBezTo>
                    <a:pt x="29" y="960"/>
                    <a:pt x="25" y="960"/>
                    <a:pt x="21" y="958"/>
                  </a:cubicBezTo>
                  <a:cubicBezTo>
                    <a:pt x="10" y="953"/>
                    <a:pt x="2" y="942"/>
                    <a:pt x="2" y="929"/>
                  </a:cubicBezTo>
                  <a:cubicBezTo>
                    <a:pt x="0" y="753"/>
                    <a:pt x="0" y="753"/>
                    <a:pt x="0" y="753"/>
                  </a:cubicBezTo>
                  <a:cubicBezTo>
                    <a:pt x="0" y="736"/>
                    <a:pt x="14" y="722"/>
                    <a:pt x="31" y="722"/>
                  </a:cubicBezTo>
                  <a:cubicBezTo>
                    <a:pt x="49" y="722"/>
                    <a:pt x="63" y="736"/>
                    <a:pt x="63" y="753"/>
                  </a:cubicBezTo>
                  <a:cubicBezTo>
                    <a:pt x="64" y="854"/>
                    <a:pt x="64" y="854"/>
                    <a:pt x="64" y="854"/>
                  </a:cubicBezTo>
                  <a:cubicBezTo>
                    <a:pt x="452" y="466"/>
                    <a:pt x="452" y="466"/>
                    <a:pt x="452" y="466"/>
                  </a:cubicBezTo>
                  <a:cubicBezTo>
                    <a:pt x="452" y="31"/>
                    <a:pt x="452" y="31"/>
                    <a:pt x="452" y="31"/>
                  </a:cubicBezTo>
                  <a:cubicBezTo>
                    <a:pt x="452" y="14"/>
                    <a:pt x="466" y="0"/>
                    <a:pt x="484" y="0"/>
                  </a:cubicBezTo>
                  <a:cubicBezTo>
                    <a:pt x="501" y="0"/>
                    <a:pt x="515" y="14"/>
                    <a:pt x="515" y="31"/>
                  </a:cubicBezTo>
                  <a:cubicBezTo>
                    <a:pt x="515" y="479"/>
                    <a:pt x="515" y="479"/>
                    <a:pt x="515" y="479"/>
                  </a:cubicBezTo>
                  <a:cubicBezTo>
                    <a:pt x="515" y="487"/>
                    <a:pt x="512" y="495"/>
                    <a:pt x="506" y="501"/>
                  </a:cubicBezTo>
                  <a:cubicBezTo>
                    <a:pt x="55" y="951"/>
                    <a:pt x="55" y="951"/>
                    <a:pt x="55" y="951"/>
                  </a:cubicBezTo>
                  <a:cubicBezTo>
                    <a:pt x="49" y="957"/>
                    <a:pt x="41" y="960"/>
                    <a:pt x="33" y="960"/>
                  </a:cubicBez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4"/>
            <p:cNvSpPr>
              <a:spLocks/>
            </p:cNvSpPr>
            <p:nvPr/>
          </p:nvSpPr>
          <p:spPr bwMode="auto">
            <a:xfrm>
              <a:off x="5930901" y="2817813"/>
              <a:ext cx="369888" cy="101600"/>
            </a:xfrm>
            <a:custGeom>
              <a:avLst/>
              <a:gdLst>
                <a:gd name="T0" fmla="*/ 208 w 239"/>
                <a:gd name="T1" fmla="*/ 66 h 66"/>
                <a:gd name="T2" fmla="*/ 207 w 239"/>
                <a:gd name="T3" fmla="*/ 66 h 66"/>
                <a:gd name="T4" fmla="*/ 31 w 239"/>
                <a:gd name="T5" fmla="*/ 63 h 66"/>
                <a:gd name="T6" fmla="*/ 0 w 239"/>
                <a:gd name="T7" fmla="*/ 31 h 66"/>
                <a:gd name="T8" fmla="*/ 31 w 239"/>
                <a:gd name="T9" fmla="*/ 0 h 66"/>
                <a:gd name="T10" fmla="*/ 32 w 239"/>
                <a:gd name="T11" fmla="*/ 0 h 66"/>
                <a:gd name="T12" fmla="*/ 208 w 239"/>
                <a:gd name="T13" fmla="*/ 3 h 66"/>
                <a:gd name="T14" fmla="*/ 239 w 239"/>
                <a:gd name="T15" fmla="*/ 35 h 66"/>
                <a:gd name="T16" fmla="*/ 208 w 239"/>
                <a:gd name="T1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66">
                  <a:moveTo>
                    <a:pt x="208" y="66"/>
                  </a:moveTo>
                  <a:cubicBezTo>
                    <a:pt x="208" y="66"/>
                    <a:pt x="207" y="66"/>
                    <a:pt x="207" y="66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13" y="63"/>
                    <a:pt x="0" y="49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26" y="3"/>
                    <a:pt x="239" y="18"/>
                    <a:pt x="239" y="35"/>
                  </a:cubicBezTo>
                  <a:cubicBezTo>
                    <a:pt x="239" y="52"/>
                    <a:pt x="225" y="66"/>
                    <a:pt x="208" y="66"/>
                  </a:cubicBez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5"/>
            <p:cNvSpPr>
              <a:spLocks/>
            </p:cNvSpPr>
            <p:nvPr/>
          </p:nvSpPr>
          <p:spPr bwMode="auto">
            <a:xfrm>
              <a:off x="5541963" y="1544638"/>
              <a:ext cx="955675" cy="644525"/>
            </a:xfrm>
            <a:custGeom>
              <a:avLst/>
              <a:gdLst>
                <a:gd name="T0" fmla="*/ 587 w 618"/>
                <a:gd name="T1" fmla="*/ 416 h 416"/>
                <a:gd name="T2" fmla="*/ 34 w 618"/>
                <a:gd name="T3" fmla="*/ 416 h 416"/>
                <a:gd name="T4" fmla="*/ 5 w 618"/>
                <a:gd name="T5" fmla="*/ 396 h 416"/>
                <a:gd name="T6" fmla="*/ 11 w 618"/>
                <a:gd name="T7" fmla="*/ 362 h 416"/>
                <a:gd name="T8" fmla="*/ 134 w 618"/>
                <a:gd name="T9" fmla="*/ 237 h 416"/>
                <a:gd name="T10" fmla="*/ 179 w 618"/>
                <a:gd name="T11" fmla="*/ 237 h 416"/>
                <a:gd name="T12" fmla="*/ 179 w 618"/>
                <a:gd name="T13" fmla="*/ 281 h 416"/>
                <a:gd name="T14" fmla="*/ 108 w 618"/>
                <a:gd name="T15" fmla="*/ 353 h 416"/>
                <a:gd name="T16" fmla="*/ 556 w 618"/>
                <a:gd name="T17" fmla="*/ 353 h 416"/>
                <a:gd name="T18" fmla="*/ 556 w 618"/>
                <a:gd name="T19" fmla="*/ 32 h 416"/>
                <a:gd name="T20" fmla="*/ 587 w 618"/>
                <a:gd name="T21" fmla="*/ 0 h 416"/>
                <a:gd name="T22" fmla="*/ 618 w 618"/>
                <a:gd name="T23" fmla="*/ 32 h 416"/>
                <a:gd name="T24" fmla="*/ 618 w 618"/>
                <a:gd name="T25" fmla="*/ 384 h 416"/>
                <a:gd name="T26" fmla="*/ 587 w 618"/>
                <a:gd name="T27" fmla="*/ 416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8" h="416">
                  <a:moveTo>
                    <a:pt x="587" y="416"/>
                  </a:moveTo>
                  <a:cubicBezTo>
                    <a:pt x="34" y="416"/>
                    <a:pt x="34" y="416"/>
                    <a:pt x="34" y="416"/>
                  </a:cubicBezTo>
                  <a:cubicBezTo>
                    <a:pt x="21" y="416"/>
                    <a:pt x="9" y="408"/>
                    <a:pt x="5" y="396"/>
                  </a:cubicBezTo>
                  <a:cubicBezTo>
                    <a:pt x="0" y="385"/>
                    <a:pt x="2" y="371"/>
                    <a:pt x="11" y="362"/>
                  </a:cubicBezTo>
                  <a:cubicBezTo>
                    <a:pt x="134" y="237"/>
                    <a:pt x="134" y="237"/>
                    <a:pt x="134" y="237"/>
                  </a:cubicBezTo>
                  <a:cubicBezTo>
                    <a:pt x="147" y="225"/>
                    <a:pt x="166" y="224"/>
                    <a:pt x="179" y="237"/>
                  </a:cubicBezTo>
                  <a:cubicBezTo>
                    <a:pt x="191" y="249"/>
                    <a:pt x="191" y="269"/>
                    <a:pt x="179" y="281"/>
                  </a:cubicBezTo>
                  <a:cubicBezTo>
                    <a:pt x="108" y="353"/>
                    <a:pt x="108" y="353"/>
                    <a:pt x="108" y="353"/>
                  </a:cubicBezTo>
                  <a:cubicBezTo>
                    <a:pt x="556" y="353"/>
                    <a:pt x="556" y="353"/>
                    <a:pt x="556" y="353"/>
                  </a:cubicBezTo>
                  <a:cubicBezTo>
                    <a:pt x="556" y="32"/>
                    <a:pt x="556" y="32"/>
                    <a:pt x="556" y="32"/>
                  </a:cubicBezTo>
                  <a:cubicBezTo>
                    <a:pt x="556" y="14"/>
                    <a:pt x="570" y="0"/>
                    <a:pt x="587" y="0"/>
                  </a:cubicBezTo>
                  <a:cubicBezTo>
                    <a:pt x="604" y="0"/>
                    <a:pt x="618" y="14"/>
                    <a:pt x="618" y="32"/>
                  </a:cubicBezTo>
                  <a:cubicBezTo>
                    <a:pt x="618" y="384"/>
                    <a:pt x="618" y="384"/>
                    <a:pt x="618" y="384"/>
                  </a:cubicBezTo>
                  <a:cubicBezTo>
                    <a:pt x="618" y="402"/>
                    <a:pt x="604" y="416"/>
                    <a:pt x="587" y="416"/>
                  </a:cubicBez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6"/>
            <p:cNvSpPr>
              <a:spLocks/>
            </p:cNvSpPr>
            <p:nvPr/>
          </p:nvSpPr>
          <p:spPr bwMode="auto">
            <a:xfrm>
              <a:off x="5540376" y="2085975"/>
              <a:ext cx="296863" cy="296863"/>
            </a:xfrm>
            <a:custGeom>
              <a:avLst/>
              <a:gdLst>
                <a:gd name="T0" fmla="*/ 158 w 192"/>
                <a:gd name="T1" fmla="*/ 192 h 192"/>
                <a:gd name="T2" fmla="*/ 135 w 192"/>
                <a:gd name="T3" fmla="*/ 183 h 192"/>
                <a:gd name="T4" fmla="*/ 12 w 192"/>
                <a:gd name="T5" fmla="*/ 56 h 192"/>
                <a:gd name="T6" fmla="*/ 13 w 192"/>
                <a:gd name="T7" fmla="*/ 12 h 192"/>
                <a:gd name="T8" fmla="*/ 57 w 192"/>
                <a:gd name="T9" fmla="*/ 12 h 192"/>
                <a:gd name="T10" fmla="*/ 180 w 192"/>
                <a:gd name="T11" fmla="*/ 139 h 192"/>
                <a:gd name="T12" fmla="*/ 179 w 192"/>
                <a:gd name="T13" fmla="*/ 183 h 192"/>
                <a:gd name="T14" fmla="*/ 158 w 192"/>
                <a:gd name="T1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192">
                  <a:moveTo>
                    <a:pt x="158" y="192"/>
                  </a:moveTo>
                  <a:cubicBezTo>
                    <a:pt x="149" y="192"/>
                    <a:pt x="141" y="189"/>
                    <a:pt x="135" y="183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0" y="44"/>
                    <a:pt x="0" y="24"/>
                    <a:pt x="13" y="12"/>
                  </a:cubicBezTo>
                  <a:cubicBezTo>
                    <a:pt x="25" y="0"/>
                    <a:pt x="45" y="0"/>
                    <a:pt x="57" y="12"/>
                  </a:cubicBezTo>
                  <a:cubicBezTo>
                    <a:pt x="180" y="139"/>
                    <a:pt x="180" y="139"/>
                    <a:pt x="180" y="139"/>
                  </a:cubicBezTo>
                  <a:cubicBezTo>
                    <a:pt x="192" y="151"/>
                    <a:pt x="192" y="171"/>
                    <a:pt x="179" y="183"/>
                  </a:cubicBezTo>
                  <a:cubicBezTo>
                    <a:pt x="173" y="189"/>
                    <a:pt x="165" y="192"/>
                    <a:pt x="158" y="192"/>
                  </a:cubicBez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7"/>
            <p:cNvSpPr>
              <a:spLocks/>
            </p:cNvSpPr>
            <p:nvPr/>
          </p:nvSpPr>
          <p:spPr bwMode="auto">
            <a:xfrm>
              <a:off x="7016751" y="1430338"/>
              <a:ext cx="796925" cy="1485900"/>
            </a:xfrm>
            <a:custGeom>
              <a:avLst/>
              <a:gdLst>
                <a:gd name="T0" fmla="*/ 482 w 515"/>
                <a:gd name="T1" fmla="*/ 960 h 960"/>
                <a:gd name="T2" fmla="*/ 460 w 515"/>
                <a:gd name="T3" fmla="*/ 951 h 960"/>
                <a:gd name="T4" fmla="*/ 9 w 515"/>
                <a:gd name="T5" fmla="*/ 501 h 960"/>
                <a:gd name="T6" fmla="*/ 0 w 515"/>
                <a:gd name="T7" fmla="*/ 479 h 960"/>
                <a:gd name="T8" fmla="*/ 0 w 515"/>
                <a:gd name="T9" fmla="*/ 31 h 960"/>
                <a:gd name="T10" fmla="*/ 31 w 515"/>
                <a:gd name="T11" fmla="*/ 0 h 960"/>
                <a:gd name="T12" fmla="*/ 63 w 515"/>
                <a:gd name="T13" fmla="*/ 31 h 960"/>
                <a:gd name="T14" fmla="*/ 63 w 515"/>
                <a:gd name="T15" fmla="*/ 466 h 960"/>
                <a:gd name="T16" fmla="*/ 451 w 515"/>
                <a:gd name="T17" fmla="*/ 854 h 960"/>
                <a:gd name="T18" fmla="*/ 452 w 515"/>
                <a:gd name="T19" fmla="*/ 753 h 960"/>
                <a:gd name="T20" fmla="*/ 483 w 515"/>
                <a:gd name="T21" fmla="*/ 722 h 960"/>
                <a:gd name="T22" fmla="*/ 484 w 515"/>
                <a:gd name="T23" fmla="*/ 722 h 960"/>
                <a:gd name="T24" fmla="*/ 515 w 515"/>
                <a:gd name="T25" fmla="*/ 753 h 960"/>
                <a:gd name="T26" fmla="*/ 513 w 515"/>
                <a:gd name="T27" fmla="*/ 929 h 960"/>
                <a:gd name="T28" fmla="*/ 494 w 515"/>
                <a:gd name="T29" fmla="*/ 958 h 960"/>
                <a:gd name="T30" fmla="*/ 482 w 515"/>
                <a:gd name="T31" fmla="*/ 9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5" h="960">
                  <a:moveTo>
                    <a:pt x="482" y="960"/>
                  </a:moveTo>
                  <a:cubicBezTo>
                    <a:pt x="474" y="960"/>
                    <a:pt x="466" y="957"/>
                    <a:pt x="460" y="951"/>
                  </a:cubicBezTo>
                  <a:cubicBezTo>
                    <a:pt x="9" y="501"/>
                    <a:pt x="9" y="501"/>
                    <a:pt x="9" y="501"/>
                  </a:cubicBezTo>
                  <a:cubicBezTo>
                    <a:pt x="3" y="495"/>
                    <a:pt x="0" y="487"/>
                    <a:pt x="0" y="479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66"/>
                    <a:pt x="63" y="466"/>
                    <a:pt x="63" y="466"/>
                  </a:cubicBezTo>
                  <a:cubicBezTo>
                    <a:pt x="451" y="854"/>
                    <a:pt x="451" y="854"/>
                    <a:pt x="451" y="854"/>
                  </a:cubicBezTo>
                  <a:cubicBezTo>
                    <a:pt x="452" y="753"/>
                    <a:pt x="452" y="753"/>
                    <a:pt x="452" y="753"/>
                  </a:cubicBezTo>
                  <a:cubicBezTo>
                    <a:pt x="452" y="736"/>
                    <a:pt x="466" y="722"/>
                    <a:pt x="483" y="722"/>
                  </a:cubicBezTo>
                  <a:cubicBezTo>
                    <a:pt x="483" y="722"/>
                    <a:pt x="483" y="722"/>
                    <a:pt x="484" y="722"/>
                  </a:cubicBezTo>
                  <a:cubicBezTo>
                    <a:pt x="501" y="722"/>
                    <a:pt x="515" y="736"/>
                    <a:pt x="515" y="753"/>
                  </a:cubicBezTo>
                  <a:cubicBezTo>
                    <a:pt x="513" y="929"/>
                    <a:pt x="513" y="929"/>
                    <a:pt x="513" y="929"/>
                  </a:cubicBezTo>
                  <a:cubicBezTo>
                    <a:pt x="513" y="942"/>
                    <a:pt x="505" y="953"/>
                    <a:pt x="494" y="958"/>
                  </a:cubicBezTo>
                  <a:cubicBezTo>
                    <a:pt x="490" y="960"/>
                    <a:pt x="486" y="960"/>
                    <a:pt x="482" y="960"/>
                  </a:cubicBez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8"/>
            <p:cNvSpPr>
              <a:spLocks/>
            </p:cNvSpPr>
            <p:nvPr/>
          </p:nvSpPr>
          <p:spPr bwMode="auto">
            <a:xfrm>
              <a:off x="7440613" y="2817813"/>
              <a:ext cx="369888" cy="101600"/>
            </a:xfrm>
            <a:custGeom>
              <a:avLst/>
              <a:gdLst>
                <a:gd name="T0" fmla="*/ 31 w 239"/>
                <a:gd name="T1" fmla="*/ 66 h 66"/>
                <a:gd name="T2" fmla="*/ 0 w 239"/>
                <a:gd name="T3" fmla="*/ 35 h 66"/>
                <a:gd name="T4" fmla="*/ 31 w 239"/>
                <a:gd name="T5" fmla="*/ 3 h 66"/>
                <a:gd name="T6" fmla="*/ 207 w 239"/>
                <a:gd name="T7" fmla="*/ 0 h 66"/>
                <a:gd name="T8" fmla="*/ 239 w 239"/>
                <a:gd name="T9" fmla="*/ 31 h 66"/>
                <a:gd name="T10" fmla="*/ 208 w 239"/>
                <a:gd name="T11" fmla="*/ 63 h 66"/>
                <a:gd name="T12" fmla="*/ 32 w 239"/>
                <a:gd name="T13" fmla="*/ 66 h 66"/>
                <a:gd name="T14" fmla="*/ 31 w 239"/>
                <a:gd name="T1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9" h="66">
                  <a:moveTo>
                    <a:pt x="31" y="66"/>
                  </a:moveTo>
                  <a:cubicBezTo>
                    <a:pt x="14" y="66"/>
                    <a:pt x="0" y="52"/>
                    <a:pt x="0" y="35"/>
                  </a:cubicBezTo>
                  <a:cubicBezTo>
                    <a:pt x="0" y="18"/>
                    <a:pt x="13" y="3"/>
                    <a:pt x="31" y="3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25" y="0"/>
                    <a:pt x="239" y="14"/>
                    <a:pt x="239" y="31"/>
                  </a:cubicBezTo>
                  <a:cubicBezTo>
                    <a:pt x="239" y="49"/>
                    <a:pt x="226" y="63"/>
                    <a:pt x="208" y="63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2" y="66"/>
                    <a:pt x="31" y="66"/>
                    <a:pt x="31" y="66"/>
                  </a:cubicBez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9"/>
            <p:cNvSpPr>
              <a:spLocks/>
            </p:cNvSpPr>
            <p:nvPr/>
          </p:nvSpPr>
          <p:spPr bwMode="auto">
            <a:xfrm>
              <a:off x="7240588" y="1544638"/>
              <a:ext cx="957263" cy="644525"/>
            </a:xfrm>
            <a:custGeom>
              <a:avLst/>
              <a:gdLst>
                <a:gd name="T0" fmla="*/ 585 w 619"/>
                <a:gd name="T1" fmla="*/ 416 h 416"/>
                <a:gd name="T2" fmla="*/ 32 w 619"/>
                <a:gd name="T3" fmla="*/ 416 h 416"/>
                <a:gd name="T4" fmla="*/ 0 w 619"/>
                <a:gd name="T5" fmla="*/ 384 h 416"/>
                <a:gd name="T6" fmla="*/ 0 w 619"/>
                <a:gd name="T7" fmla="*/ 32 h 416"/>
                <a:gd name="T8" fmla="*/ 32 w 619"/>
                <a:gd name="T9" fmla="*/ 0 h 416"/>
                <a:gd name="T10" fmla="*/ 63 w 619"/>
                <a:gd name="T11" fmla="*/ 32 h 416"/>
                <a:gd name="T12" fmla="*/ 63 w 619"/>
                <a:gd name="T13" fmla="*/ 353 h 416"/>
                <a:gd name="T14" fmla="*/ 511 w 619"/>
                <a:gd name="T15" fmla="*/ 353 h 416"/>
                <a:gd name="T16" fmla="*/ 440 w 619"/>
                <a:gd name="T17" fmla="*/ 281 h 416"/>
                <a:gd name="T18" fmla="*/ 440 w 619"/>
                <a:gd name="T19" fmla="*/ 237 h 416"/>
                <a:gd name="T20" fmla="*/ 485 w 619"/>
                <a:gd name="T21" fmla="*/ 237 h 416"/>
                <a:gd name="T22" fmla="*/ 608 w 619"/>
                <a:gd name="T23" fmla="*/ 362 h 416"/>
                <a:gd name="T24" fmla="*/ 614 w 619"/>
                <a:gd name="T25" fmla="*/ 396 h 416"/>
                <a:gd name="T26" fmla="*/ 585 w 619"/>
                <a:gd name="T27" fmla="*/ 416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9" h="416">
                  <a:moveTo>
                    <a:pt x="585" y="416"/>
                  </a:moveTo>
                  <a:cubicBezTo>
                    <a:pt x="32" y="416"/>
                    <a:pt x="32" y="416"/>
                    <a:pt x="32" y="416"/>
                  </a:cubicBezTo>
                  <a:cubicBezTo>
                    <a:pt x="15" y="416"/>
                    <a:pt x="0" y="402"/>
                    <a:pt x="0" y="38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5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353"/>
                    <a:pt x="63" y="353"/>
                    <a:pt x="63" y="353"/>
                  </a:cubicBezTo>
                  <a:cubicBezTo>
                    <a:pt x="511" y="353"/>
                    <a:pt x="511" y="353"/>
                    <a:pt x="511" y="353"/>
                  </a:cubicBezTo>
                  <a:cubicBezTo>
                    <a:pt x="440" y="281"/>
                    <a:pt x="440" y="281"/>
                    <a:pt x="440" y="281"/>
                  </a:cubicBezTo>
                  <a:cubicBezTo>
                    <a:pt x="428" y="269"/>
                    <a:pt x="428" y="249"/>
                    <a:pt x="440" y="237"/>
                  </a:cubicBezTo>
                  <a:cubicBezTo>
                    <a:pt x="453" y="224"/>
                    <a:pt x="472" y="225"/>
                    <a:pt x="485" y="237"/>
                  </a:cubicBezTo>
                  <a:cubicBezTo>
                    <a:pt x="608" y="362"/>
                    <a:pt x="608" y="362"/>
                    <a:pt x="608" y="362"/>
                  </a:cubicBezTo>
                  <a:cubicBezTo>
                    <a:pt x="617" y="371"/>
                    <a:pt x="619" y="385"/>
                    <a:pt x="614" y="396"/>
                  </a:cubicBezTo>
                  <a:cubicBezTo>
                    <a:pt x="610" y="408"/>
                    <a:pt x="598" y="416"/>
                    <a:pt x="585" y="416"/>
                  </a:cubicBez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0"/>
            <p:cNvSpPr>
              <a:spLocks/>
            </p:cNvSpPr>
            <p:nvPr/>
          </p:nvSpPr>
          <p:spPr bwMode="auto">
            <a:xfrm>
              <a:off x="7902576" y="2085975"/>
              <a:ext cx="296863" cy="296863"/>
            </a:xfrm>
            <a:custGeom>
              <a:avLst/>
              <a:gdLst>
                <a:gd name="T0" fmla="*/ 34 w 192"/>
                <a:gd name="T1" fmla="*/ 192 h 192"/>
                <a:gd name="T2" fmla="*/ 13 w 192"/>
                <a:gd name="T3" fmla="*/ 183 h 192"/>
                <a:gd name="T4" fmla="*/ 12 w 192"/>
                <a:gd name="T5" fmla="*/ 139 h 192"/>
                <a:gd name="T6" fmla="*/ 135 w 192"/>
                <a:gd name="T7" fmla="*/ 12 h 192"/>
                <a:gd name="T8" fmla="*/ 179 w 192"/>
                <a:gd name="T9" fmla="*/ 12 h 192"/>
                <a:gd name="T10" fmla="*/ 180 w 192"/>
                <a:gd name="T11" fmla="*/ 56 h 192"/>
                <a:gd name="T12" fmla="*/ 57 w 192"/>
                <a:gd name="T13" fmla="*/ 183 h 192"/>
                <a:gd name="T14" fmla="*/ 34 w 192"/>
                <a:gd name="T1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192">
                  <a:moveTo>
                    <a:pt x="34" y="192"/>
                  </a:moveTo>
                  <a:cubicBezTo>
                    <a:pt x="27" y="192"/>
                    <a:pt x="19" y="189"/>
                    <a:pt x="13" y="183"/>
                  </a:cubicBezTo>
                  <a:cubicBezTo>
                    <a:pt x="0" y="171"/>
                    <a:pt x="0" y="151"/>
                    <a:pt x="12" y="139"/>
                  </a:cubicBezTo>
                  <a:cubicBezTo>
                    <a:pt x="135" y="12"/>
                    <a:pt x="135" y="12"/>
                    <a:pt x="135" y="12"/>
                  </a:cubicBezTo>
                  <a:cubicBezTo>
                    <a:pt x="147" y="0"/>
                    <a:pt x="167" y="0"/>
                    <a:pt x="179" y="12"/>
                  </a:cubicBezTo>
                  <a:cubicBezTo>
                    <a:pt x="192" y="24"/>
                    <a:pt x="192" y="44"/>
                    <a:pt x="180" y="56"/>
                  </a:cubicBezTo>
                  <a:cubicBezTo>
                    <a:pt x="57" y="183"/>
                    <a:pt x="57" y="183"/>
                    <a:pt x="57" y="183"/>
                  </a:cubicBezTo>
                  <a:cubicBezTo>
                    <a:pt x="51" y="189"/>
                    <a:pt x="43" y="192"/>
                    <a:pt x="34" y="192"/>
                  </a:cubicBez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11" name="Picture 1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887" y="1899674"/>
            <a:ext cx="2930163" cy="174286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Is the Enterprise Cloud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/>
          <p:cNvSpPr/>
          <p:nvPr userDrawn="1"/>
        </p:nvSpPr>
        <p:spPr bwMode="gray">
          <a:xfrm>
            <a:off x="215556" y="1385195"/>
            <a:ext cx="8679433" cy="2234041"/>
          </a:xfrm>
          <a:prstGeom prst="roundRect">
            <a:avLst>
              <a:gd name="adj" fmla="val 2456"/>
            </a:avLst>
          </a:prstGeom>
          <a:gradFill flip="none" rotWithShape="1">
            <a:gsLst>
              <a:gs pos="1000">
                <a:schemeClr val="tx2">
                  <a:lumMod val="0"/>
                  <a:lumOff val="100000"/>
                  <a:alpha val="0"/>
                </a:schemeClr>
              </a:gs>
              <a:gs pos="100000">
                <a:schemeClr val="tx1">
                  <a:lumMod val="22000"/>
                  <a:lumOff val="78000"/>
                  <a:alpha val="7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57" tIns="45728" rIns="91457" bIns="45728" rtlCol="0" anchor="ctr"/>
          <a:lstStyle/>
          <a:p>
            <a:pPr algn="ctr"/>
            <a:endParaRPr lang="en-US" sz="1200" dirty="0">
              <a:solidFill>
                <a:srgbClr val="C7C9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TextBox 112"/>
          <p:cNvSpPr txBox="1"/>
          <p:nvPr userDrawn="1"/>
        </p:nvSpPr>
        <p:spPr>
          <a:xfrm>
            <a:off x="7128555" y="3466780"/>
            <a:ext cx="1480896" cy="830964"/>
          </a:xfrm>
          <a:prstGeom prst="rect">
            <a:avLst/>
          </a:prstGeom>
          <a:noFill/>
        </p:spPr>
        <p:txBody>
          <a:bodyPr wrap="square" lIns="91409" tIns="45704" rIns="91409" bIns="45704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otham Rounded Book"/>
                <a:cs typeface="Gotham Rounded Book"/>
              </a:rPr>
              <a:t>Run your apps anywhere with no infrastructure lock-in</a:t>
            </a:r>
          </a:p>
        </p:txBody>
      </p:sp>
      <p:grpSp>
        <p:nvGrpSpPr>
          <p:cNvPr id="114" name="Group 113"/>
          <p:cNvGrpSpPr/>
          <p:nvPr userDrawn="1"/>
        </p:nvGrpSpPr>
        <p:grpSpPr>
          <a:xfrm>
            <a:off x="2147182" y="2018190"/>
            <a:ext cx="1379400" cy="1014956"/>
            <a:chOff x="968690" y="3100091"/>
            <a:chExt cx="1838721" cy="1353273"/>
          </a:xfrm>
        </p:grpSpPr>
        <p:grpSp>
          <p:nvGrpSpPr>
            <p:cNvPr id="115" name="Group 114"/>
            <p:cNvGrpSpPr/>
            <p:nvPr/>
          </p:nvGrpSpPr>
          <p:grpSpPr>
            <a:xfrm>
              <a:off x="1531070" y="3100091"/>
              <a:ext cx="713960" cy="728046"/>
              <a:chOff x="7694213" y="-124790"/>
              <a:chExt cx="466725" cy="476250"/>
            </a:xfrm>
          </p:grpSpPr>
          <p:sp>
            <p:nvSpPr>
              <p:cNvPr id="117" name="Freeform 338"/>
              <p:cNvSpPr>
                <a:spLocks/>
              </p:cNvSpPr>
              <p:nvPr/>
            </p:nvSpPr>
            <p:spPr bwMode="auto">
              <a:xfrm>
                <a:off x="7994250" y="-124790"/>
                <a:ext cx="166688" cy="165100"/>
              </a:xfrm>
              <a:custGeom>
                <a:avLst/>
                <a:gdLst>
                  <a:gd name="T0" fmla="*/ 20 w 195"/>
                  <a:gd name="T1" fmla="*/ 194 h 194"/>
                  <a:gd name="T2" fmla="*/ 34 w 195"/>
                  <a:gd name="T3" fmla="*/ 188 h 194"/>
                  <a:gd name="T4" fmla="*/ 158 w 195"/>
                  <a:gd name="T5" fmla="*/ 64 h 194"/>
                  <a:gd name="T6" fmla="*/ 158 w 195"/>
                  <a:gd name="T7" fmla="*/ 93 h 194"/>
                  <a:gd name="T8" fmla="*/ 177 w 195"/>
                  <a:gd name="T9" fmla="*/ 111 h 194"/>
                  <a:gd name="T10" fmla="*/ 195 w 195"/>
                  <a:gd name="T11" fmla="*/ 93 h 194"/>
                  <a:gd name="T12" fmla="*/ 195 w 195"/>
                  <a:gd name="T13" fmla="*/ 19 h 194"/>
                  <a:gd name="T14" fmla="*/ 177 w 195"/>
                  <a:gd name="T15" fmla="*/ 0 h 194"/>
                  <a:gd name="T16" fmla="*/ 102 w 195"/>
                  <a:gd name="T17" fmla="*/ 0 h 194"/>
                  <a:gd name="T18" fmla="*/ 83 w 195"/>
                  <a:gd name="T19" fmla="*/ 19 h 194"/>
                  <a:gd name="T20" fmla="*/ 102 w 195"/>
                  <a:gd name="T21" fmla="*/ 38 h 194"/>
                  <a:gd name="T22" fmla="*/ 131 w 195"/>
                  <a:gd name="T23" fmla="*/ 38 h 194"/>
                  <a:gd name="T24" fmla="*/ 7 w 195"/>
                  <a:gd name="T25" fmla="*/ 162 h 194"/>
                  <a:gd name="T26" fmla="*/ 7 w 195"/>
                  <a:gd name="T27" fmla="*/ 188 h 194"/>
                  <a:gd name="T28" fmla="*/ 20 w 195"/>
                  <a:gd name="T29" fmla="*/ 19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5" h="194">
                    <a:moveTo>
                      <a:pt x="20" y="194"/>
                    </a:moveTo>
                    <a:cubicBezTo>
                      <a:pt x="25" y="194"/>
                      <a:pt x="30" y="192"/>
                      <a:pt x="34" y="188"/>
                    </a:cubicBezTo>
                    <a:cubicBezTo>
                      <a:pt x="158" y="64"/>
                      <a:pt x="158" y="64"/>
                      <a:pt x="158" y="64"/>
                    </a:cubicBezTo>
                    <a:cubicBezTo>
                      <a:pt x="158" y="93"/>
                      <a:pt x="158" y="93"/>
                      <a:pt x="158" y="93"/>
                    </a:cubicBezTo>
                    <a:cubicBezTo>
                      <a:pt x="158" y="103"/>
                      <a:pt x="166" y="111"/>
                      <a:pt x="177" y="111"/>
                    </a:cubicBezTo>
                    <a:cubicBezTo>
                      <a:pt x="187" y="111"/>
                      <a:pt x="195" y="103"/>
                      <a:pt x="195" y="93"/>
                    </a:cubicBezTo>
                    <a:cubicBezTo>
                      <a:pt x="195" y="19"/>
                      <a:pt x="195" y="19"/>
                      <a:pt x="195" y="19"/>
                    </a:cubicBezTo>
                    <a:cubicBezTo>
                      <a:pt x="195" y="8"/>
                      <a:pt x="187" y="0"/>
                      <a:pt x="177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91" y="0"/>
                      <a:pt x="83" y="8"/>
                      <a:pt x="83" y="19"/>
                    </a:cubicBezTo>
                    <a:cubicBezTo>
                      <a:pt x="83" y="29"/>
                      <a:pt x="91" y="38"/>
                      <a:pt x="102" y="38"/>
                    </a:cubicBezTo>
                    <a:cubicBezTo>
                      <a:pt x="131" y="38"/>
                      <a:pt x="131" y="38"/>
                      <a:pt x="131" y="38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0" y="169"/>
                      <a:pt x="0" y="181"/>
                      <a:pt x="7" y="188"/>
                    </a:cubicBezTo>
                    <a:cubicBezTo>
                      <a:pt x="11" y="192"/>
                      <a:pt x="15" y="194"/>
                      <a:pt x="20" y="194"/>
                    </a:cubicBezTo>
                    <a:close/>
                  </a:path>
                </a:pathLst>
              </a:custGeom>
              <a:solidFill>
                <a:srgbClr val="B0CB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8" name="Freeform 339"/>
              <p:cNvSpPr>
                <a:spLocks/>
              </p:cNvSpPr>
              <p:nvPr/>
            </p:nvSpPr>
            <p:spPr bwMode="auto">
              <a:xfrm>
                <a:off x="7694213" y="-124790"/>
                <a:ext cx="166688" cy="165100"/>
              </a:xfrm>
              <a:custGeom>
                <a:avLst/>
                <a:gdLst>
                  <a:gd name="T0" fmla="*/ 176 w 196"/>
                  <a:gd name="T1" fmla="*/ 194 h 194"/>
                  <a:gd name="T2" fmla="*/ 162 w 196"/>
                  <a:gd name="T3" fmla="*/ 188 h 194"/>
                  <a:gd name="T4" fmla="*/ 38 w 196"/>
                  <a:gd name="T5" fmla="*/ 64 h 194"/>
                  <a:gd name="T6" fmla="*/ 38 w 196"/>
                  <a:gd name="T7" fmla="*/ 93 h 194"/>
                  <a:gd name="T8" fmla="*/ 19 w 196"/>
                  <a:gd name="T9" fmla="*/ 111 h 194"/>
                  <a:gd name="T10" fmla="*/ 0 w 196"/>
                  <a:gd name="T11" fmla="*/ 93 h 194"/>
                  <a:gd name="T12" fmla="*/ 0 w 196"/>
                  <a:gd name="T13" fmla="*/ 19 h 194"/>
                  <a:gd name="T14" fmla="*/ 19 w 196"/>
                  <a:gd name="T15" fmla="*/ 0 h 194"/>
                  <a:gd name="T16" fmla="*/ 94 w 196"/>
                  <a:gd name="T17" fmla="*/ 0 h 194"/>
                  <a:gd name="T18" fmla="*/ 113 w 196"/>
                  <a:gd name="T19" fmla="*/ 19 h 194"/>
                  <a:gd name="T20" fmla="*/ 94 w 196"/>
                  <a:gd name="T21" fmla="*/ 38 h 194"/>
                  <a:gd name="T22" fmla="*/ 65 w 196"/>
                  <a:gd name="T23" fmla="*/ 38 h 194"/>
                  <a:gd name="T24" fmla="*/ 189 w 196"/>
                  <a:gd name="T25" fmla="*/ 162 h 194"/>
                  <a:gd name="T26" fmla="*/ 189 w 196"/>
                  <a:gd name="T27" fmla="*/ 188 h 194"/>
                  <a:gd name="T28" fmla="*/ 176 w 196"/>
                  <a:gd name="T29" fmla="*/ 19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6" h="194">
                    <a:moveTo>
                      <a:pt x="176" y="194"/>
                    </a:moveTo>
                    <a:cubicBezTo>
                      <a:pt x="171" y="194"/>
                      <a:pt x="166" y="192"/>
                      <a:pt x="162" y="188"/>
                    </a:cubicBezTo>
                    <a:cubicBezTo>
                      <a:pt x="38" y="64"/>
                      <a:pt x="38" y="64"/>
                      <a:pt x="38" y="64"/>
                    </a:cubicBezTo>
                    <a:cubicBezTo>
                      <a:pt x="38" y="93"/>
                      <a:pt x="38" y="93"/>
                      <a:pt x="38" y="93"/>
                    </a:cubicBezTo>
                    <a:cubicBezTo>
                      <a:pt x="38" y="103"/>
                      <a:pt x="30" y="111"/>
                      <a:pt x="19" y="111"/>
                    </a:cubicBezTo>
                    <a:cubicBezTo>
                      <a:pt x="9" y="111"/>
                      <a:pt x="0" y="103"/>
                      <a:pt x="0" y="93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104" y="0"/>
                      <a:pt x="113" y="8"/>
                      <a:pt x="113" y="19"/>
                    </a:cubicBezTo>
                    <a:cubicBezTo>
                      <a:pt x="113" y="29"/>
                      <a:pt x="104" y="38"/>
                      <a:pt x="94" y="38"/>
                    </a:cubicBezTo>
                    <a:cubicBezTo>
                      <a:pt x="65" y="38"/>
                      <a:pt x="65" y="38"/>
                      <a:pt x="65" y="38"/>
                    </a:cubicBezTo>
                    <a:cubicBezTo>
                      <a:pt x="189" y="162"/>
                      <a:pt x="189" y="162"/>
                      <a:pt x="189" y="162"/>
                    </a:cubicBezTo>
                    <a:cubicBezTo>
                      <a:pt x="196" y="169"/>
                      <a:pt x="196" y="181"/>
                      <a:pt x="189" y="188"/>
                    </a:cubicBezTo>
                    <a:cubicBezTo>
                      <a:pt x="185" y="192"/>
                      <a:pt x="180" y="194"/>
                      <a:pt x="176" y="194"/>
                    </a:cubicBezTo>
                    <a:close/>
                  </a:path>
                </a:pathLst>
              </a:custGeom>
              <a:solidFill>
                <a:srgbClr val="B0CB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9" name="Freeform 340"/>
              <p:cNvSpPr>
                <a:spLocks/>
              </p:cNvSpPr>
              <p:nvPr/>
            </p:nvSpPr>
            <p:spPr bwMode="auto">
              <a:xfrm>
                <a:off x="7994250" y="186360"/>
                <a:ext cx="166688" cy="165100"/>
              </a:xfrm>
              <a:custGeom>
                <a:avLst/>
                <a:gdLst>
                  <a:gd name="T0" fmla="*/ 20 w 195"/>
                  <a:gd name="T1" fmla="*/ 0 h 194"/>
                  <a:gd name="T2" fmla="*/ 34 w 195"/>
                  <a:gd name="T3" fmla="*/ 6 h 194"/>
                  <a:gd name="T4" fmla="*/ 158 w 195"/>
                  <a:gd name="T5" fmla="*/ 130 h 194"/>
                  <a:gd name="T6" fmla="*/ 158 w 195"/>
                  <a:gd name="T7" fmla="*/ 101 h 194"/>
                  <a:gd name="T8" fmla="*/ 177 w 195"/>
                  <a:gd name="T9" fmla="*/ 83 h 194"/>
                  <a:gd name="T10" fmla="*/ 195 w 195"/>
                  <a:gd name="T11" fmla="*/ 101 h 194"/>
                  <a:gd name="T12" fmla="*/ 195 w 195"/>
                  <a:gd name="T13" fmla="*/ 175 h 194"/>
                  <a:gd name="T14" fmla="*/ 177 w 195"/>
                  <a:gd name="T15" fmla="*/ 194 h 194"/>
                  <a:gd name="T16" fmla="*/ 102 w 195"/>
                  <a:gd name="T17" fmla="*/ 194 h 194"/>
                  <a:gd name="T18" fmla="*/ 83 w 195"/>
                  <a:gd name="T19" fmla="*/ 175 h 194"/>
                  <a:gd name="T20" fmla="*/ 102 w 195"/>
                  <a:gd name="T21" fmla="*/ 156 h 194"/>
                  <a:gd name="T22" fmla="*/ 131 w 195"/>
                  <a:gd name="T23" fmla="*/ 156 h 194"/>
                  <a:gd name="T24" fmla="*/ 7 w 195"/>
                  <a:gd name="T25" fmla="*/ 32 h 194"/>
                  <a:gd name="T26" fmla="*/ 7 w 195"/>
                  <a:gd name="T27" fmla="*/ 6 h 194"/>
                  <a:gd name="T28" fmla="*/ 20 w 195"/>
                  <a:gd name="T29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5" h="194">
                    <a:moveTo>
                      <a:pt x="20" y="0"/>
                    </a:moveTo>
                    <a:cubicBezTo>
                      <a:pt x="25" y="0"/>
                      <a:pt x="30" y="2"/>
                      <a:pt x="34" y="6"/>
                    </a:cubicBezTo>
                    <a:cubicBezTo>
                      <a:pt x="158" y="130"/>
                      <a:pt x="158" y="130"/>
                      <a:pt x="158" y="130"/>
                    </a:cubicBezTo>
                    <a:cubicBezTo>
                      <a:pt x="158" y="101"/>
                      <a:pt x="158" y="101"/>
                      <a:pt x="158" y="101"/>
                    </a:cubicBezTo>
                    <a:cubicBezTo>
                      <a:pt x="158" y="91"/>
                      <a:pt x="166" y="83"/>
                      <a:pt x="177" y="83"/>
                    </a:cubicBezTo>
                    <a:cubicBezTo>
                      <a:pt x="187" y="83"/>
                      <a:pt x="195" y="91"/>
                      <a:pt x="195" y="101"/>
                    </a:cubicBezTo>
                    <a:cubicBezTo>
                      <a:pt x="195" y="175"/>
                      <a:pt x="195" y="175"/>
                      <a:pt x="195" y="175"/>
                    </a:cubicBezTo>
                    <a:cubicBezTo>
                      <a:pt x="195" y="186"/>
                      <a:pt x="187" y="194"/>
                      <a:pt x="177" y="194"/>
                    </a:cubicBezTo>
                    <a:cubicBezTo>
                      <a:pt x="102" y="194"/>
                      <a:pt x="102" y="194"/>
                      <a:pt x="102" y="194"/>
                    </a:cubicBezTo>
                    <a:cubicBezTo>
                      <a:pt x="91" y="194"/>
                      <a:pt x="83" y="186"/>
                      <a:pt x="83" y="175"/>
                    </a:cubicBezTo>
                    <a:cubicBezTo>
                      <a:pt x="83" y="165"/>
                      <a:pt x="91" y="156"/>
                      <a:pt x="102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0" y="25"/>
                      <a:pt x="0" y="13"/>
                      <a:pt x="7" y="6"/>
                    </a:cubicBezTo>
                    <a:cubicBezTo>
                      <a:pt x="11" y="2"/>
                      <a:pt x="15" y="0"/>
                      <a:pt x="20" y="0"/>
                    </a:cubicBezTo>
                    <a:close/>
                  </a:path>
                </a:pathLst>
              </a:custGeom>
              <a:solidFill>
                <a:srgbClr val="B0CB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0" name="Freeform 341"/>
              <p:cNvSpPr>
                <a:spLocks/>
              </p:cNvSpPr>
              <p:nvPr/>
            </p:nvSpPr>
            <p:spPr bwMode="auto">
              <a:xfrm>
                <a:off x="7694213" y="186360"/>
                <a:ext cx="166688" cy="165100"/>
              </a:xfrm>
              <a:custGeom>
                <a:avLst/>
                <a:gdLst>
                  <a:gd name="T0" fmla="*/ 176 w 196"/>
                  <a:gd name="T1" fmla="*/ 0 h 194"/>
                  <a:gd name="T2" fmla="*/ 162 w 196"/>
                  <a:gd name="T3" fmla="*/ 6 h 194"/>
                  <a:gd name="T4" fmla="*/ 38 w 196"/>
                  <a:gd name="T5" fmla="*/ 130 h 194"/>
                  <a:gd name="T6" fmla="*/ 38 w 196"/>
                  <a:gd name="T7" fmla="*/ 101 h 194"/>
                  <a:gd name="T8" fmla="*/ 19 w 196"/>
                  <a:gd name="T9" fmla="*/ 83 h 194"/>
                  <a:gd name="T10" fmla="*/ 0 w 196"/>
                  <a:gd name="T11" fmla="*/ 101 h 194"/>
                  <a:gd name="T12" fmla="*/ 0 w 196"/>
                  <a:gd name="T13" fmla="*/ 175 h 194"/>
                  <a:gd name="T14" fmla="*/ 19 w 196"/>
                  <a:gd name="T15" fmla="*/ 194 h 194"/>
                  <a:gd name="T16" fmla="*/ 94 w 196"/>
                  <a:gd name="T17" fmla="*/ 194 h 194"/>
                  <a:gd name="T18" fmla="*/ 113 w 196"/>
                  <a:gd name="T19" fmla="*/ 175 h 194"/>
                  <a:gd name="T20" fmla="*/ 94 w 196"/>
                  <a:gd name="T21" fmla="*/ 156 h 194"/>
                  <a:gd name="T22" fmla="*/ 65 w 196"/>
                  <a:gd name="T23" fmla="*/ 156 h 194"/>
                  <a:gd name="T24" fmla="*/ 189 w 196"/>
                  <a:gd name="T25" fmla="*/ 32 h 194"/>
                  <a:gd name="T26" fmla="*/ 189 w 196"/>
                  <a:gd name="T27" fmla="*/ 6 h 194"/>
                  <a:gd name="T28" fmla="*/ 176 w 196"/>
                  <a:gd name="T29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6" h="194">
                    <a:moveTo>
                      <a:pt x="176" y="0"/>
                    </a:moveTo>
                    <a:cubicBezTo>
                      <a:pt x="171" y="0"/>
                      <a:pt x="166" y="2"/>
                      <a:pt x="162" y="6"/>
                    </a:cubicBezTo>
                    <a:cubicBezTo>
                      <a:pt x="38" y="130"/>
                      <a:pt x="38" y="130"/>
                      <a:pt x="38" y="130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38" y="91"/>
                      <a:pt x="30" y="83"/>
                      <a:pt x="19" y="83"/>
                    </a:cubicBezTo>
                    <a:cubicBezTo>
                      <a:pt x="9" y="83"/>
                      <a:pt x="0" y="91"/>
                      <a:pt x="0" y="101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86"/>
                      <a:pt x="9" y="194"/>
                      <a:pt x="19" y="194"/>
                    </a:cubicBezTo>
                    <a:cubicBezTo>
                      <a:pt x="94" y="194"/>
                      <a:pt x="94" y="194"/>
                      <a:pt x="94" y="194"/>
                    </a:cubicBezTo>
                    <a:cubicBezTo>
                      <a:pt x="104" y="194"/>
                      <a:pt x="113" y="186"/>
                      <a:pt x="113" y="175"/>
                    </a:cubicBezTo>
                    <a:cubicBezTo>
                      <a:pt x="113" y="165"/>
                      <a:pt x="104" y="156"/>
                      <a:pt x="94" y="156"/>
                    </a:cubicBezTo>
                    <a:cubicBezTo>
                      <a:pt x="65" y="156"/>
                      <a:pt x="65" y="156"/>
                      <a:pt x="65" y="156"/>
                    </a:cubicBezTo>
                    <a:cubicBezTo>
                      <a:pt x="189" y="32"/>
                      <a:pt x="189" y="32"/>
                      <a:pt x="189" y="32"/>
                    </a:cubicBezTo>
                    <a:cubicBezTo>
                      <a:pt x="196" y="25"/>
                      <a:pt x="196" y="13"/>
                      <a:pt x="189" y="6"/>
                    </a:cubicBezTo>
                    <a:cubicBezTo>
                      <a:pt x="185" y="2"/>
                      <a:pt x="180" y="0"/>
                      <a:pt x="176" y="0"/>
                    </a:cubicBezTo>
                    <a:close/>
                  </a:path>
                </a:pathLst>
              </a:custGeom>
              <a:solidFill>
                <a:srgbClr val="B0CB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1" name="Oval 342"/>
              <p:cNvSpPr>
                <a:spLocks noChangeArrowheads="1"/>
              </p:cNvSpPr>
              <p:nvPr/>
            </p:nvSpPr>
            <p:spPr bwMode="auto">
              <a:xfrm>
                <a:off x="7746600" y="-61290"/>
                <a:ext cx="358775" cy="358775"/>
              </a:xfrm>
              <a:prstGeom prst="ellipse">
                <a:avLst/>
              </a:prstGeom>
              <a:solidFill>
                <a:srgbClr val="B0CB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2" name="Freeform 343"/>
              <p:cNvSpPr>
                <a:spLocks noEditPoints="1"/>
              </p:cNvSpPr>
              <p:nvPr/>
            </p:nvSpPr>
            <p:spPr bwMode="auto">
              <a:xfrm>
                <a:off x="7746600" y="-61290"/>
                <a:ext cx="358775" cy="358775"/>
              </a:xfrm>
              <a:custGeom>
                <a:avLst/>
                <a:gdLst>
                  <a:gd name="T0" fmla="*/ 210 w 421"/>
                  <a:gd name="T1" fmla="*/ 0 h 421"/>
                  <a:gd name="T2" fmla="*/ 0 w 421"/>
                  <a:gd name="T3" fmla="*/ 210 h 421"/>
                  <a:gd name="T4" fmla="*/ 210 w 421"/>
                  <a:gd name="T5" fmla="*/ 421 h 421"/>
                  <a:gd name="T6" fmla="*/ 421 w 421"/>
                  <a:gd name="T7" fmla="*/ 210 h 421"/>
                  <a:gd name="T8" fmla="*/ 210 w 421"/>
                  <a:gd name="T9" fmla="*/ 0 h 421"/>
                  <a:gd name="T10" fmla="*/ 211 w 421"/>
                  <a:gd name="T11" fmla="*/ 311 h 421"/>
                  <a:gd name="T12" fmla="*/ 110 w 421"/>
                  <a:gd name="T13" fmla="*/ 211 h 421"/>
                  <a:gd name="T14" fmla="*/ 211 w 421"/>
                  <a:gd name="T15" fmla="*/ 110 h 421"/>
                  <a:gd name="T16" fmla="*/ 311 w 421"/>
                  <a:gd name="T17" fmla="*/ 211 h 421"/>
                  <a:gd name="T18" fmla="*/ 211 w 421"/>
                  <a:gd name="T19" fmla="*/ 311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1" h="421">
                    <a:moveTo>
                      <a:pt x="210" y="0"/>
                    </a:moveTo>
                    <a:cubicBezTo>
                      <a:pt x="94" y="0"/>
                      <a:pt x="0" y="94"/>
                      <a:pt x="0" y="210"/>
                    </a:cubicBezTo>
                    <a:cubicBezTo>
                      <a:pt x="0" y="326"/>
                      <a:pt x="94" y="421"/>
                      <a:pt x="210" y="421"/>
                    </a:cubicBezTo>
                    <a:cubicBezTo>
                      <a:pt x="327" y="421"/>
                      <a:pt x="421" y="326"/>
                      <a:pt x="421" y="210"/>
                    </a:cubicBezTo>
                    <a:cubicBezTo>
                      <a:pt x="421" y="94"/>
                      <a:pt x="327" y="0"/>
                      <a:pt x="210" y="0"/>
                    </a:cubicBezTo>
                    <a:close/>
                    <a:moveTo>
                      <a:pt x="211" y="311"/>
                    </a:moveTo>
                    <a:cubicBezTo>
                      <a:pt x="155" y="311"/>
                      <a:pt x="110" y="266"/>
                      <a:pt x="110" y="211"/>
                    </a:cubicBezTo>
                    <a:cubicBezTo>
                      <a:pt x="110" y="155"/>
                      <a:pt x="155" y="110"/>
                      <a:pt x="211" y="110"/>
                    </a:cubicBezTo>
                    <a:cubicBezTo>
                      <a:pt x="266" y="110"/>
                      <a:pt x="311" y="155"/>
                      <a:pt x="311" y="211"/>
                    </a:cubicBezTo>
                    <a:cubicBezTo>
                      <a:pt x="311" y="266"/>
                      <a:pt x="266" y="311"/>
                      <a:pt x="211" y="311"/>
                    </a:cubicBezTo>
                    <a:close/>
                  </a:path>
                </a:pathLst>
              </a:custGeom>
              <a:solidFill>
                <a:srgbClr val="024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16" name="TextBox 115"/>
            <p:cNvSpPr txBox="1"/>
            <p:nvPr/>
          </p:nvSpPr>
          <p:spPr>
            <a:xfrm>
              <a:off x="968690" y="3837812"/>
              <a:ext cx="1838721" cy="61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+mj-lt"/>
                  <a:cs typeface="Arial" pitchFamily="34" charset="0"/>
                </a:rPr>
                <a:t>Flexible Consumption</a:t>
              </a:r>
            </a:p>
          </p:txBody>
        </p:sp>
      </p:grpSp>
      <p:sp>
        <p:nvSpPr>
          <p:cNvPr id="123" name="TextBox 122"/>
          <p:cNvSpPr txBox="1"/>
          <p:nvPr userDrawn="1"/>
        </p:nvSpPr>
        <p:spPr>
          <a:xfrm>
            <a:off x="1823354" y="3422986"/>
            <a:ext cx="2027065" cy="1200296"/>
          </a:xfrm>
          <a:prstGeom prst="rect">
            <a:avLst/>
          </a:prstGeom>
          <a:noFill/>
        </p:spPr>
        <p:txBody>
          <a:bodyPr wrap="square" lIns="91409" tIns="45704" rIns="91409" bIns="45704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otham Rounded Book"/>
                <a:cs typeface="Gotham Rounded Book"/>
              </a:rPr>
              <a:t>Buy and use </a:t>
            </a:r>
            <a:br>
              <a:rPr lang="en-US" sz="1200" dirty="0">
                <a:solidFill>
                  <a:schemeClr val="bg1"/>
                </a:solidFill>
                <a:latin typeface="Gotham Rounded Book"/>
                <a:cs typeface="Gotham Rounded Book"/>
              </a:rPr>
            </a:br>
            <a:r>
              <a:rPr lang="en-US" sz="1200" dirty="0">
                <a:solidFill>
                  <a:schemeClr val="bg1"/>
                </a:solidFill>
                <a:latin typeface="Gotham Rounded Book"/>
                <a:cs typeface="Gotham Rounded Book"/>
              </a:rPr>
              <a:t>what you need only when you need it – </a:t>
            </a:r>
            <a:br>
              <a:rPr lang="en-US" sz="1200" dirty="0">
                <a:solidFill>
                  <a:schemeClr val="bg1"/>
                </a:solidFill>
                <a:latin typeface="Gotham Rounded Book"/>
                <a:cs typeface="Gotham Rounded Book"/>
              </a:rPr>
            </a:br>
            <a:r>
              <a:rPr lang="en-US" sz="1200" dirty="0">
                <a:solidFill>
                  <a:schemeClr val="bg1"/>
                </a:solidFill>
                <a:latin typeface="Gotham Rounded Book"/>
                <a:cs typeface="Gotham Rounded Book"/>
              </a:rPr>
              <a:t>no more overprovisioning and prediction risk</a:t>
            </a:r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527734" y="130478"/>
            <a:ext cx="8159067" cy="516608"/>
          </a:xfrm>
        </p:spPr>
        <p:txBody>
          <a:bodyPr/>
          <a:lstStyle/>
          <a:p>
            <a:r>
              <a:rPr lang="en-US" dirty="0"/>
              <a:t>What is The Enterprise Cloud?</a:t>
            </a:r>
          </a:p>
        </p:txBody>
      </p:sp>
      <p:grpSp>
        <p:nvGrpSpPr>
          <p:cNvPr id="125" name="Group 124"/>
          <p:cNvGrpSpPr/>
          <p:nvPr userDrawn="1"/>
        </p:nvGrpSpPr>
        <p:grpSpPr>
          <a:xfrm>
            <a:off x="5501341" y="2039306"/>
            <a:ext cx="1379400" cy="1092374"/>
            <a:chOff x="4923306" y="2996867"/>
            <a:chExt cx="1838721" cy="1456499"/>
          </a:xfrm>
        </p:grpSpPr>
        <p:grpSp>
          <p:nvGrpSpPr>
            <p:cNvPr id="126" name="Group 125"/>
            <p:cNvGrpSpPr/>
            <p:nvPr/>
          </p:nvGrpSpPr>
          <p:grpSpPr>
            <a:xfrm>
              <a:off x="5388986" y="2996867"/>
              <a:ext cx="1073924" cy="793380"/>
              <a:chOff x="6994425" y="1412709"/>
              <a:chExt cx="1258170" cy="930113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6994425" y="1412709"/>
                <a:ext cx="726650" cy="930113"/>
                <a:chOff x="2246314" y="4360863"/>
                <a:chExt cx="317500" cy="406400"/>
              </a:xfrm>
              <a:effectLst/>
            </p:grpSpPr>
            <p:sp>
              <p:nvSpPr>
                <p:cNvPr id="133" name="Freeform 269"/>
                <p:cNvSpPr>
                  <a:spLocks noEditPoints="1"/>
                </p:cNvSpPr>
                <p:nvPr/>
              </p:nvSpPr>
              <p:spPr bwMode="auto">
                <a:xfrm>
                  <a:off x="2246314" y="4360863"/>
                  <a:ext cx="317500" cy="406400"/>
                </a:xfrm>
                <a:custGeom>
                  <a:avLst/>
                  <a:gdLst>
                    <a:gd name="T0" fmla="*/ 0 w 162"/>
                    <a:gd name="T1" fmla="*/ 95 h 207"/>
                    <a:gd name="T2" fmla="*/ 0 w 162"/>
                    <a:gd name="T3" fmla="*/ 197 h 207"/>
                    <a:gd name="T4" fmla="*/ 10 w 162"/>
                    <a:gd name="T5" fmla="*/ 207 h 207"/>
                    <a:gd name="T6" fmla="*/ 152 w 162"/>
                    <a:gd name="T7" fmla="*/ 207 h 207"/>
                    <a:gd name="T8" fmla="*/ 162 w 162"/>
                    <a:gd name="T9" fmla="*/ 197 h 207"/>
                    <a:gd name="T10" fmla="*/ 162 w 162"/>
                    <a:gd name="T11" fmla="*/ 95 h 207"/>
                    <a:gd name="T12" fmla="*/ 152 w 162"/>
                    <a:gd name="T13" fmla="*/ 85 h 207"/>
                    <a:gd name="T14" fmla="*/ 144 w 162"/>
                    <a:gd name="T15" fmla="*/ 85 h 207"/>
                    <a:gd name="T16" fmla="*/ 82 w 162"/>
                    <a:gd name="T17" fmla="*/ 0 h 207"/>
                    <a:gd name="T18" fmla="*/ 18 w 162"/>
                    <a:gd name="T19" fmla="*/ 85 h 207"/>
                    <a:gd name="T20" fmla="*/ 10 w 162"/>
                    <a:gd name="T21" fmla="*/ 85 h 207"/>
                    <a:gd name="T22" fmla="*/ 0 w 162"/>
                    <a:gd name="T23" fmla="*/ 95 h 207"/>
                    <a:gd name="T24" fmla="*/ 95 w 162"/>
                    <a:gd name="T25" fmla="*/ 181 h 207"/>
                    <a:gd name="T26" fmla="*/ 67 w 162"/>
                    <a:gd name="T27" fmla="*/ 181 h 207"/>
                    <a:gd name="T28" fmla="*/ 72 w 162"/>
                    <a:gd name="T29" fmla="*/ 143 h 207"/>
                    <a:gd name="T30" fmla="*/ 64 w 162"/>
                    <a:gd name="T31" fmla="*/ 128 h 207"/>
                    <a:gd name="T32" fmla="*/ 81 w 162"/>
                    <a:gd name="T33" fmla="*/ 111 h 207"/>
                    <a:gd name="T34" fmla="*/ 98 w 162"/>
                    <a:gd name="T35" fmla="*/ 128 h 207"/>
                    <a:gd name="T36" fmla="*/ 90 w 162"/>
                    <a:gd name="T37" fmla="*/ 143 h 207"/>
                    <a:gd name="T38" fmla="*/ 95 w 162"/>
                    <a:gd name="T39" fmla="*/ 181 h 207"/>
                    <a:gd name="T40" fmla="*/ 82 w 162"/>
                    <a:gd name="T41" fmla="*/ 25 h 207"/>
                    <a:gd name="T42" fmla="*/ 121 w 162"/>
                    <a:gd name="T43" fmla="*/ 85 h 207"/>
                    <a:gd name="T44" fmla="*/ 42 w 162"/>
                    <a:gd name="T45" fmla="*/ 85 h 207"/>
                    <a:gd name="T46" fmla="*/ 82 w 162"/>
                    <a:gd name="T47" fmla="*/ 25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62" h="207">
                      <a:moveTo>
                        <a:pt x="0" y="95"/>
                      </a:moveTo>
                      <a:cubicBezTo>
                        <a:pt x="0" y="197"/>
                        <a:pt x="0" y="197"/>
                        <a:pt x="0" y="197"/>
                      </a:cubicBezTo>
                      <a:cubicBezTo>
                        <a:pt x="0" y="203"/>
                        <a:pt x="4" y="207"/>
                        <a:pt x="10" y="207"/>
                      </a:cubicBezTo>
                      <a:cubicBezTo>
                        <a:pt x="152" y="207"/>
                        <a:pt x="152" y="207"/>
                        <a:pt x="152" y="207"/>
                      </a:cubicBezTo>
                      <a:cubicBezTo>
                        <a:pt x="158" y="207"/>
                        <a:pt x="162" y="203"/>
                        <a:pt x="162" y="197"/>
                      </a:cubicBezTo>
                      <a:cubicBezTo>
                        <a:pt x="162" y="95"/>
                        <a:pt x="162" y="95"/>
                        <a:pt x="162" y="95"/>
                      </a:cubicBezTo>
                      <a:cubicBezTo>
                        <a:pt x="162" y="90"/>
                        <a:pt x="158" y="85"/>
                        <a:pt x="152" y="85"/>
                      </a:cubicBezTo>
                      <a:cubicBezTo>
                        <a:pt x="144" y="85"/>
                        <a:pt x="144" y="85"/>
                        <a:pt x="144" y="85"/>
                      </a:cubicBezTo>
                      <a:cubicBezTo>
                        <a:pt x="144" y="61"/>
                        <a:pt x="145" y="0"/>
                        <a:pt x="82" y="0"/>
                      </a:cubicBezTo>
                      <a:cubicBezTo>
                        <a:pt x="18" y="0"/>
                        <a:pt x="18" y="61"/>
                        <a:pt x="18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4" y="85"/>
                        <a:pt x="0" y="90"/>
                        <a:pt x="0" y="95"/>
                      </a:cubicBezTo>
                      <a:close/>
                      <a:moveTo>
                        <a:pt x="95" y="181"/>
                      </a:moveTo>
                      <a:cubicBezTo>
                        <a:pt x="67" y="181"/>
                        <a:pt x="67" y="181"/>
                        <a:pt x="67" y="181"/>
                      </a:cubicBezTo>
                      <a:cubicBezTo>
                        <a:pt x="72" y="143"/>
                        <a:pt x="72" y="143"/>
                        <a:pt x="72" y="143"/>
                      </a:cubicBezTo>
                      <a:cubicBezTo>
                        <a:pt x="67" y="140"/>
                        <a:pt x="64" y="134"/>
                        <a:pt x="64" y="128"/>
                      </a:cubicBezTo>
                      <a:cubicBezTo>
                        <a:pt x="64" y="119"/>
                        <a:pt x="72" y="111"/>
                        <a:pt x="81" y="111"/>
                      </a:cubicBezTo>
                      <a:cubicBezTo>
                        <a:pt x="90" y="111"/>
                        <a:pt x="98" y="119"/>
                        <a:pt x="98" y="128"/>
                      </a:cubicBezTo>
                      <a:cubicBezTo>
                        <a:pt x="98" y="134"/>
                        <a:pt x="95" y="140"/>
                        <a:pt x="90" y="143"/>
                      </a:cubicBezTo>
                      <a:lnTo>
                        <a:pt x="95" y="181"/>
                      </a:lnTo>
                      <a:close/>
                      <a:moveTo>
                        <a:pt x="82" y="25"/>
                      </a:moveTo>
                      <a:cubicBezTo>
                        <a:pt x="127" y="25"/>
                        <a:pt x="122" y="68"/>
                        <a:pt x="121" y="85"/>
                      </a:cubicBezTo>
                      <a:cubicBezTo>
                        <a:pt x="42" y="85"/>
                        <a:pt x="42" y="85"/>
                        <a:pt x="42" y="85"/>
                      </a:cubicBezTo>
                      <a:cubicBezTo>
                        <a:pt x="42" y="67"/>
                        <a:pt x="36" y="25"/>
                        <a:pt x="82" y="2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4" name="Freeform 270"/>
                <p:cNvSpPr>
                  <a:spLocks/>
                </p:cNvSpPr>
                <p:nvPr/>
              </p:nvSpPr>
              <p:spPr bwMode="auto">
                <a:xfrm>
                  <a:off x="2371726" y="4578350"/>
                  <a:ext cx="66675" cy="138113"/>
                </a:xfrm>
                <a:custGeom>
                  <a:avLst/>
                  <a:gdLst>
                    <a:gd name="T0" fmla="*/ 34 w 34"/>
                    <a:gd name="T1" fmla="*/ 17 h 70"/>
                    <a:gd name="T2" fmla="*/ 17 w 34"/>
                    <a:gd name="T3" fmla="*/ 0 h 70"/>
                    <a:gd name="T4" fmla="*/ 0 w 34"/>
                    <a:gd name="T5" fmla="*/ 17 h 70"/>
                    <a:gd name="T6" fmla="*/ 8 w 34"/>
                    <a:gd name="T7" fmla="*/ 32 h 70"/>
                    <a:gd name="T8" fmla="*/ 3 w 34"/>
                    <a:gd name="T9" fmla="*/ 70 h 70"/>
                    <a:gd name="T10" fmla="*/ 31 w 34"/>
                    <a:gd name="T11" fmla="*/ 70 h 70"/>
                    <a:gd name="T12" fmla="*/ 26 w 34"/>
                    <a:gd name="T13" fmla="*/ 32 h 70"/>
                    <a:gd name="T14" fmla="*/ 34 w 34"/>
                    <a:gd name="T15" fmla="*/ 17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4" h="70">
                      <a:moveTo>
                        <a:pt x="34" y="17"/>
                      </a:moveTo>
                      <a:cubicBezTo>
                        <a:pt x="34" y="8"/>
                        <a:pt x="26" y="0"/>
                        <a:pt x="17" y="0"/>
                      </a:cubicBezTo>
                      <a:cubicBezTo>
                        <a:pt x="8" y="0"/>
                        <a:pt x="0" y="8"/>
                        <a:pt x="0" y="17"/>
                      </a:cubicBezTo>
                      <a:cubicBezTo>
                        <a:pt x="0" y="23"/>
                        <a:pt x="3" y="29"/>
                        <a:pt x="8" y="32"/>
                      </a:cubicBezTo>
                      <a:cubicBezTo>
                        <a:pt x="3" y="70"/>
                        <a:pt x="3" y="70"/>
                        <a:pt x="3" y="70"/>
                      </a:cubicBezTo>
                      <a:cubicBezTo>
                        <a:pt x="31" y="70"/>
                        <a:pt x="31" y="70"/>
                        <a:pt x="31" y="70"/>
                      </a:cubicBezTo>
                      <a:cubicBezTo>
                        <a:pt x="26" y="32"/>
                        <a:pt x="26" y="32"/>
                        <a:pt x="26" y="32"/>
                      </a:cubicBezTo>
                      <a:cubicBezTo>
                        <a:pt x="31" y="29"/>
                        <a:pt x="34" y="23"/>
                        <a:pt x="34" y="17"/>
                      </a:cubicBezTo>
                      <a:close/>
                    </a:path>
                  </a:pathLst>
                </a:custGeom>
                <a:solidFill>
                  <a:srgbClr val="B0CB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7593873" y="1725537"/>
                <a:ext cx="658722" cy="571271"/>
                <a:chOff x="8655050" y="4525963"/>
                <a:chExt cx="920750" cy="798513"/>
              </a:xfrm>
              <a:effectLst/>
            </p:grpSpPr>
            <p:sp>
              <p:nvSpPr>
                <p:cNvPr id="130" name="Freeform 291"/>
                <p:cNvSpPr>
                  <a:spLocks/>
                </p:cNvSpPr>
                <p:nvPr/>
              </p:nvSpPr>
              <p:spPr bwMode="auto">
                <a:xfrm>
                  <a:off x="8934450" y="4745038"/>
                  <a:ext cx="361950" cy="360363"/>
                </a:xfrm>
                <a:custGeom>
                  <a:avLst/>
                  <a:gdLst>
                    <a:gd name="T0" fmla="*/ 48 w 121"/>
                    <a:gd name="T1" fmla="*/ 120 h 120"/>
                    <a:gd name="T2" fmla="*/ 73 w 121"/>
                    <a:gd name="T3" fmla="*/ 120 h 120"/>
                    <a:gd name="T4" fmla="*/ 82 w 121"/>
                    <a:gd name="T5" fmla="*/ 111 h 120"/>
                    <a:gd name="T6" fmla="*/ 82 w 121"/>
                    <a:gd name="T7" fmla="*/ 81 h 120"/>
                    <a:gd name="T8" fmla="*/ 112 w 121"/>
                    <a:gd name="T9" fmla="*/ 81 h 120"/>
                    <a:gd name="T10" fmla="*/ 121 w 121"/>
                    <a:gd name="T11" fmla="*/ 72 h 120"/>
                    <a:gd name="T12" fmla="*/ 121 w 121"/>
                    <a:gd name="T13" fmla="*/ 48 h 120"/>
                    <a:gd name="T14" fmla="*/ 112 w 121"/>
                    <a:gd name="T15" fmla="*/ 39 h 120"/>
                    <a:gd name="T16" fmla="*/ 82 w 121"/>
                    <a:gd name="T17" fmla="*/ 39 h 120"/>
                    <a:gd name="T18" fmla="*/ 82 w 121"/>
                    <a:gd name="T19" fmla="*/ 9 h 120"/>
                    <a:gd name="T20" fmla="*/ 73 w 121"/>
                    <a:gd name="T21" fmla="*/ 0 h 120"/>
                    <a:gd name="T22" fmla="*/ 48 w 121"/>
                    <a:gd name="T23" fmla="*/ 0 h 120"/>
                    <a:gd name="T24" fmla="*/ 39 w 121"/>
                    <a:gd name="T25" fmla="*/ 9 h 120"/>
                    <a:gd name="T26" fmla="*/ 39 w 121"/>
                    <a:gd name="T27" fmla="*/ 39 h 120"/>
                    <a:gd name="T28" fmla="*/ 9 w 121"/>
                    <a:gd name="T29" fmla="*/ 39 h 120"/>
                    <a:gd name="T30" fmla="*/ 0 w 121"/>
                    <a:gd name="T31" fmla="*/ 48 h 120"/>
                    <a:gd name="T32" fmla="*/ 0 w 121"/>
                    <a:gd name="T33" fmla="*/ 72 h 120"/>
                    <a:gd name="T34" fmla="*/ 9 w 121"/>
                    <a:gd name="T35" fmla="*/ 81 h 120"/>
                    <a:gd name="T36" fmla="*/ 39 w 121"/>
                    <a:gd name="T37" fmla="*/ 81 h 120"/>
                    <a:gd name="T38" fmla="*/ 39 w 121"/>
                    <a:gd name="T39" fmla="*/ 111 h 120"/>
                    <a:gd name="T40" fmla="*/ 48 w 121"/>
                    <a:gd name="T41" fmla="*/ 12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21" h="120">
                      <a:moveTo>
                        <a:pt x="48" y="120"/>
                      </a:moveTo>
                      <a:cubicBezTo>
                        <a:pt x="73" y="120"/>
                        <a:pt x="73" y="120"/>
                        <a:pt x="73" y="120"/>
                      </a:cubicBezTo>
                      <a:cubicBezTo>
                        <a:pt x="78" y="120"/>
                        <a:pt x="82" y="116"/>
                        <a:pt x="82" y="111"/>
                      </a:cubicBezTo>
                      <a:cubicBezTo>
                        <a:pt x="82" y="81"/>
                        <a:pt x="82" y="81"/>
                        <a:pt x="82" y="81"/>
                      </a:cubicBezTo>
                      <a:cubicBezTo>
                        <a:pt x="112" y="81"/>
                        <a:pt x="112" y="81"/>
                        <a:pt x="112" y="81"/>
                      </a:cubicBezTo>
                      <a:cubicBezTo>
                        <a:pt x="117" y="81"/>
                        <a:pt x="121" y="77"/>
                        <a:pt x="121" y="72"/>
                      </a:cubicBezTo>
                      <a:cubicBezTo>
                        <a:pt x="121" y="48"/>
                        <a:pt x="121" y="48"/>
                        <a:pt x="121" y="48"/>
                      </a:cubicBezTo>
                      <a:cubicBezTo>
                        <a:pt x="121" y="43"/>
                        <a:pt x="117" y="39"/>
                        <a:pt x="112" y="39"/>
                      </a:cubicBezTo>
                      <a:cubicBezTo>
                        <a:pt x="82" y="39"/>
                        <a:pt x="82" y="39"/>
                        <a:pt x="82" y="39"/>
                      </a:cubicBezTo>
                      <a:cubicBezTo>
                        <a:pt x="82" y="9"/>
                        <a:pt x="82" y="9"/>
                        <a:pt x="82" y="9"/>
                      </a:cubicBezTo>
                      <a:cubicBezTo>
                        <a:pt x="82" y="4"/>
                        <a:pt x="78" y="0"/>
                        <a:pt x="73" y="0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0"/>
                        <a:pt x="39" y="4"/>
                        <a:pt x="39" y="9"/>
                      </a:cubicBezTo>
                      <a:cubicBezTo>
                        <a:pt x="39" y="39"/>
                        <a:pt x="39" y="39"/>
                        <a:pt x="39" y="39"/>
                      </a:cubicBezTo>
                      <a:cubicBezTo>
                        <a:pt x="9" y="39"/>
                        <a:pt x="9" y="39"/>
                        <a:pt x="9" y="39"/>
                      </a:cubicBezTo>
                      <a:cubicBezTo>
                        <a:pt x="4" y="39"/>
                        <a:pt x="0" y="43"/>
                        <a:pt x="0" y="48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7"/>
                        <a:pt x="4" y="81"/>
                        <a:pt x="9" y="81"/>
                      </a:cubicBezTo>
                      <a:cubicBezTo>
                        <a:pt x="39" y="81"/>
                        <a:pt x="39" y="81"/>
                        <a:pt x="39" y="81"/>
                      </a:cubicBezTo>
                      <a:cubicBezTo>
                        <a:pt x="39" y="111"/>
                        <a:pt x="39" y="111"/>
                        <a:pt x="39" y="111"/>
                      </a:cubicBezTo>
                      <a:cubicBezTo>
                        <a:pt x="39" y="116"/>
                        <a:pt x="43" y="120"/>
                        <a:pt x="48" y="1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1" name="Freeform 292"/>
                <p:cNvSpPr>
                  <a:spLocks/>
                </p:cNvSpPr>
                <p:nvPr/>
              </p:nvSpPr>
              <p:spPr bwMode="auto">
                <a:xfrm>
                  <a:off x="8655050" y="4525963"/>
                  <a:ext cx="742950" cy="428625"/>
                </a:xfrm>
                <a:custGeom>
                  <a:avLst/>
                  <a:gdLst>
                    <a:gd name="T0" fmla="*/ 43 w 248"/>
                    <a:gd name="T1" fmla="*/ 115 h 143"/>
                    <a:gd name="T2" fmla="*/ 33 w 248"/>
                    <a:gd name="T3" fmla="*/ 124 h 143"/>
                    <a:gd name="T4" fmla="*/ 154 w 248"/>
                    <a:gd name="T5" fmla="*/ 12 h 143"/>
                    <a:gd name="T6" fmla="*/ 237 w 248"/>
                    <a:gd name="T7" fmla="*/ 45 h 143"/>
                    <a:gd name="T8" fmla="*/ 245 w 248"/>
                    <a:gd name="T9" fmla="*/ 45 h 143"/>
                    <a:gd name="T10" fmla="*/ 245 w 248"/>
                    <a:gd name="T11" fmla="*/ 36 h 143"/>
                    <a:gd name="T12" fmla="*/ 154 w 248"/>
                    <a:gd name="T13" fmla="*/ 0 h 143"/>
                    <a:gd name="T14" fmla="*/ 21 w 248"/>
                    <a:gd name="T15" fmla="*/ 125 h 143"/>
                    <a:gd name="T16" fmla="*/ 10 w 248"/>
                    <a:gd name="T17" fmla="*/ 115 h 143"/>
                    <a:gd name="T18" fmla="*/ 2 w 248"/>
                    <a:gd name="T19" fmla="*/ 116 h 143"/>
                    <a:gd name="T20" fmla="*/ 2 w 248"/>
                    <a:gd name="T21" fmla="*/ 124 h 143"/>
                    <a:gd name="T22" fmla="*/ 23 w 248"/>
                    <a:gd name="T23" fmla="*/ 141 h 143"/>
                    <a:gd name="T24" fmla="*/ 26 w 248"/>
                    <a:gd name="T25" fmla="*/ 143 h 143"/>
                    <a:gd name="T26" fmla="*/ 30 w 248"/>
                    <a:gd name="T27" fmla="*/ 141 h 143"/>
                    <a:gd name="T28" fmla="*/ 50 w 248"/>
                    <a:gd name="T29" fmla="*/ 124 h 143"/>
                    <a:gd name="T30" fmla="*/ 51 w 248"/>
                    <a:gd name="T31" fmla="*/ 116 h 143"/>
                    <a:gd name="T32" fmla="*/ 43 w 248"/>
                    <a:gd name="T33" fmla="*/ 115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48" h="143">
                      <a:moveTo>
                        <a:pt x="43" y="115"/>
                      </a:moveTo>
                      <a:cubicBezTo>
                        <a:pt x="33" y="124"/>
                        <a:pt x="33" y="124"/>
                        <a:pt x="33" y="124"/>
                      </a:cubicBezTo>
                      <a:cubicBezTo>
                        <a:pt x="37" y="61"/>
                        <a:pt x="90" y="12"/>
                        <a:pt x="154" y="12"/>
                      </a:cubicBezTo>
                      <a:cubicBezTo>
                        <a:pt x="185" y="12"/>
                        <a:pt x="215" y="23"/>
                        <a:pt x="237" y="45"/>
                      </a:cubicBezTo>
                      <a:cubicBezTo>
                        <a:pt x="239" y="47"/>
                        <a:pt x="243" y="47"/>
                        <a:pt x="245" y="45"/>
                      </a:cubicBezTo>
                      <a:cubicBezTo>
                        <a:pt x="248" y="42"/>
                        <a:pt x="248" y="39"/>
                        <a:pt x="245" y="36"/>
                      </a:cubicBezTo>
                      <a:cubicBezTo>
                        <a:pt x="220" y="13"/>
                        <a:pt x="188" y="0"/>
                        <a:pt x="154" y="0"/>
                      </a:cubicBezTo>
                      <a:cubicBezTo>
                        <a:pt x="83" y="0"/>
                        <a:pt x="25" y="55"/>
                        <a:pt x="21" y="125"/>
                      </a:cubicBezTo>
                      <a:cubicBezTo>
                        <a:pt x="10" y="115"/>
                        <a:pt x="10" y="115"/>
                        <a:pt x="10" y="115"/>
                      </a:cubicBezTo>
                      <a:cubicBezTo>
                        <a:pt x="8" y="113"/>
                        <a:pt x="4" y="114"/>
                        <a:pt x="2" y="116"/>
                      </a:cubicBezTo>
                      <a:cubicBezTo>
                        <a:pt x="0" y="118"/>
                        <a:pt x="0" y="122"/>
                        <a:pt x="2" y="124"/>
                      </a:cubicBezTo>
                      <a:cubicBezTo>
                        <a:pt x="23" y="141"/>
                        <a:pt x="23" y="141"/>
                        <a:pt x="23" y="141"/>
                      </a:cubicBezTo>
                      <a:cubicBezTo>
                        <a:pt x="24" y="142"/>
                        <a:pt x="25" y="143"/>
                        <a:pt x="26" y="143"/>
                      </a:cubicBezTo>
                      <a:cubicBezTo>
                        <a:pt x="28" y="143"/>
                        <a:pt x="29" y="142"/>
                        <a:pt x="30" y="141"/>
                      </a:cubicBezTo>
                      <a:cubicBezTo>
                        <a:pt x="50" y="124"/>
                        <a:pt x="50" y="124"/>
                        <a:pt x="50" y="124"/>
                      </a:cubicBezTo>
                      <a:cubicBezTo>
                        <a:pt x="53" y="122"/>
                        <a:pt x="53" y="118"/>
                        <a:pt x="51" y="116"/>
                      </a:cubicBezTo>
                      <a:cubicBezTo>
                        <a:pt x="49" y="114"/>
                        <a:pt x="45" y="113"/>
                        <a:pt x="43" y="115"/>
                      </a:cubicBezTo>
                      <a:close/>
                    </a:path>
                  </a:pathLst>
                </a:custGeom>
                <a:solidFill>
                  <a:srgbClr val="B0CB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2" name="Freeform 293"/>
                <p:cNvSpPr>
                  <a:spLocks/>
                </p:cNvSpPr>
                <p:nvPr/>
              </p:nvSpPr>
              <p:spPr bwMode="auto">
                <a:xfrm>
                  <a:off x="8832850" y="4879976"/>
                  <a:ext cx="742950" cy="444500"/>
                </a:xfrm>
                <a:custGeom>
                  <a:avLst/>
                  <a:gdLst>
                    <a:gd name="T0" fmla="*/ 245 w 248"/>
                    <a:gd name="T1" fmla="*/ 19 h 148"/>
                    <a:gd name="T2" fmla="*/ 225 w 248"/>
                    <a:gd name="T3" fmla="*/ 2 h 148"/>
                    <a:gd name="T4" fmla="*/ 217 w 248"/>
                    <a:gd name="T5" fmla="*/ 2 h 148"/>
                    <a:gd name="T6" fmla="*/ 197 w 248"/>
                    <a:gd name="T7" fmla="*/ 19 h 148"/>
                    <a:gd name="T8" fmla="*/ 197 w 248"/>
                    <a:gd name="T9" fmla="*/ 27 h 148"/>
                    <a:gd name="T10" fmla="*/ 205 w 248"/>
                    <a:gd name="T11" fmla="*/ 28 h 148"/>
                    <a:gd name="T12" fmla="*/ 216 w 248"/>
                    <a:gd name="T13" fmla="*/ 19 h 148"/>
                    <a:gd name="T14" fmla="*/ 95 w 248"/>
                    <a:gd name="T15" fmla="*/ 136 h 148"/>
                    <a:gd name="T16" fmla="*/ 10 w 248"/>
                    <a:gd name="T17" fmla="*/ 102 h 148"/>
                    <a:gd name="T18" fmla="*/ 2 w 248"/>
                    <a:gd name="T19" fmla="*/ 102 h 148"/>
                    <a:gd name="T20" fmla="*/ 2 w 248"/>
                    <a:gd name="T21" fmla="*/ 110 h 148"/>
                    <a:gd name="T22" fmla="*/ 95 w 248"/>
                    <a:gd name="T23" fmla="*/ 148 h 148"/>
                    <a:gd name="T24" fmla="*/ 228 w 248"/>
                    <a:gd name="T25" fmla="*/ 20 h 148"/>
                    <a:gd name="T26" fmla="*/ 237 w 248"/>
                    <a:gd name="T27" fmla="*/ 28 h 148"/>
                    <a:gd name="T28" fmla="*/ 241 w 248"/>
                    <a:gd name="T29" fmla="*/ 29 h 148"/>
                    <a:gd name="T30" fmla="*/ 246 w 248"/>
                    <a:gd name="T31" fmla="*/ 27 h 148"/>
                    <a:gd name="T32" fmla="*/ 245 w 248"/>
                    <a:gd name="T33" fmla="*/ 19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48" h="148">
                      <a:moveTo>
                        <a:pt x="245" y="19"/>
                      </a:moveTo>
                      <a:cubicBezTo>
                        <a:pt x="225" y="2"/>
                        <a:pt x="225" y="2"/>
                        <a:pt x="225" y="2"/>
                      </a:cubicBezTo>
                      <a:cubicBezTo>
                        <a:pt x="223" y="0"/>
                        <a:pt x="220" y="0"/>
                        <a:pt x="217" y="2"/>
                      </a:cubicBezTo>
                      <a:cubicBezTo>
                        <a:pt x="197" y="19"/>
                        <a:pt x="197" y="19"/>
                        <a:pt x="197" y="19"/>
                      </a:cubicBezTo>
                      <a:cubicBezTo>
                        <a:pt x="195" y="21"/>
                        <a:pt x="195" y="25"/>
                        <a:pt x="197" y="27"/>
                      </a:cubicBezTo>
                      <a:cubicBezTo>
                        <a:pt x="199" y="30"/>
                        <a:pt x="202" y="30"/>
                        <a:pt x="205" y="28"/>
                      </a:cubicBezTo>
                      <a:cubicBezTo>
                        <a:pt x="216" y="19"/>
                        <a:pt x="216" y="19"/>
                        <a:pt x="216" y="19"/>
                      </a:cubicBezTo>
                      <a:cubicBezTo>
                        <a:pt x="214" y="84"/>
                        <a:pt x="160" y="136"/>
                        <a:pt x="95" y="136"/>
                      </a:cubicBezTo>
                      <a:cubicBezTo>
                        <a:pt x="63" y="136"/>
                        <a:pt x="33" y="124"/>
                        <a:pt x="10" y="102"/>
                      </a:cubicBezTo>
                      <a:cubicBezTo>
                        <a:pt x="8" y="100"/>
                        <a:pt x="4" y="100"/>
                        <a:pt x="2" y="102"/>
                      </a:cubicBezTo>
                      <a:cubicBezTo>
                        <a:pt x="0" y="104"/>
                        <a:pt x="0" y="108"/>
                        <a:pt x="2" y="110"/>
                      </a:cubicBezTo>
                      <a:cubicBezTo>
                        <a:pt x="27" y="135"/>
                        <a:pt x="60" y="148"/>
                        <a:pt x="95" y="148"/>
                      </a:cubicBezTo>
                      <a:cubicBezTo>
                        <a:pt x="166" y="148"/>
                        <a:pt x="225" y="91"/>
                        <a:pt x="228" y="20"/>
                      </a:cubicBezTo>
                      <a:cubicBezTo>
                        <a:pt x="237" y="28"/>
                        <a:pt x="237" y="28"/>
                        <a:pt x="237" y="28"/>
                      </a:cubicBezTo>
                      <a:cubicBezTo>
                        <a:pt x="239" y="29"/>
                        <a:pt x="240" y="29"/>
                        <a:pt x="241" y="29"/>
                      </a:cubicBezTo>
                      <a:cubicBezTo>
                        <a:pt x="243" y="29"/>
                        <a:pt x="245" y="29"/>
                        <a:pt x="246" y="27"/>
                      </a:cubicBezTo>
                      <a:cubicBezTo>
                        <a:pt x="248" y="25"/>
                        <a:pt x="248" y="21"/>
                        <a:pt x="245" y="19"/>
                      </a:cubicBezTo>
                      <a:close/>
                    </a:path>
                  </a:pathLst>
                </a:custGeom>
                <a:solidFill>
                  <a:srgbClr val="B0CB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27" name="TextBox 126"/>
            <p:cNvSpPr txBox="1"/>
            <p:nvPr/>
          </p:nvSpPr>
          <p:spPr>
            <a:xfrm>
              <a:off x="4923306" y="3837813"/>
              <a:ext cx="183872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+mj-lt"/>
                  <a:cs typeface="Arial" pitchFamily="34" charset="0"/>
                </a:rPr>
                <a:t>Integrated Security and Control</a:t>
              </a:r>
            </a:p>
          </p:txBody>
        </p:sp>
      </p:grpSp>
      <p:sp>
        <p:nvSpPr>
          <p:cNvPr id="135" name="TextBox 134"/>
          <p:cNvSpPr txBox="1"/>
          <p:nvPr userDrawn="1"/>
        </p:nvSpPr>
        <p:spPr>
          <a:xfrm>
            <a:off x="3717993" y="3455831"/>
            <a:ext cx="1560778" cy="830964"/>
          </a:xfrm>
          <a:prstGeom prst="rect">
            <a:avLst/>
          </a:prstGeom>
          <a:noFill/>
        </p:spPr>
        <p:txBody>
          <a:bodyPr wrap="square" lIns="91409" tIns="45704" rIns="91409" bIns="45704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otham Rounded Book"/>
                <a:cs typeface="Gotham Rounded Book"/>
              </a:rPr>
              <a:t>Cloud-like operational simplicity through automation</a:t>
            </a:r>
          </a:p>
        </p:txBody>
      </p:sp>
      <p:sp>
        <p:nvSpPr>
          <p:cNvPr id="136" name="TextBox 135"/>
          <p:cNvSpPr txBox="1"/>
          <p:nvPr userDrawn="1"/>
        </p:nvSpPr>
        <p:spPr>
          <a:xfrm>
            <a:off x="5385433" y="3455830"/>
            <a:ext cx="1457951" cy="830964"/>
          </a:xfrm>
          <a:prstGeom prst="rect">
            <a:avLst/>
          </a:prstGeom>
          <a:noFill/>
        </p:spPr>
        <p:txBody>
          <a:bodyPr wrap="square" lIns="91409" tIns="45704" rIns="91409" bIns="45704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otham Rounded Book"/>
                <a:cs typeface="Gotham Rounded Book"/>
              </a:rPr>
              <a:t>Comprehensive, security with automation and self-healing</a:t>
            </a:r>
          </a:p>
        </p:txBody>
      </p:sp>
      <p:grpSp>
        <p:nvGrpSpPr>
          <p:cNvPr id="137" name="Group 136"/>
          <p:cNvGrpSpPr/>
          <p:nvPr userDrawn="1"/>
        </p:nvGrpSpPr>
        <p:grpSpPr>
          <a:xfrm>
            <a:off x="215556" y="1021691"/>
            <a:ext cx="8679433" cy="380376"/>
            <a:chOff x="1283365" y="3961985"/>
            <a:chExt cx="9515924" cy="502920"/>
          </a:xfrm>
        </p:grpSpPr>
        <p:sp>
          <p:nvSpPr>
            <p:cNvPr id="138" name="Round Same Side Corner Rectangle 137"/>
            <p:cNvSpPr/>
            <p:nvPr/>
          </p:nvSpPr>
          <p:spPr bwMode="auto">
            <a:xfrm flipV="1">
              <a:off x="1283365" y="3961985"/>
              <a:ext cx="9515924" cy="502920"/>
            </a:xfrm>
            <a:prstGeom prst="round2SameRect">
              <a:avLst>
                <a:gd name="adj1" fmla="val 0"/>
                <a:gd name="adj2" fmla="val 17377"/>
              </a:avLst>
            </a:prstGeom>
            <a:solidFill>
              <a:schemeClr val="accent1"/>
            </a:solidFill>
            <a:ln w="292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25237"/>
              <a:endParaRPr lang="en-US" sz="1200" spc="225">
                <a:solidFill>
                  <a:schemeClr val="tx2"/>
                </a:solidFill>
                <a:cs typeface="Arial" charset="0"/>
              </a:endParaRPr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2393832" y="4037707"/>
              <a:ext cx="7258372" cy="357593"/>
            </a:xfrm>
            <a:custGeom>
              <a:avLst/>
              <a:gdLst>
                <a:gd name="connsiteX0" fmla="*/ 0 w 2058252"/>
                <a:gd name="connsiteY0" fmla="*/ 0 h 658640"/>
                <a:gd name="connsiteX1" fmla="*/ 2058252 w 2058252"/>
                <a:gd name="connsiteY1" fmla="*/ 0 h 658640"/>
                <a:gd name="connsiteX2" fmla="*/ 2058252 w 2058252"/>
                <a:gd name="connsiteY2" fmla="*/ 658640 h 658640"/>
                <a:gd name="connsiteX3" fmla="*/ 0 w 2058252"/>
                <a:gd name="connsiteY3" fmla="*/ 658640 h 658640"/>
                <a:gd name="connsiteX4" fmla="*/ 0 w 2058252"/>
                <a:gd name="connsiteY4" fmla="*/ 0 h 65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8252" h="658640">
                  <a:moveTo>
                    <a:pt x="0" y="0"/>
                  </a:moveTo>
                  <a:lnTo>
                    <a:pt x="2058252" y="0"/>
                  </a:lnTo>
                  <a:lnTo>
                    <a:pt x="2058252" y="658640"/>
                  </a:lnTo>
                  <a:lnTo>
                    <a:pt x="0" y="65864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478" tIns="10478" rIns="10478" bIns="10478" numCol="1" spcCol="1270" anchor="ctr" anchorCtr="0">
              <a:spAutoFit/>
            </a:bodyPr>
            <a:lstStyle/>
            <a:p>
              <a:pPr algn="ctr" defTabSz="733572">
                <a:lnSpc>
                  <a:spcPct val="90000"/>
                </a:lnSpc>
                <a:spcAft>
                  <a:spcPct val="35000"/>
                </a:spcAft>
              </a:pPr>
              <a:r>
                <a:rPr lang="en-US" dirty="0">
                  <a:solidFill>
                    <a:schemeClr val="bg1"/>
                  </a:solidFill>
                  <a:latin typeface="Gotham Rounded Medium" pitchFamily="50" charset="0"/>
                  <a:cs typeface="Gotham Rounded Medium"/>
                </a:rPr>
                <a:t>ENTERPRISE CLOUD</a:t>
              </a:r>
            </a:p>
          </p:txBody>
        </p:sp>
      </p:grpSp>
      <p:grpSp>
        <p:nvGrpSpPr>
          <p:cNvPr id="140" name="Group 139"/>
          <p:cNvGrpSpPr/>
          <p:nvPr userDrawn="1"/>
        </p:nvGrpSpPr>
        <p:grpSpPr>
          <a:xfrm>
            <a:off x="3797744" y="2025295"/>
            <a:ext cx="1379400" cy="1051630"/>
            <a:chOff x="3029124" y="3051195"/>
            <a:chExt cx="1838721" cy="1402173"/>
          </a:xfrm>
        </p:grpSpPr>
        <p:sp>
          <p:nvSpPr>
            <p:cNvPr id="141" name="TextBox 140"/>
            <p:cNvSpPr txBox="1"/>
            <p:nvPr/>
          </p:nvSpPr>
          <p:spPr>
            <a:xfrm>
              <a:off x="3029124" y="3837815"/>
              <a:ext cx="183872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+mj-lt"/>
                  <a:cs typeface="Arial" pitchFamily="34" charset="0"/>
                </a:rPr>
                <a:t>Zero-click Operations</a:t>
              </a:r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3466263" y="3051195"/>
              <a:ext cx="840338" cy="767137"/>
              <a:chOff x="4124326" y="4310063"/>
              <a:chExt cx="455613" cy="415925"/>
            </a:xfrm>
            <a:effectLst/>
          </p:grpSpPr>
          <p:sp>
            <p:nvSpPr>
              <p:cNvPr id="143" name="Freeform 235"/>
              <p:cNvSpPr>
                <a:spLocks noEditPoints="1"/>
              </p:cNvSpPr>
              <p:nvPr/>
            </p:nvSpPr>
            <p:spPr bwMode="auto">
              <a:xfrm>
                <a:off x="4124326" y="4310063"/>
                <a:ext cx="303213" cy="303213"/>
              </a:xfrm>
              <a:custGeom>
                <a:avLst/>
                <a:gdLst>
                  <a:gd name="T0" fmla="*/ 1 w 155"/>
                  <a:gd name="T1" fmla="*/ 97 h 155"/>
                  <a:gd name="T2" fmla="*/ 9 w 155"/>
                  <a:gd name="T3" fmla="*/ 117 h 155"/>
                  <a:gd name="T4" fmla="*/ 12 w 155"/>
                  <a:gd name="T5" fmla="*/ 120 h 155"/>
                  <a:gd name="T6" fmla="*/ 15 w 155"/>
                  <a:gd name="T7" fmla="*/ 120 h 155"/>
                  <a:gd name="T8" fmla="*/ 27 w 155"/>
                  <a:gd name="T9" fmla="*/ 115 h 155"/>
                  <a:gd name="T10" fmla="*/ 39 w 155"/>
                  <a:gd name="T11" fmla="*/ 128 h 155"/>
                  <a:gd name="T12" fmla="*/ 35 w 155"/>
                  <a:gd name="T13" fmla="*/ 139 h 155"/>
                  <a:gd name="T14" fmla="*/ 37 w 155"/>
                  <a:gd name="T15" fmla="*/ 145 h 155"/>
                  <a:gd name="T16" fmla="*/ 58 w 155"/>
                  <a:gd name="T17" fmla="*/ 154 h 155"/>
                  <a:gd name="T18" fmla="*/ 64 w 155"/>
                  <a:gd name="T19" fmla="*/ 151 h 155"/>
                  <a:gd name="T20" fmla="*/ 68 w 155"/>
                  <a:gd name="T21" fmla="*/ 140 h 155"/>
                  <a:gd name="T22" fmla="*/ 77 w 155"/>
                  <a:gd name="T23" fmla="*/ 140 h 155"/>
                  <a:gd name="T24" fmla="*/ 86 w 155"/>
                  <a:gd name="T25" fmla="*/ 140 h 155"/>
                  <a:gd name="T26" fmla="*/ 91 w 155"/>
                  <a:gd name="T27" fmla="*/ 151 h 155"/>
                  <a:gd name="T28" fmla="*/ 95 w 155"/>
                  <a:gd name="T29" fmla="*/ 154 h 155"/>
                  <a:gd name="T30" fmla="*/ 97 w 155"/>
                  <a:gd name="T31" fmla="*/ 154 h 155"/>
                  <a:gd name="T32" fmla="*/ 118 w 155"/>
                  <a:gd name="T33" fmla="*/ 145 h 155"/>
                  <a:gd name="T34" fmla="*/ 120 w 155"/>
                  <a:gd name="T35" fmla="*/ 139 h 155"/>
                  <a:gd name="T36" fmla="*/ 115 w 155"/>
                  <a:gd name="T37" fmla="*/ 128 h 155"/>
                  <a:gd name="T38" fmla="*/ 128 w 155"/>
                  <a:gd name="T39" fmla="*/ 115 h 155"/>
                  <a:gd name="T40" fmla="*/ 139 w 155"/>
                  <a:gd name="T41" fmla="*/ 120 h 155"/>
                  <a:gd name="T42" fmla="*/ 143 w 155"/>
                  <a:gd name="T43" fmla="*/ 120 h 155"/>
                  <a:gd name="T44" fmla="*/ 145 w 155"/>
                  <a:gd name="T45" fmla="*/ 117 h 155"/>
                  <a:gd name="T46" fmla="*/ 154 w 155"/>
                  <a:gd name="T47" fmla="*/ 97 h 155"/>
                  <a:gd name="T48" fmla="*/ 151 w 155"/>
                  <a:gd name="T49" fmla="*/ 91 h 155"/>
                  <a:gd name="T50" fmla="*/ 140 w 155"/>
                  <a:gd name="T51" fmla="*/ 86 h 155"/>
                  <a:gd name="T52" fmla="*/ 141 w 155"/>
                  <a:gd name="T53" fmla="*/ 77 h 155"/>
                  <a:gd name="T54" fmla="*/ 140 w 155"/>
                  <a:gd name="T55" fmla="*/ 68 h 155"/>
                  <a:gd name="T56" fmla="*/ 151 w 155"/>
                  <a:gd name="T57" fmla="*/ 63 h 155"/>
                  <a:gd name="T58" fmla="*/ 154 w 155"/>
                  <a:gd name="T59" fmla="*/ 57 h 155"/>
                  <a:gd name="T60" fmla="*/ 145 w 155"/>
                  <a:gd name="T61" fmla="*/ 37 h 155"/>
                  <a:gd name="T62" fmla="*/ 139 w 155"/>
                  <a:gd name="T63" fmla="*/ 35 h 155"/>
                  <a:gd name="T64" fmla="*/ 128 w 155"/>
                  <a:gd name="T65" fmla="*/ 39 h 155"/>
                  <a:gd name="T66" fmla="*/ 115 w 155"/>
                  <a:gd name="T67" fmla="*/ 27 h 155"/>
                  <a:gd name="T68" fmla="*/ 120 w 155"/>
                  <a:gd name="T69" fmla="*/ 15 h 155"/>
                  <a:gd name="T70" fmla="*/ 120 w 155"/>
                  <a:gd name="T71" fmla="*/ 12 h 155"/>
                  <a:gd name="T72" fmla="*/ 118 w 155"/>
                  <a:gd name="T73" fmla="*/ 9 h 155"/>
                  <a:gd name="T74" fmla="*/ 97 w 155"/>
                  <a:gd name="T75" fmla="*/ 1 h 155"/>
                  <a:gd name="T76" fmla="*/ 91 w 155"/>
                  <a:gd name="T77" fmla="*/ 3 h 155"/>
                  <a:gd name="T78" fmla="*/ 86 w 155"/>
                  <a:gd name="T79" fmla="*/ 15 h 155"/>
                  <a:gd name="T80" fmla="*/ 77 w 155"/>
                  <a:gd name="T81" fmla="*/ 14 h 155"/>
                  <a:gd name="T82" fmla="*/ 68 w 155"/>
                  <a:gd name="T83" fmla="*/ 15 h 155"/>
                  <a:gd name="T84" fmla="*/ 64 w 155"/>
                  <a:gd name="T85" fmla="*/ 3 h 155"/>
                  <a:gd name="T86" fmla="*/ 58 w 155"/>
                  <a:gd name="T87" fmla="*/ 1 h 155"/>
                  <a:gd name="T88" fmla="*/ 37 w 155"/>
                  <a:gd name="T89" fmla="*/ 9 h 155"/>
                  <a:gd name="T90" fmla="*/ 35 w 155"/>
                  <a:gd name="T91" fmla="*/ 12 h 155"/>
                  <a:gd name="T92" fmla="*/ 35 w 155"/>
                  <a:gd name="T93" fmla="*/ 15 h 155"/>
                  <a:gd name="T94" fmla="*/ 39 w 155"/>
                  <a:gd name="T95" fmla="*/ 27 h 155"/>
                  <a:gd name="T96" fmla="*/ 27 w 155"/>
                  <a:gd name="T97" fmla="*/ 39 h 155"/>
                  <a:gd name="T98" fmla="*/ 15 w 155"/>
                  <a:gd name="T99" fmla="*/ 35 h 155"/>
                  <a:gd name="T100" fmla="*/ 9 w 155"/>
                  <a:gd name="T101" fmla="*/ 37 h 155"/>
                  <a:gd name="T102" fmla="*/ 1 w 155"/>
                  <a:gd name="T103" fmla="*/ 57 h 155"/>
                  <a:gd name="T104" fmla="*/ 3 w 155"/>
                  <a:gd name="T105" fmla="*/ 63 h 155"/>
                  <a:gd name="T106" fmla="*/ 15 w 155"/>
                  <a:gd name="T107" fmla="*/ 68 h 155"/>
                  <a:gd name="T108" fmla="*/ 14 w 155"/>
                  <a:gd name="T109" fmla="*/ 77 h 155"/>
                  <a:gd name="T110" fmla="*/ 15 w 155"/>
                  <a:gd name="T111" fmla="*/ 86 h 155"/>
                  <a:gd name="T112" fmla="*/ 3 w 155"/>
                  <a:gd name="T113" fmla="*/ 91 h 155"/>
                  <a:gd name="T114" fmla="*/ 1 w 155"/>
                  <a:gd name="T115" fmla="*/ 97 h 155"/>
                  <a:gd name="T116" fmla="*/ 77 w 155"/>
                  <a:gd name="T117" fmla="*/ 54 h 155"/>
                  <a:gd name="T118" fmla="*/ 100 w 155"/>
                  <a:gd name="T119" fmla="*/ 77 h 155"/>
                  <a:gd name="T120" fmla="*/ 77 w 155"/>
                  <a:gd name="T121" fmla="*/ 100 h 155"/>
                  <a:gd name="T122" fmla="*/ 54 w 155"/>
                  <a:gd name="T123" fmla="*/ 77 h 155"/>
                  <a:gd name="T124" fmla="*/ 77 w 155"/>
                  <a:gd name="T125" fmla="*/ 5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55" h="155">
                    <a:moveTo>
                      <a:pt x="1" y="97"/>
                    </a:moveTo>
                    <a:cubicBezTo>
                      <a:pt x="9" y="117"/>
                      <a:pt x="9" y="117"/>
                      <a:pt x="9" y="117"/>
                    </a:cubicBezTo>
                    <a:cubicBezTo>
                      <a:pt x="10" y="119"/>
                      <a:pt x="11" y="119"/>
                      <a:pt x="12" y="120"/>
                    </a:cubicBezTo>
                    <a:cubicBezTo>
                      <a:pt x="13" y="120"/>
                      <a:pt x="14" y="120"/>
                      <a:pt x="15" y="120"/>
                    </a:cubicBezTo>
                    <a:cubicBezTo>
                      <a:pt x="27" y="115"/>
                      <a:pt x="27" y="115"/>
                      <a:pt x="27" y="115"/>
                    </a:cubicBezTo>
                    <a:cubicBezTo>
                      <a:pt x="30" y="120"/>
                      <a:pt x="35" y="124"/>
                      <a:pt x="39" y="128"/>
                    </a:cubicBezTo>
                    <a:cubicBezTo>
                      <a:pt x="35" y="139"/>
                      <a:pt x="35" y="139"/>
                      <a:pt x="35" y="139"/>
                    </a:cubicBezTo>
                    <a:cubicBezTo>
                      <a:pt x="34" y="142"/>
                      <a:pt x="35" y="144"/>
                      <a:pt x="37" y="145"/>
                    </a:cubicBezTo>
                    <a:cubicBezTo>
                      <a:pt x="58" y="154"/>
                      <a:pt x="58" y="154"/>
                      <a:pt x="58" y="154"/>
                    </a:cubicBezTo>
                    <a:cubicBezTo>
                      <a:pt x="60" y="155"/>
                      <a:pt x="63" y="154"/>
                      <a:pt x="64" y="151"/>
                    </a:cubicBezTo>
                    <a:cubicBezTo>
                      <a:pt x="68" y="140"/>
                      <a:pt x="68" y="140"/>
                      <a:pt x="68" y="140"/>
                    </a:cubicBezTo>
                    <a:cubicBezTo>
                      <a:pt x="71" y="140"/>
                      <a:pt x="74" y="140"/>
                      <a:pt x="77" y="140"/>
                    </a:cubicBezTo>
                    <a:cubicBezTo>
                      <a:pt x="80" y="140"/>
                      <a:pt x="83" y="140"/>
                      <a:pt x="86" y="140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3"/>
                      <a:pt x="94" y="154"/>
                      <a:pt x="95" y="154"/>
                    </a:cubicBezTo>
                    <a:cubicBezTo>
                      <a:pt x="96" y="154"/>
                      <a:pt x="97" y="154"/>
                      <a:pt x="97" y="154"/>
                    </a:cubicBezTo>
                    <a:cubicBezTo>
                      <a:pt x="118" y="145"/>
                      <a:pt x="118" y="145"/>
                      <a:pt x="118" y="145"/>
                    </a:cubicBezTo>
                    <a:cubicBezTo>
                      <a:pt x="120" y="144"/>
                      <a:pt x="121" y="142"/>
                      <a:pt x="120" y="139"/>
                    </a:cubicBezTo>
                    <a:cubicBezTo>
                      <a:pt x="115" y="128"/>
                      <a:pt x="115" y="128"/>
                      <a:pt x="115" y="128"/>
                    </a:cubicBezTo>
                    <a:cubicBezTo>
                      <a:pt x="120" y="124"/>
                      <a:pt x="124" y="120"/>
                      <a:pt x="128" y="115"/>
                    </a:cubicBezTo>
                    <a:cubicBezTo>
                      <a:pt x="139" y="120"/>
                      <a:pt x="139" y="120"/>
                      <a:pt x="139" y="120"/>
                    </a:cubicBezTo>
                    <a:cubicBezTo>
                      <a:pt x="141" y="120"/>
                      <a:pt x="142" y="120"/>
                      <a:pt x="143" y="120"/>
                    </a:cubicBezTo>
                    <a:cubicBezTo>
                      <a:pt x="144" y="119"/>
                      <a:pt x="145" y="119"/>
                      <a:pt x="145" y="117"/>
                    </a:cubicBezTo>
                    <a:cubicBezTo>
                      <a:pt x="154" y="97"/>
                      <a:pt x="154" y="97"/>
                      <a:pt x="154" y="97"/>
                    </a:cubicBezTo>
                    <a:cubicBezTo>
                      <a:pt x="155" y="95"/>
                      <a:pt x="154" y="92"/>
                      <a:pt x="151" y="91"/>
                    </a:cubicBezTo>
                    <a:cubicBezTo>
                      <a:pt x="140" y="86"/>
                      <a:pt x="140" y="86"/>
                      <a:pt x="140" y="86"/>
                    </a:cubicBezTo>
                    <a:cubicBezTo>
                      <a:pt x="140" y="83"/>
                      <a:pt x="141" y="80"/>
                      <a:pt x="141" y="77"/>
                    </a:cubicBezTo>
                    <a:cubicBezTo>
                      <a:pt x="141" y="74"/>
                      <a:pt x="140" y="71"/>
                      <a:pt x="140" y="68"/>
                    </a:cubicBezTo>
                    <a:cubicBezTo>
                      <a:pt x="151" y="63"/>
                      <a:pt x="151" y="63"/>
                      <a:pt x="151" y="63"/>
                    </a:cubicBezTo>
                    <a:cubicBezTo>
                      <a:pt x="154" y="62"/>
                      <a:pt x="155" y="60"/>
                      <a:pt x="154" y="57"/>
                    </a:cubicBezTo>
                    <a:cubicBezTo>
                      <a:pt x="145" y="37"/>
                      <a:pt x="145" y="37"/>
                      <a:pt x="145" y="37"/>
                    </a:cubicBezTo>
                    <a:cubicBezTo>
                      <a:pt x="144" y="35"/>
                      <a:pt x="142" y="34"/>
                      <a:pt x="139" y="35"/>
                    </a:cubicBezTo>
                    <a:cubicBezTo>
                      <a:pt x="128" y="39"/>
                      <a:pt x="128" y="39"/>
                      <a:pt x="128" y="39"/>
                    </a:cubicBezTo>
                    <a:cubicBezTo>
                      <a:pt x="124" y="34"/>
                      <a:pt x="120" y="30"/>
                      <a:pt x="115" y="27"/>
                    </a:cubicBezTo>
                    <a:cubicBezTo>
                      <a:pt x="120" y="15"/>
                      <a:pt x="120" y="15"/>
                      <a:pt x="120" y="15"/>
                    </a:cubicBezTo>
                    <a:cubicBezTo>
                      <a:pt x="120" y="14"/>
                      <a:pt x="120" y="13"/>
                      <a:pt x="120" y="12"/>
                    </a:cubicBezTo>
                    <a:cubicBezTo>
                      <a:pt x="120" y="10"/>
                      <a:pt x="119" y="10"/>
                      <a:pt x="118" y="9"/>
                    </a:cubicBezTo>
                    <a:cubicBezTo>
                      <a:pt x="97" y="1"/>
                      <a:pt x="97" y="1"/>
                      <a:pt x="97" y="1"/>
                    </a:cubicBezTo>
                    <a:cubicBezTo>
                      <a:pt x="95" y="0"/>
                      <a:pt x="92" y="1"/>
                      <a:pt x="91" y="3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3" y="14"/>
                      <a:pt x="80" y="14"/>
                      <a:pt x="77" y="14"/>
                    </a:cubicBezTo>
                    <a:cubicBezTo>
                      <a:pt x="74" y="14"/>
                      <a:pt x="71" y="14"/>
                      <a:pt x="68" y="15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3" y="1"/>
                      <a:pt x="60" y="0"/>
                      <a:pt x="58" y="1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10"/>
                      <a:pt x="35" y="10"/>
                      <a:pt x="35" y="12"/>
                    </a:cubicBezTo>
                    <a:cubicBezTo>
                      <a:pt x="34" y="13"/>
                      <a:pt x="34" y="14"/>
                      <a:pt x="35" y="1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5" y="30"/>
                      <a:pt x="30" y="34"/>
                      <a:pt x="27" y="39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3" y="34"/>
                      <a:pt x="10" y="35"/>
                      <a:pt x="9" y="37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0" y="60"/>
                      <a:pt x="1" y="62"/>
                      <a:pt x="3" y="63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4" y="71"/>
                      <a:pt x="14" y="74"/>
                      <a:pt x="14" y="77"/>
                    </a:cubicBezTo>
                    <a:cubicBezTo>
                      <a:pt x="14" y="80"/>
                      <a:pt x="14" y="83"/>
                      <a:pt x="15" y="86"/>
                    </a:cubicBezTo>
                    <a:cubicBezTo>
                      <a:pt x="3" y="91"/>
                      <a:pt x="3" y="91"/>
                      <a:pt x="3" y="91"/>
                    </a:cubicBezTo>
                    <a:cubicBezTo>
                      <a:pt x="1" y="92"/>
                      <a:pt x="0" y="95"/>
                      <a:pt x="1" y="97"/>
                    </a:cubicBezTo>
                    <a:close/>
                    <a:moveTo>
                      <a:pt x="77" y="54"/>
                    </a:moveTo>
                    <a:cubicBezTo>
                      <a:pt x="90" y="54"/>
                      <a:pt x="100" y="65"/>
                      <a:pt x="100" y="77"/>
                    </a:cubicBezTo>
                    <a:cubicBezTo>
                      <a:pt x="100" y="90"/>
                      <a:pt x="90" y="100"/>
                      <a:pt x="77" y="100"/>
                    </a:cubicBezTo>
                    <a:cubicBezTo>
                      <a:pt x="65" y="100"/>
                      <a:pt x="54" y="90"/>
                      <a:pt x="54" y="77"/>
                    </a:cubicBezTo>
                    <a:cubicBezTo>
                      <a:pt x="54" y="65"/>
                      <a:pt x="65" y="54"/>
                      <a:pt x="77" y="54"/>
                    </a:cubicBezTo>
                    <a:close/>
                  </a:path>
                </a:pathLst>
              </a:custGeom>
              <a:solidFill>
                <a:srgbClr val="024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4" name="Freeform 236"/>
              <p:cNvSpPr>
                <a:spLocks noEditPoints="1"/>
              </p:cNvSpPr>
              <p:nvPr/>
            </p:nvSpPr>
            <p:spPr bwMode="auto">
              <a:xfrm>
                <a:off x="4360864" y="4508500"/>
                <a:ext cx="219075" cy="217488"/>
              </a:xfrm>
              <a:custGeom>
                <a:avLst/>
                <a:gdLst>
                  <a:gd name="T0" fmla="*/ 111 w 111"/>
                  <a:gd name="T1" fmla="*/ 48 h 111"/>
                  <a:gd name="T2" fmla="*/ 107 w 111"/>
                  <a:gd name="T3" fmla="*/ 33 h 111"/>
                  <a:gd name="T4" fmla="*/ 103 w 111"/>
                  <a:gd name="T5" fmla="*/ 31 h 111"/>
                  <a:gd name="T6" fmla="*/ 94 w 111"/>
                  <a:gd name="T7" fmla="*/ 33 h 111"/>
                  <a:gd name="T8" fmla="*/ 86 w 111"/>
                  <a:gd name="T9" fmla="*/ 23 h 111"/>
                  <a:gd name="T10" fmla="*/ 90 w 111"/>
                  <a:gd name="T11" fmla="*/ 16 h 111"/>
                  <a:gd name="T12" fmla="*/ 91 w 111"/>
                  <a:gd name="T13" fmla="*/ 13 h 111"/>
                  <a:gd name="T14" fmla="*/ 89 w 111"/>
                  <a:gd name="T15" fmla="*/ 11 h 111"/>
                  <a:gd name="T16" fmla="*/ 76 w 111"/>
                  <a:gd name="T17" fmla="*/ 4 h 111"/>
                  <a:gd name="T18" fmla="*/ 71 w 111"/>
                  <a:gd name="T19" fmla="*/ 5 h 111"/>
                  <a:gd name="T20" fmla="*/ 67 w 111"/>
                  <a:gd name="T21" fmla="*/ 13 h 111"/>
                  <a:gd name="T22" fmla="*/ 61 w 111"/>
                  <a:gd name="T23" fmla="*/ 12 h 111"/>
                  <a:gd name="T24" fmla="*/ 54 w 111"/>
                  <a:gd name="T25" fmla="*/ 11 h 111"/>
                  <a:gd name="T26" fmla="*/ 52 w 111"/>
                  <a:gd name="T27" fmla="*/ 3 h 111"/>
                  <a:gd name="T28" fmla="*/ 48 w 111"/>
                  <a:gd name="T29" fmla="*/ 1 h 111"/>
                  <a:gd name="T30" fmla="*/ 33 w 111"/>
                  <a:gd name="T31" fmla="*/ 5 h 111"/>
                  <a:gd name="T32" fmla="*/ 31 w 111"/>
                  <a:gd name="T33" fmla="*/ 7 h 111"/>
                  <a:gd name="T34" fmla="*/ 31 w 111"/>
                  <a:gd name="T35" fmla="*/ 9 h 111"/>
                  <a:gd name="T36" fmla="*/ 33 w 111"/>
                  <a:gd name="T37" fmla="*/ 17 h 111"/>
                  <a:gd name="T38" fmla="*/ 23 w 111"/>
                  <a:gd name="T39" fmla="*/ 25 h 111"/>
                  <a:gd name="T40" fmla="*/ 16 w 111"/>
                  <a:gd name="T41" fmla="*/ 21 h 111"/>
                  <a:gd name="T42" fmla="*/ 11 w 111"/>
                  <a:gd name="T43" fmla="*/ 22 h 111"/>
                  <a:gd name="T44" fmla="*/ 4 w 111"/>
                  <a:gd name="T45" fmla="*/ 36 h 111"/>
                  <a:gd name="T46" fmla="*/ 5 w 111"/>
                  <a:gd name="T47" fmla="*/ 40 h 111"/>
                  <a:gd name="T48" fmla="*/ 13 w 111"/>
                  <a:gd name="T49" fmla="*/ 45 h 111"/>
                  <a:gd name="T50" fmla="*/ 11 w 111"/>
                  <a:gd name="T51" fmla="*/ 51 h 111"/>
                  <a:gd name="T52" fmla="*/ 11 w 111"/>
                  <a:gd name="T53" fmla="*/ 57 h 111"/>
                  <a:gd name="T54" fmla="*/ 3 w 111"/>
                  <a:gd name="T55" fmla="*/ 60 h 111"/>
                  <a:gd name="T56" fmla="*/ 1 w 111"/>
                  <a:gd name="T57" fmla="*/ 64 h 111"/>
                  <a:gd name="T58" fmla="*/ 5 w 111"/>
                  <a:gd name="T59" fmla="*/ 79 h 111"/>
                  <a:gd name="T60" fmla="*/ 6 w 111"/>
                  <a:gd name="T61" fmla="*/ 81 h 111"/>
                  <a:gd name="T62" fmla="*/ 9 w 111"/>
                  <a:gd name="T63" fmla="*/ 81 h 111"/>
                  <a:gd name="T64" fmla="*/ 17 w 111"/>
                  <a:gd name="T65" fmla="*/ 78 h 111"/>
                  <a:gd name="T66" fmla="*/ 25 w 111"/>
                  <a:gd name="T67" fmla="*/ 88 h 111"/>
                  <a:gd name="T68" fmla="*/ 21 w 111"/>
                  <a:gd name="T69" fmla="*/ 96 h 111"/>
                  <a:gd name="T70" fmla="*/ 22 w 111"/>
                  <a:gd name="T71" fmla="*/ 100 h 111"/>
                  <a:gd name="T72" fmla="*/ 36 w 111"/>
                  <a:gd name="T73" fmla="*/ 108 h 111"/>
                  <a:gd name="T74" fmla="*/ 40 w 111"/>
                  <a:gd name="T75" fmla="*/ 107 h 111"/>
                  <a:gd name="T76" fmla="*/ 45 w 111"/>
                  <a:gd name="T77" fmla="*/ 99 h 111"/>
                  <a:gd name="T78" fmla="*/ 51 w 111"/>
                  <a:gd name="T79" fmla="*/ 100 h 111"/>
                  <a:gd name="T80" fmla="*/ 57 w 111"/>
                  <a:gd name="T81" fmla="*/ 100 h 111"/>
                  <a:gd name="T82" fmla="*/ 60 w 111"/>
                  <a:gd name="T83" fmla="*/ 109 h 111"/>
                  <a:gd name="T84" fmla="*/ 62 w 111"/>
                  <a:gd name="T85" fmla="*/ 111 h 111"/>
                  <a:gd name="T86" fmla="*/ 64 w 111"/>
                  <a:gd name="T87" fmla="*/ 111 h 111"/>
                  <a:gd name="T88" fmla="*/ 79 w 111"/>
                  <a:gd name="T89" fmla="*/ 107 h 111"/>
                  <a:gd name="T90" fmla="*/ 81 w 111"/>
                  <a:gd name="T91" fmla="*/ 103 h 111"/>
                  <a:gd name="T92" fmla="*/ 78 w 111"/>
                  <a:gd name="T93" fmla="*/ 94 h 111"/>
                  <a:gd name="T94" fmla="*/ 88 w 111"/>
                  <a:gd name="T95" fmla="*/ 86 h 111"/>
                  <a:gd name="T96" fmla="*/ 96 w 111"/>
                  <a:gd name="T97" fmla="*/ 91 h 111"/>
                  <a:gd name="T98" fmla="*/ 98 w 111"/>
                  <a:gd name="T99" fmla="*/ 91 h 111"/>
                  <a:gd name="T100" fmla="*/ 100 w 111"/>
                  <a:gd name="T101" fmla="*/ 89 h 111"/>
                  <a:gd name="T102" fmla="*/ 108 w 111"/>
                  <a:gd name="T103" fmla="*/ 76 h 111"/>
                  <a:gd name="T104" fmla="*/ 107 w 111"/>
                  <a:gd name="T105" fmla="*/ 71 h 111"/>
                  <a:gd name="T106" fmla="*/ 99 w 111"/>
                  <a:gd name="T107" fmla="*/ 67 h 111"/>
                  <a:gd name="T108" fmla="*/ 100 w 111"/>
                  <a:gd name="T109" fmla="*/ 61 h 111"/>
                  <a:gd name="T110" fmla="*/ 100 w 111"/>
                  <a:gd name="T111" fmla="*/ 54 h 111"/>
                  <a:gd name="T112" fmla="*/ 109 w 111"/>
                  <a:gd name="T113" fmla="*/ 52 h 111"/>
                  <a:gd name="T114" fmla="*/ 111 w 111"/>
                  <a:gd name="T115" fmla="*/ 48 h 111"/>
                  <a:gd name="T116" fmla="*/ 72 w 111"/>
                  <a:gd name="T117" fmla="*/ 58 h 111"/>
                  <a:gd name="T118" fmla="*/ 54 w 111"/>
                  <a:gd name="T119" fmla="*/ 72 h 111"/>
                  <a:gd name="T120" fmla="*/ 40 w 111"/>
                  <a:gd name="T121" fmla="*/ 54 h 111"/>
                  <a:gd name="T122" fmla="*/ 58 w 111"/>
                  <a:gd name="T123" fmla="*/ 40 h 111"/>
                  <a:gd name="T124" fmla="*/ 72 w 111"/>
                  <a:gd name="T125" fmla="*/ 58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1" h="111">
                    <a:moveTo>
                      <a:pt x="111" y="48"/>
                    </a:moveTo>
                    <a:cubicBezTo>
                      <a:pt x="107" y="33"/>
                      <a:pt x="107" y="33"/>
                      <a:pt x="107" y="33"/>
                    </a:cubicBezTo>
                    <a:cubicBezTo>
                      <a:pt x="106" y="31"/>
                      <a:pt x="104" y="30"/>
                      <a:pt x="103" y="31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2" y="30"/>
                      <a:pt x="89" y="26"/>
                      <a:pt x="86" y="23"/>
                    </a:cubicBezTo>
                    <a:cubicBezTo>
                      <a:pt x="90" y="16"/>
                      <a:pt x="90" y="16"/>
                      <a:pt x="90" y="16"/>
                    </a:cubicBezTo>
                    <a:cubicBezTo>
                      <a:pt x="91" y="15"/>
                      <a:pt x="91" y="14"/>
                      <a:pt x="91" y="13"/>
                    </a:cubicBezTo>
                    <a:cubicBezTo>
                      <a:pt x="90" y="12"/>
                      <a:pt x="90" y="12"/>
                      <a:pt x="89" y="11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4" y="3"/>
                      <a:pt x="72" y="4"/>
                      <a:pt x="71" y="5"/>
                    </a:cubicBezTo>
                    <a:cubicBezTo>
                      <a:pt x="67" y="13"/>
                      <a:pt x="67" y="13"/>
                      <a:pt x="67" y="13"/>
                    </a:cubicBezTo>
                    <a:cubicBezTo>
                      <a:pt x="65" y="12"/>
                      <a:pt x="63" y="12"/>
                      <a:pt x="61" y="12"/>
                    </a:cubicBezTo>
                    <a:cubicBezTo>
                      <a:pt x="59" y="11"/>
                      <a:pt x="56" y="11"/>
                      <a:pt x="54" y="11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1" y="1"/>
                      <a:pt x="50" y="0"/>
                      <a:pt x="48" y="1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2" y="5"/>
                      <a:pt x="31" y="6"/>
                      <a:pt x="31" y="7"/>
                    </a:cubicBezTo>
                    <a:cubicBezTo>
                      <a:pt x="31" y="7"/>
                      <a:pt x="30" y="8"/>
                      <a:pt x="31" y="9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0" y="20"/>
                      <a:pt x="26" y="22"/>
                      <a:pt x="23" y="25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4" y="20"/>
                      <a:pt x="12" y="21"/>
                      <a:pt x="11" y="22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3" y="38"/>
                      <a:pt x="3" y="40"/>
                      <a:pt x="5" y="40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2" y="47"/>
                      <a:pt x="12" y="49"/>
                      <a:pt x="11" y="51"/>
                    </a:cubicBezTo>
                    <a:cubicBezTo>
                      <a:pt x="11" y="53"/>
                      <a:pt x="11" y="55"/>
                      <a:pt x="11" y="57"/>
                    </a:cubicBezTo>
                    <a:cubicBezTo>
                      <a:pt x="3" y="60"/>
                      <a:pt x="3" y="60"/>
                      <a:pt x="3" y="60"/>
                    </a:cubicBezTo>
                    <a:cubicBezTo>
                      <a:pt x="1" y="60"/>
                      <a:pt x="0" y="62"/>
                      <a:pt x="1" y="64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" y="79"/>
                      <a:pt x="6" y="80"/>
                      <a:pt x="6" y="81"/>
                    </a:cubicBezTo>
                    <a:cubicBezTo>
                      <a:pt x="7" y="81"/>
                      <a:pt x="8" y="81"/>
                      <a:pt x="9" y="81"/>
                    </a:cubicBezTo>
                    <a:cubicBezTo>
                      <a:pt x="17" y="78"/>
                      <a:pt x="17" y="78"/>
                      <a:pt x="17" y="78"/>
                    </a:cubicBezTo>
                    <a:cubicBezTo>
                      <a:pt x="20" y="82"/>
                      <a:pt x="22" y="85"/>
                      <a:pt x="25" y="88"/>
                    </a:cubicBezTo>
                    <a:cubicBezTo>
                      <a:pt x="21" y="96"/>
                      <a:pt x="21" y="96"/>
                      <a:pt x="21" y="96"/>
                    </a:cubicBezTo>
                    <a:cubicBezTo>
                      <a:pt x="20" y="98"/>
                      <a:pt x="21" y="100"/>
                      <a:pt x="22" y="100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37" y="109"/>
                      <a:pt x="39" y="108"/>
                      <a:pt x="40" y="107"/>
                    </a:cubicBezTo>
                    <a:cubicBezTo>
                      <a:pt x="45" y="99"/>
                      <a:pt x="45" y="99"/>
                      <a:pt x="45" y="99"/>
                    </a:cubicBezTo>
                    <a:cubicBezTo>
                      <a:pt x="47" y="99"/>
                      <a:pt x="49" y="100"/>
                      <a:pt x="51" y="100"/>
                    </a:cubicBezTo>
                    <a:cubicBezTo>
                      <a:pt x="53" y="100"/>
                      <a:pt x="55" y="100"/>
                      <a:pt x="57" y="100"/>
                    </a:cubicBezTo>
                    <a:cubicBezTo>
                      <a:pt x="60" y="109"/>
                      <a:pt x="60" y="109"/>
                      <a:pt x="60" y="109"/>
                    </a:cubicBezTo>
                    <a:cubicBezTo>
                      <a:pt x="60" y="110"/>
                      <a:pt x="61" y="111"/>
                      <a:pt x="62" y="111"/>
                    </a:cubicBezTo>
                    <a:cubicBezTo>
                      <a:pt x="63" y="111"/>
                      <a:pt x="63" y="111"/>
                      <a:pt x="64" y="111"/>
                    </a:cubicBezTo>
                    <a:cubicBezTo>
                      <a:pt x="79" y="107"/>
                      <a:pt x="79" y="107"/>
                      <a:pt x="79" y="107"/>
                    </a:cubicBezTo>
                    <a:cubicBezTo>
                      <a:pt x="80" y="106"/>
                      <a:pt x="81" y="104"/>
                      <a:pt x="81" y="103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82" y="92"/>
                      <a:pt x="85" y="89"/>
                      <a:pt x="88" y="86"/>
                    </a:cubicBezTo>
                    <a:cubicBezTo>
                      <a:pt x="96" y="91"/>
                      <a:pt x="96" y="91"/>
                      <a:pt x="96" y="91"/>
                    </a:cubicBezTo>
                    <a:cubicBezTo>
                      <a:pt x="97" y="91"/>
                      <a:pt x="97" y="91"/>
                      <a:pt x="98" y="91"/>
                    </a:cubicBezTo>
                    <a:cubicBezTo>
                      <a:pt x="99" y="91"/>
                      <a:pt x="100" y="90"/>
                      <a:pt x="100" y="89"/>
                    </a:cubicBezTo>
                    <a:cubicBezTo>
                      <a:pt x="108" y="76"/>
                      <a:pt x="108" y="76"/>
                      <a:pt x="108" y="76"/>
                    </a:cubicBezTo>
                    <a:cubicBezTo>
                      <a:pt x="109" y="74"/>
                      <a:pt x="108" y="72"/>
                      <a:pt x="107" y="71"/>
                    </a:cubicBezTo>
                    <a:cubicBezTo>
                      <a:pt x="99" y="67"/>
                      <a:pt x="99" y="67"/>
                      <a:pt x="99" y="67"/>
                    </a:cubicBezTo>
                    <a:cubicBezTo>
                      <a:pt x="99" y="65"/>
                      <a:pt x="100" y="63"/>
                      <a:pt x="100" y="61"/>
                    </a:cubicBezTo>
                    <a:cubicBezTo>
                      <a:pt x="100" y="59"/>
                      <a:pt x="100" y="57"/>
                      <a:pt x="100" y="54"/>
                    </a:cubicBezTo>
                    <a:cubicBezTo>
                      <a:pt x="109" y="52"/>
                      <a:pt x="109" y="52"/>
                      <a:pt x="109" y="52"/>
                    </a:cubicBezTo>
                    <a:cubicBezTo>
                      <a:pt x="110" y="52"/>
                      <a:pt x="111" y="50"/>
                      <a:pt x="111" y="48"/>
                    </a:cubicBezTo>
                    <a:close/>
                    <a:moveTo>
                      <a:pt x="72" y="58"/>
                    </a:moveTo>
                    <a:cubicBezTo>
                      <a:pt x="71" y="67"/>
                      <a:pt x="63" y="73"/>
                      <a:pt x="54" y="72"/>
                    </a:cubicBezTo>
                    <a:cubicBezTo>
                      <a:pt x="45" y="71"/>
                      <a:pt x="39" y="63"/>
                      <a:pt x="40" y="54"/>
                    </a:cubicBezTo>
                    <a:cubicBezTo>
                      <a:pt x="41" y="45"/>
                      <a:pt x="49" y="39"/>
                      <a:pt x="58" y="40"/>
                    </a:cubicBezTo>
                    <a:cubicBezTo>
                      <a:pt x="66" y="41"/>
                      <a:pt x="73" y="49"/>
                      <a:pt x="72" y="58"/>
                    </a:cubicBezTo>
                    <a:close/>
                  </a:path>
                </a:pathLst>
              </a:custGeom>
              <a:solidFill>
                <a:srgbClr val="B0CB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145" name="Group 144"/>
          <p:cNvGrpSpPr/>
          <p:nvPr userDrawn="1"/>
        </p:nvGrpSpPr>
        <p:grpSpPr>
          <a:xfrm>
            <a:off x="7215391" y="2028679"/>
            <a:ext cx="1379400" cy="874527"/>
            <a:chOff x="7084951" y="3041109"/>
            <a:chExt cx="1838721" cy="1166039"/>
          </a:xfrm>
        </p:grpSpPr>
        <p:sp>
          <p:nvSpPr>
            <p:cNvPr id="146" name="TextBox 145"/>
            <p:cNvSpPr txBox="1"/>
            <p:nvPr/>
          </p:nvSpPr>
          <p:spPr>
            <a:xfrm>
              <a:off x="7084951" y="3837815"/>
              <a:ext cx="183872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+mj-lt"/>
                  <a:cs typeface="Arial" pitchFamily="34" charset="0"/>
                </a:rPr>
                <a:t>App Mobility</a:t>
              </a:r>
            </a:p>
          </p:txBody>
        </p:sp>
        <p:grpSp>
          <p:nvGrpSpPr>
            <p:cNvPr id="147" name="Group 146"/>
            <p:cNvGrpSpPr/>
            <p:nvPr/>
          </p:nvGrpSpPr>
          <p:grpSpPr>
            <a:xfrm>
              <a:off x="7470868" y="3041109"/>
              <a:ext cx="990960" cy="801215"/>
              <a:chOff x="7263108" y="3418943"/>
              <a:chExt cx="1540636" cy="1245642"/>
            </a:xfrm>
          </p:grpSpPr>
          <p:sp>
            <p:nvSpPr>
              <p:cNvPr id="148" name="Freeform 6"/>
              <p:cNvSpPr>
                <a:spLocks/>
              </p:cNvSpPr>
              <p:nvPr/>
            </p:nvSpPr>
            <p:spPr bwMode="auto">
              <a:xfrm>
                <a:off x="7263108" y="3418943"/>
                <a:ext cx="1540636" cy="924868"/>
              </a:xfrm>
              <a:custGeom>
                <a:avLst/>
                <a:gdLst>
                  <a:gd name="T0" fmla="*/ 1949 w 1949"/>
                  <a:gd name="T1" fmla="*/ 836 h 1170"/>
                  <a:gd name="T2" fmla="*/ 1615 w 1949"/>
                  <a:gd name="T3" fmla="*/ 502 h 1170"/>
                  <a:gd name="T4" fmla="*/ 1609 w 1949"/>
                  <a:gd name="T5" fmla="*/ 502 h 1170"/>
                  <a:gd name="T6" fmla="*/ 1597 w 1949"/>
                  <a:gd name="T7" fmla="*/ 497 h 1170"/>
                  <a:gd name="T8" fmla="*/ 1593 w 1949"/>
                  <a:gd name="T9" fmla="*/ 485 h 1170"/>
                  <a:gd name="T10" fmla="*/ 1595 w 1949"/>
                  <a:gd name="T11" fmla="*/ 441 h 1170"/>
                  <a:gd name="T12" fmla="*/ 1154 w 1949"/>
                  <a:gd name="T13" fmla="*/ 0 h 1170"/>
                  <a:gd name="T14" fmla="*/ 1001 w 1949"/>
                  <a:gd name="T15" fmla="*/ 27 h 1170"/>
                  <a:gd name="T16" fmla="*/ 1000 w 1949"/>
                  <a:gd name="T17" fmla="*/ 27 h 1170"/>
                  <a:gd name="T18" fmla="*/ 960 w 1949"/>
                  <a:gd name="T19" fmla="*/ 40 h 1170"/>
                  <a:gd name="T20" fmla="*/ 804 w 1949"/>
                  <a:gd name="T21" fmla="*/ 172 h 1170"/>
                  <a:gd name="T22" fmla="*/ 803 w 1949"/>
                  <a:gd name="T23" fmla="*/ 173 h 1170"/>
                  <a:gd name="T24" fmla="*/ 740 w 1949"/>
                  <a:gd name="T25" fmla="*/ 287 h 1170"/>
                  <a:gd name="T26" fmla="*/ 730 w 1949"/>
                  <a:gd name="T27" fmla="*/ 297 h 1170"/>
                  <a:gd name="T28" fmla="*/ 716 w 1949"/>
                  <a:gd name="T29" fmla="*/ 293 h 1170"/>
                  <a:gd name="T30" fmla="*/ 583 w 1949"/>
                  <a:gd name="T31" fmla="*/ 244 h 1170"/>
                  <a:gd name="T32" fmla="*/ 380 w 1949"/>
                  <a:gd name="T33" fmla="*/ 447 h 1170"/>
                  <a:gd name="T34" fmla="*/ 382 w 1949"/>
                  <a:gd name="T35" fmla="*/ 480 h 1170"/>
                  <a:gd name="T36" fmla="*/ 383 w 1949"/>
                  <a:gd name="T37" fmla="*/ 482 h 1170"/>
                  <a:gd name="T38" fmla="*/ 383 w 1949"/>
                  <a:gd name="T39" fmla="*/ 488 h 1170"/>
                  <a:gd name="T40" fmla="*/ 378 w 1949"/>
                  <a:gd name="T41" fmla="*/ 500 h 1170"/>
                  <a:gd name="T42" fmla="*/ 366 w 1949"/>
                  <a:gd name="T43" fmla="*/ 504 h 1170"/>
                  <a:gd name="T44" fmla="*/ 334 w 1949"/>
                  <a:gd name="T45" fmla="*/ 502 h 1170"/>
                  <a:gd name="T46" fmla="*/ 0 w 1949"/>
                  <a:gd name="T47" fmla="*/ 836 h 1170"/>
                  <a:gd name="T48" fmla="*/ 334 w 1949"/>
                  <a:gd name="T49" fmla="*/ 1170 h 1170"/>
                  <a:gd name="T50" fmla="*/ 1627 w 1949"/>
                  <a:gd name="T51" fmla="*/ 1170 h 1170"/>
                  <a:gd name="T52" fmla="*/ 1629 w 1949"/>
                  <a:gd name="T53" fmla="*/ 1170 h 1170"/>
                  <a:gd name="T54" fmla="*/ 1949 w 1949"/>
                  <a:gd name="T55" fmla="*/ 836 h 1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49" h="1170">
                    <a:moveTo>
                      <a:pt x="1949" y="836"/>
                    </a:moveTo>
                    <a:cubicBezTo>
                      <a:pt x="1949" y="652"/>
                      <a:pt x="1800" y="502"/>
                      <a:pt x="1615" y="502"/>
                    </a:cubicBezTo>
                    <a:cubicBezTo>
                      <a:pt x="1613" y="502"/>
                      <a:pt x="1611" y="502"/>
                      <a:pt x="1609" y="502"/>
                    </a:cubicBezTo>
                    <a:cubicBezTo>
                      <a:pt x="1604" y="502"/>
                      <a:pt x="1600" y="501"/>
                      <a:pt x="1597" y="497"/>
                    </a:cubicBezTo>
                    <a:cubicBezTo>
                      <a:pt x="1594" y="494"/>
                      <a:pt x="1593" y="490"/>
                      <a:pt x="1593" y="485"/>
                    </a:cubicBezTo>
                    <a:cubicBezTo>
                      <a:pt x="1595" y="471"/>
                      <a:pt x="1595" y="456"/>
                      <a:pt x="1595" y="441"/>
                    </a:cubicBezTo>
                    <a:cubicBezTo>
                      <a:pt x="1595" y="198"/>
                      <a:pt x="1397" y="0"/>
                      <a:pt x="1154" y="0"/>
                    </a:cubicBezTo>
                    <a:cubicBezTo>
                      <a:pt x="1102" y="0"/>
                      <a:pt x="1050" y="9"/>
                      <a:pt x="1001" y="27"/>
                    </a:cubicBezTo>
                    <a:cubicBezTo>
                      <a:pt x="1001" y="27"/>
                      <a:pt x="1000" y="27"/>
                      <a:pt x="1000" y="27"/>
                    </a:cubicBezTo>
                    <a:cubicBezTo>
                      <a:pt x="985" y="31"/>
                      <a:pt x="972" y="35"/>
                      <a:pt x="960" y="40"/>
                    </a:cubicBezTo>
                    <a:cubicBezTo>
                      <a:pt x="897" y="67"/>
                      <a:pt x="846" y="110"/>
                      <a:pt x="804" y="172"/>
                    </a:cubicBezTo>
                    <a:cubicBezTo>
                      <a:pt x="804" y="173"/>
                      <a:pt x="803" y="173"/>
                      <a:pt x="803" y="173"/>
                    </a:cubicBezTo>
                    <a:cubicBezTo>
                      <a:pt x="777" y="208"/>
                      <a:pt x="756" y="246"/>
                      <a:pt x="740" y="287"/>
                    </a:cubicBezTo>
                    <a:cubicBezTo>
                      <a:pt x="739" y="292"/>
                      <a:pt x="735" y="295"/>
                      <a:pt x="730" y="297"/>
                    </a:cubicBezTo>
                    <a:cubicBezTo>
                      <a:pt x="725" y="298"/>
                      <a:pt x="720" y="297"/>
                      <a:pt x="716" y="293"/>
                    </a:cubicBezTo>
                    <a:cubicBezTo>
                      <a:pt x="679" y="261"/>
                      <a:pt x="632" y="244"/>
                      <a:pt x="583" y="244"/>
                    </a:cubicBezTo>
                    <a:cubicBezTo>
                      <a:pt x="471" y="244"/>
                      <a:pt x="380" y="335"/>
                      <a:pt x="380" y="447"/>
                    </a:cubicBezTo>
                    <a:cubicBezTo>
                      <a:pt x="380" y="458"/>
                      <a:pt x="381" y="469"/>
                      <a:pt x="382" y="480"/>
                    </a:cubicBezTo>
                    <a:cubicBezTo>
                      <a:pt x="383" y="481"/>
                      <a:pt x="383" y="481"/>
                      <a:pt x="383" y="482"/>
                    </a:cubicBezTo>
                    <a:cubicBezTo>
                      <a:pt x="383" y="484"/>
                      <a:pt x="383" y="486"/>
                      <a:pt x="383" y="488"/>
                    </a:cubicBezTo>
                    <a:cubicBezTo>
                      <a:pt x="383" y="492"/>
                      <a:pt x="381" y="496"/>
                      <a:pt x="378" y="500"/>
                    </a:cubicBezTo>
                    <a:cubicBezTo>
                      <a:pt x="375" y="503"/>
                      <a:pt x="371" y="504"/>
                      <a:pt x="366" y="504"/>
                    </a:cubicBezTo>
                    <a:cubicBezTo>
                      <a:pt x="355" y="503"/>
                      <a:pt x="345" y="502"/>
                      <a:pt x="334" y="502"/>
                    </a:cubicBezTo>
                    <a:cubicBezTo>
                      <a:pt x="150" y="502"/>
                      <a:pt x="0" y="652"/>
                      <a:pt x="0" y="836"/>
                    </a:cubicBezTo>
                    <a:cubicBezTo>
                      <a:pt x="0" y="1020"/>
                      <a:pt x="150" y="1170"/>
                      <a:pt x="334" y="1170"/>
                    </a:cubicBezTo>
                    <a:cubicBezTo>
                      <a:pt x="1627" y="1170"/>
                      <a:pt x="1627" y="1170"/>
                      <a:pt x="1627" y="1170"/>
                    </a:cubicBezTo>
                    <a:cubicBezTo>
                      <a:pt x="1627" y="1170"/>
                      <a:pt x="1628" y="1170"/>
                      <a:pt x="1629" y="1170"/>
                    </a:cubicBezTo>
                    <a:cubicBezTo>
                      <a:pt x="1809" y="1163"/>
                      <a:pt x="1949" y="1016"/>
                      <a:pt x="1949" y="836"/>
                    </a:cubicBezTo>
                    <a:close/>
                  </a:path>
                </a:pathLst>
              </a:custGeom>
              <a:solidFill>
                <a:srgbClr val="024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49" name="Group 148"/>
              <p:cNvGrpSpPr/>
              <p:nvPr/>
            </p:nvGrpSpPr>
            <p:grpSpPr>
              <a:xfrm rot="4175334" flipV="1">
                <a:off x="7670222" y="3837156"/>
                <a:ext cx="828839" cy="826020"/>
                <a:chOff x="10929939" y="4891088"/>
                <a:chExt cx="390525" cy="388938"/>
              </a:xfrm>
              <a:solidFill>
                <a:schemeClr val="accent2"/>
              </a:solidFill>
              <a:effectLst/>
            </p:grpSpPr>
            <p:sp>
              <p:nvSpPr>
                <p:cNvPr id="150" name="Freeform 788"/>
                <p:cNvSpPr>
                  <a:spLocks/>
                </p:cNvSpPr>
                <p:nvPr/>
              </p:nvSpPr>
              <p:spPr bwMode="auto">
                <a:xfrm>
                  <a:off x="10988676" y="5000626"/>
                  <a:ext cx="98425" cy="203200"/>
                </a:xfrm>
                <a:custGeom>
                  <a:avLst/>
                  <a:gdLst>
                    <a:gd name="T0" fmla="*/ 50 w 50"/>
                    <a:gd name="T1" fmla="*/ 4 h 103"/>
                    <a:gd name="T2" fmla="*/ 41 w 50"/>
                    <a:gd name="T3" fmla="*/ 0 h 103"/>
                    <a:gd name="T4" fmla="*/ 0 w 50"/>
                    <a:gd name="T5" fmla="*/ 98 h 103"/>
                    <a:gd name="T6" fmla="*/ 8 w 50"/>
                    <a:gd name="T7" fmla="*/ 103 h 103"/>
                    <a:gd name="T8" fmla="*/ 50 w 50"/>
                    <a:gd name="T9" fmla="*/ 4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103">
                      <a:moveTo>
                        <a:pt x="50" y="4"/>
                      </a:moveTo>
                      <a:cubicBezTo>
                        <a:pt x="47" y="3"/>
                        <a:pt x="44" y="2"/>
                        <a:pt x="41" y="0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3" y="99"/>
                        <a:pt x="5" y="101"/>
                        <a:pt x="8" y="103"/>
                      </a:cubicBezTo>
                      <a:lnTo>
                        <a:pt x="5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1" name="Freeform 789"/>
                <p:cNvSpPr>
                  <a:spLocks/>
                </p:cNvSpPr>
                <p:nvPr/>
              </p:nvSpPr>
              <p:spPr bwMode="auto">
                <a:xfrm>
                  <a:off x="11144251" y="4976813"/>
                  <a:ext cx="96838" cy="74613"/>
                </a:xfrm>
                <a:custGeom>
                  <a:avLst/>
                  <a:gdLst>
                    <a:gd name="T0" fmla="*/ 44 w 50"/>
                    <a:gd name="T1" fmla="*/ 38 h 38"/>
                    <a:gd name="T2" fmla="*/ 50 w 50"/>
                    <a:gd name="T3" fmla="*/ 31 h 38"/>
                    <a:gd name="T4" fmla="*/ 6 w 50"/>
                    <a:gd name="T5" fmla="*/ 0 h 38"/>
                    <a:gd name="T6" fmla="*/ 0 w 50"/>
                    <a:gd name="T7" fmla="*/ 8 h 38"/>
                    <a:gd name="T8" fmla="*/ 44 w 50"/>
                    <a:gd name="T9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38">
                      <a:moveTo>
                        <a:pt x="44" y="38"/>
                      </a:moveTo>
                      <a:cubicBezTo>
                        <a:pt x="46" y="36"/>
                        <a:pt x="48" y="33"/>
                        <a:pt x="50" y="31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4" y="3"/>
                        <a:pt x="2" y="5"/>
                        <a:pt x="0" y="8"/>
                      </a:cubicBezTo>
                      <a:lnTo>
                        <a:pt x="44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2" name="Freeform 791"/>
                <p:cNvSpPr>
                  <a:spLocks/>
                </p:cNvSpPr>
                <p:nvPr/>
              </p:nvSpPr>
              <p:spPr bwMode="auto">
                <a:xfrm>
                  <a:off x="11041064" y="4891088"/>
                  <a:ext cx="120650" cy="119063"/>
                </a:xfrm>
                <a:custGeom>
                  <a:avLst/>
                  <a:gdLst>
                    <a:gd name="T0" fmla="*/ 0 w 61"/>
                    <a:gd name="T1" fmla="*/ 31 h 61"/>
                    <a:gd name="T2" fmla="*/ 14 w 61"/>
                    <a:gd name="T3" fmla="*/ 56 h 61"/>
                    <a:gd name="T4" fmla="*/ 23 w 61"/>
                    <a:gd name="T5" fmla="*/ 60 h 61"/>
                    <a:gd name="T6" fmla="*/ 30 w 61"/>
                    <a:gd name="T7" fmla="*/ 61 h 61"/>
                    <a:gd name="T8" fmla="*/ 34 w 61"/>
                    <a:gd name="T9" fmla="*/ 61 h 61"/>
                    <a:gd name="T10" fmla="*/ 43 w 61"/>
                    <a:gd name="T11" fmla="*/ 58 h 61"/>
                    <a:gd name="T12" fmla="*/ 52 w 61"/>
                    <a:gd name="T13" fmla="*/ 52 h 61"/>
                    <a:gd name="T14" fmla="*/ 58 w 61"/>
                    <a:gd name="T15" fmla="*/ 44 h 61"/>
                    <a:gd name="T16" fmla="*/ 61 w 61"/>
                    <a:gd name="T17" fmla="*/ 31 h 61"/>
                    <a:gd name="T18" fmla="*/ 30 w 61"/>
                    <a:gd name="T19" fmla="*/ 0 h 61"/>
                    <a:gd name="T20" fmla="*/ 0 w 61"/>
                    <a:gd name="T21" fmla="*/ 3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1" h="61">
                      <a:moveTo>
                        <a:pt x="0" y="31"/>
                      </a:moveTo>
                      <a:cubicBezTo>
                        <a:pt x="0" y="41"/>
                        <a:pt x="6" y="51"/>
                        <a:pt x="14" y="56"/>
                      </a:cubicBezTo>
                      <a:cubicBezTo>
                        <a:pt x="17" y="58"/>
                        <a:pt x="20" y="59"/>
                        <a:pt x="23" y="60"/>
                      </a:cubicBezTo>
                      <a:cubicBezTo>
                        <a:pt x="25" y="61"/>
                        <a:pt x="28" y="61"/>
                        <a:pt x="30" y="61"/>
                      </a:cubicBezTo>
                      <a:cubicBezTo>
                        <a:pt x="32" y="61"/>
                        <a:pt x="33" y="61"/>
                        <a:pt x="34" y="61"/>
                      </a:cubicBezTo>
                      <a:cubicBezTo>
                        <a:pt x="37" y="60"/>
                        <a:pt x="40" y="60"/>
                        <a:pt x="43" y="58"/>
                      </a:cubicBezTo>
                      <a:cubicBezTo>
                        <a:pt x="46" y="57"/>
                        <a:pt x="50" y="54"/>
                        <a:pt x="52" y="52"/>
                      </a:cubicBezTo>
                      <a:cubicBezTo>
                        <a:pt x="54" y="49"/>
                        <a:pt x="56" y="47"/>
                        <a:pt x="58" y="44"/>
                      </a:cubicBezTo>
                      <a:cubicBezTo>
                        <a:pt x="60" y="40"/>
                        <a:pt x="61" y="36"/>
                        <a:pt x="61" y="31"/>
                      </a:cubicBezTo>
                      <a:cubicBezTo>
                        <a:pt x="61" y="14"/>
                        <a:pt x="47" y="0"/>
                        <a:pt x="30" y="0"/>
                      </a:cubicBezTo>
                      <a:cubicBezTo>
                        <a:pt x="14" y="0"/>
                        <a:pt x="0" y="14"/>
                        <a:pt x="0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3" name="Freeform 792"/>
                <p:cNvSpPr>
                  <a:spLocks/>
                </p:cNvSpPr>
                <p:nvPr/>
              </p:nvSpPr>
              <p:spPr bwMode="auto">
                <a:xfrm>
                  <a:off x="10929939" y="5191126"/>
                  <a:ext cx="87313" cy="88900"/>
                </a:xfrm>
                <a:custGeom>
                  <a:avLst/>
                  <a:gdLst>
                    <a:gd name="T0" fmla="*/ 42 w 45"/>
                    <a:gd name="T1" fmla="*/ 32 h 45"/>
                    <a:gd name="T2" fmla="*/ 45 w 45"/>
                    <a:gd name="T3" fmla="*/ 22 h 45"/>
                    <a:gd name="T4" fmla="*/ 44 w 45"/>
                    <a:gd name="T5" fmla="*/ 18 h 45"/>
                    <a:gd name="T6" fmla="*/ 40 w 45"/>
                    <a:gd name="T7" fmla="*/ 9 h 45"/>
                    <a:gd name="T8" fmla="*/ 38 w 45"/>
                    <a:gd name="T9" fmla="*/ 6 h 45"/>
                    <a:gd name="T10" fmla="*/ 30 w 45"/>
                    <a:gd name="T11" fmla="*/ 1 h 45"/>
                    <a:gd name="T12" fmla="*/ 22 w 45"/>
                    <a:gd name="T13" fmla="*/ 0 h 45"/>
                    <a:gd name="T14" fmla="*/ 0 w 45"/>
                    <a:gd name="T15" fmla="*/ 22 h 45"/>
                    <a:gd name="T16" fmla="*/ 22 w 45"/>
                    <a:gd name="T17" fmla="*/ 45 h 45"/>
                    <a:gd name="T18" fmla="*/ 36 w 45"/>
                    <a:gd name="T19" fmla="*/ 40 h 45"/>
                    <a:gd name="T20" fmla="*/ 42 w 45"/>
                    <a:gd name="T21" fmla="*/ 32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5" h="45">
                      <a:moveTo>
                        <a:pt x="42" y="32"/>
                      </a:moveTo>
                      <a:cubicBezTo>
                        <a:pt x="44" y="29"/>
                        <a:pt x="45" y="26"/>
                        <a:pt x="45" y="22"/>
                      </a:cubicBezTo>
                      <a:cubicBezTo>
                        <a:pt x="45" y="21"/>
                        <a:pt x="45" y="19"/>
                        <a:pt x="44" y="18"/>
                      </a:cubicBezTo>
                      <a:cubicBezTo>
                        <a:pt x="44" y="15"/>
                        <a:pt x="42" y="12"/>
                        <a:pt x="40" y="9"/>
                      </a:cubicBezTo>
                      <a:cubicBezTo>
                        <a:pt x="40" y="8"/>
                        <a:pt x="39" y="7"/>
                        <a:pt x="38" y="6"/>
                      </a:cubicBezTo>
                      <a:cubicBezTo>
                        <a:pt x="35" y="4"/>
                        <a:pt x="33" y="2"/>
                        <a:pt x="30" y="1"/>
                      </a:cubicBezTo>
                      <a:cubicBezTo>
                        <a:pt x="27" y="0"/>
                        <a:pt x="25" y="0"/>
                        <a:pt x="22" y="0"/>
                      </a:cubicBezTo>
                      <a:cubicBezTo>
                        <a:pt x="10" y="0"/>
                        <a:pt x="0" y="10"/>
                        <a:pt x="0" y="22"/>
                      </a:cubicBezTo>
                      <a:cubicBezTo>
                        <a:pt x="0" y="35"/>
                        <a:pt x="10" y="45"/>
                        <a:pt x="22" y="45"/>
                      </a:cubicBezTo>
                      <a:cubicBezTo>
                        <a:pt x="28" y="45"/>
                        <a:pt x="32" y="43"/>
                        <a:pt x="36" y="40"/>
                      </a:cubicBezTo>
                      <a:cubicBezTo>
                        <a:pt x="39" y="38"/>
                        <a:pt x="41" y="35"/>
                        <a:pt x="42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4" name="Freeform 793"/>
                <p:cNvSpPr>
                  <a:spLocks/>
                </p:cNvSpPr>
                <p:nvPr/>
              </p:nvSpPr>
              <p:spPr bwMode="auto">
                <a:xfrm>
                  <a:off x="11223626" y="5029201"/>
                  <a:ext cx="96838" cy="95250"/>
                </a:xfrm>
                <a:custGeom>
                  <a:avLst/>
                  <a:gdLst>
                    <a:gd name="T0" fmla="*/ 3 w 49"/>
                    <a:gd name="T1" fmla="*/ 12 h 49"/>
                    <a:gd name="T2" fmla="*/ 0 w 49"/>
                    <a:gd name="T3" fmla="*/ 24 h 49"/>
                    <a:gd name="T4" fmla="*/ 0 w 49"/>
                    <a:gd name="T5" fmla="*/ 30 h 49"/>
                    <a:gd name="T6" fmla="*/ 4 w 49"/>
                    <a:gd name="T7" fmla="*/ 38 h 49"/>
                    <a:gd name="T8" fmla="*/ 14 w 49"/>
                    <a:gd name="T9" fmla="*/ 47 h 49"/>
                    <a:gd name="T10" fmla="*/ 23 w 49"/>
                    <a:gd name="T11" fmla="*/ 49 h 49"/>
                    <a:gd name="T12" fmla="*/ 25 w 49"/>
                    <a:gd name="T13" fmla="*/ 49 h 49"/>
                    <a:gd name="T14" fmla="*/ 49 w 49"/>
                    <a:gd name="T15" fmla="*/ 24 h 49"/>
                    <a:gd name="T16" fmla="*/ 25 w 49"/>
                    <a:gd name="T17" fmla="*/ 0 h 49"/>
                    <a:gd name="T18" fmla="*/ 9 w 49"/>
                    <a:gd name="T19" fmla="*/ 5 h 49"/>
                    <a:gd name="T20" fmla="*/ 3 w 49"/>
                    <a:gd name="T21" fmla="*/ 12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9" h="49">
                      <a:moveTo>
                        <a:pt x="3" y="12"/>
                      </a:moveTo>
                      <a:cubicBezTo>
                        <a:pt x="1" y="16"/>
                        <a:pt x="0" y="20"/>
                        <a:pt x="0" y="24"/>
                      </a:cubicBezTo>
                      <a:cubicBezTo>
                        <a:pt x="0" y="26"/>
                        <a:pt x="0" y="28"/>
                        <a:pt x="0" y="30"/>
                      </a:cubicBezTo>
                      <a:cubicBezTo>
                        <a:pt x="1" y="33"/>
                        <a:pt x="2" y="36"/>
                        <a:pt x="4" y="38"/>
                      </a:cubicBezTo>
                      <a:cubicBezTo>
                        <a:pt x="7" y="42"/>
                        <a:pt x="10" y="45"/>
                        <a:pt x="14" y="47"/>
                      </a:cubicBezTo>
                      <a:cubicBezTo>
                        <a:pt x="17" y="48"/>
                        <a:pt x="20" y="49"/>
                        <a:pt x="23" y="49"/>
                      </a:cubicBezTo>
                      <a:cubicBezTo>
                        <a:pt x="24" y="49"/>
                        <a:pt x="24" y="49"/>
                        <a:pt x="25" y="49"/>
                      </a:cubicBezTo>
                      <a:cubicBezTo>
                        <a:pt x="38" y="49"/>
                        <a:pt x="49" y="38"/>
                        <a:pt x="49" y="24"/>
                      </a:cubicBezTo>
                      <a:cubicBezTo>
                        <a:pt x="49" y="11"/>
                        <a:pt x="38" y="0"/>
                        <a:pt x="25" y="0"/>
                      </a:cubicBezTo>
                      <a:cubicBezTo>
                        <a:pt x="19" y="0"/>
                        <a:pt x="13" y="2"/>
                        <a:pt x="9" y="5"/>
                      </a:cubicBezTo>
                      <a:cubicBezTo>
                        <a:pt x="7" y="7"/>
                        <a:pt x="5" y="10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155" name="Group 154"/>
          <p:cNvGrpSpPr/>
          <p:nvPr userDrawn="1"/>
        </p:nvGrpSpPr>
        <p:grpSpPr>
          <a:xfrm>
            <a:off x="321887" y="1994839"/>
            <a:ext cx="1379400" cy="1277697"/>
            <a:chOff x="9226771" y="2995993"/>
            <a:chExt cx="1838721" cy="1703594"/>
          </a:xfrm>
        </p:grpSpPr>
        <p:grpSp>
          <p:nvGrpSpPr>
            <p:cNvPr id="156" name="Group 155"/>
            <p:cNvGrpSpPr/>
            <p:nvPr/>
          </p:nvGrpSpPr>
          <p:grpSpPr>
            <a:xfrm>
              <a:off x="9291591" y="2995993"/>
              <a:ext cx="1709081" cy="918492"/>
              <a:chOff x="2266157" y="919753"/>
              <a:chExt cx="1324663" cy="711714"/>
            </a:xfrm>
          </p:grpSpPr>
          <p:sp>
            <p:nvSpPr>
              <p:cNvPr id="158" name="Rectangle 157"/>
              <p:cNvSpPr/>
              <p:nvPr/>
            </p:nvSpPr>
            <p:spPr bwMode="gray">
              <a:xfrm>
                <a:off x="2266157" y="919753"/>
                <a:ext cx="1324663" cy="7117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  <a:ea typeface="ＭＳ Ｐゴシック" charset="-128"/>
                  <a:cs typeface="ＭＳ Ｐゴシック" charset="-128"/>
                </a:endParaRPr>
              </a:p>
            </p:txBody>
          </p:sp>
          <p:grpSp>
            <p:nvGrpSpPr>
              <p:cNvPr id="159" name="Group 158"/>
              <p:cNvGrpSpPr/>
              <p:nvPr/>
            </p:nvGrpSpPr>
            <p:grpSpPr bwMode="ltGray">
              <a:xfrm>
                <a:off x="2515860" y="1067233"/>
                <a:ext cx="854321" cy="420406"/>
                <a:chOff x="528615" y="1319679"/>
                <a:chExt cx="854321" cy="420406"/>
              </a:xfrm>
            </p:grpSpPr>
            <p:grpSp>
              <p:nvGrpSpPr>
                <p:cNvPr id="160" name="Group 159"/>
                <p:cNvGrpSpPr/>
                <p:nvPr/>
              </p:nvGrpSpPr>
              <p:grpSpPr bwMode="ltGray">
                <a:xfrm>
                  <a:off x="528615" y="1606846"/>
                  <a:ext cx="854321" cy="133239"/>
                  <a:chOff x="241448" y="1508605"/>
                  <a:chExt cx="854321" cy="133239"/>
                </a:xfrm>
              </p:grpSpPr>
              <p:sp>
                <p:nvSpPr>
                  <p:cNvPr id="177" name="Rounded Rectangle 176"/>
                  <p:cNvSpPr/>
                  <p:nvPr/>
                </p:nvSpPr>
                <p:spPr bwMode="ltGray">
                  <a:xfrm>
                    <a:off x="241448" y="1508605"/>
                    <a:ext cx="854321" cy="133239"/>
                  </a:xfrm>
                  <a:prstGeom prst="roundRect">
                    <a:avLst>
                      <a:gd name="adj" fmla="val 16455"/>
                    </a:avLst>
                  </a:prstGeom>
                  <a:solidFill>
                    <a:schemeClr val="accent1"/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algn="ctr" defTabSz="914079">
                      <a:defRPr/>
                    </a:pPr>
                    <a:endParaRPr lang="en-US" sz="825" kern="0" dirty="0">
                      <a:solidFill>
                        <a:schemeClr val="bg1">
                          <a:lumMod val="75000"/>
                        </a:schemeClr>
                      </a:solidFill>
                      <a:latin typeface="Gotham Rounded Book"/>
                      <a:cs typeface="Gotham Rounded Book"/>
                    </a:endParaRPr>
                  </a:p>
                </p:txBody>
              </p:sp>
              <p:cxnSp>
                <p:nvCxnSpPr>
                  <p:cNvPr id="178" name="Straight Connector 177"/>
                  <p:cNvCxnSpPr/>
                  <p:nvPr/>
                </p:nvCxnSpPr>
                <p:spPr bwMode="ltGray">
                  <a:xfrm flipH="1">
                    <a:off x="275790" y="1550430"/>
                    <a:ext cx="2491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rnd" cmpd="sng" algn="ctr">
                    <a:solidFill>
                      <a:schemeClr val="accent2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9" name="Straight Connector 178"/>
                  <p:cNvCxnSpPr/>
                  <p:nvPr/>
                </p:nvCxnSpPr>
                <p:spPr bwMode="ltGray">
                  <a:xfrm flipH="1">
                    <a:off x="275790" y="1577617"/>
                    <a:ext cx="2491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rnd" cmpd="sng" algn="ctr">
                    <a:solidFill>
                      <a:schemeClr val="accent2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0" name="Straight Connector 179"/>
                  <p:cNvCxnSpPr/>
                  <p:nvPr/>
                </p:nvCxnSpPr>
                <p:spPr bwMode="ltGray">
                  <a:xfrm flipH="1">
                    <a:off x="275790" y="1603292"/>
                    <a:ext cx="2491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rnd" cmpd="sng" algn="ctr">
                    <a:solidFill>
                      <a:schemeClr val="accent2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1" name="Straight Connector 180"/>
                  <p:cNvCxnSpPr/>
                  <p:nvPr/>
                </p:nvCxnSpPr>
                <p:spPr bwMode="ltGray">
                  <a:xfrm flipH="1">
                    <a:off x="801285" y="1550430"/>
                    <a:ext cx="2491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rnd" cmpd="sng" algn="ctr">
                    <a:solidFill>
                      <a:schemeClr val="accent2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2" name="Straight Connector 181"/>
                  <p:cNvCxnSpPr/>
                  <p:nvPr/>
                </p:nvCxnSpPr>
                <p:spPr bwMode="ltGray">
                  <a:xfrm flipH="1">
                    <a:off x="801285" y="1577617"/>
                    <a:ext cx="2491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rnd" cmpd="sng" algn="ctr">
                    <a:solidFill>
                      <a:schemeClr val="accent2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3" name="Straight Connector 182"/>
                  <p:cNvCxnSpPr/>
                  <p:nvPr/>
                </p:nvCxnSpPr>
                <p:spPr bwMode="ltGray">
                  <a:xfrm flipH="1">
                    <a:off x="801285" y="1603292"/>
                    <a:ext cx="2491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rnd" cmpd="sng" algn="ctr">
                    <a:solidFill>
                      <a:schemeClr val="accent2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61" name="Group 160"/>
                <p:cNvGrpSpPr/>
                <p:nvPr/>
              </p:nvGrpSpPr>
              <p:grpSpPr bwMode="ltGray">
                <a:xfrm>
                  <a:off x="528615" y="1463263"/>
                  <a:ext cx="854321" cy="133239"/>
                  <a:chOff x="241448" y="1508605"/>
                  <a:chExt cx="854321" cy="133239"/>
                </a:xfrm>
              </p:grpSpPr>
              <p:sp>
                <p:nvSpPr>
                  <p:cNvPr id="170" name="Rounded Rectangle 169"/>
                  <p:cNvSpPr/>
                  <p:nvPr/>
                </p:nvSpPr>
                <p:spPr bwMode="ltGray">
                  <a:xfrm>
                    <a:off x="241448" y="1508605"/>
                    <a:ext cx="854321" cy="133239"/>
                  </a:xfrm>
                  <a:prstGeom prst="roundRect">
                    <a:avLst>
                      <a:gd name="adj" fmla="val 16455"/>
                    </a:avLst>
                  </a:prstGeom>
                  <a:solidFill>
                    <a:schemeClr val="accent1"/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algn="ctr" defTabSz="914079">
                      <a:defRPr/>
                    </a:pPr>
                    <a:endParaRPr lang="en-US" sz="825" kern="0" dirty="0">
                      <a:solidFill>
                        <a:schemeClr val="bg1">
                          <a:lumMod val="75000"/>
                        </a:schemeClr>
                      </a:solidFill>
                      <a:latin typeface="Gotham Rounded Book"/>
                      <a:cs typeface="Gotham Rounded Book"/>
                    </a:endParaRPr>
                  </a:p>
                </p:txBody>
              </p:sp>
              <p:cxnSp>
                <p:nvCxnSpPr>
                  <p:cNvPr id="171" name="Straight Connector 170"/>
                  <p:cNvCxnSpPr/>
                  <p:nvPr/>
                </p:nvCxnSpPr>
                <p:spPr bwMode="ltGray">
                  <a:xfrm flipH="1">
                    <a:off x="275790" y="1550430"/>
                    <a:ext cx="2491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rnd" cmpd="sng" algn="ctr">
                    <a:solidFill>
                      <a:schemeClr val="accent2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2" name="Straight Connector 171"/>
                  <p:cNvCxnSpPr/>
                  <p:nvPr/>
                </p:nvCxnSpPr>
                <p:spPr bwMode="ltGray">
                  <a:xfrm flipH="1">
                    <a:off x="275790" y="1577617"/>
                    <a:ext cx="2491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rnd" cmpd="sng" algn="ctr">
                    <a:solidFill>
                      <a:schemeClr val="accent2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3" name="Straight Connector 172"/>
                  <p:cNvCxnSpPr/>
                  <p:nvPr/>
                </p:nvCxnSpPr>
                <p:spPr bwMode="ltGray">
                  <a:xfrm flipH="1">
                    <a:off x="275790" y="1603292"/>
                    <a:ext cx="2491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rnd" cmpd="sng" algn="ctr">
                    <a:solidFill>
                      <a:schemeClr val="accent2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4" name="Straight Connector 173"/>
                  <p:cNvCxnSpPr/>
                  <p:nvPr/>
                </p:nvCxnSpPr>
                <p:spPr bwMode="ltGray">
                  <a:xfrm flipH="1">
                    <a:off x="801285" y="1550430"/>
                    <a:ext cx="2491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rnd" cmpd="sng" algn="ctr">
                    <a:solidFill>
                      <a:schemeClr val="accent2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5" name="Straight Connector 174"/>
                  <p:cNvCxnSpPr/>
                  <p:nvPr/>
                </p:nvCxnSpPr>
                <p:spPr bwMode="ltGray">
                  <a:xfrm flipH="1">
                    <a:off x="801285" y="1577617"/>
                    <a:ext cx="2491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rnd" cmpd="sng" algn="ctr">
                    <a:solidFill>
                      <a:schemeClr val="accent2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6" name="Straight Connector 175"/>
                  <p:cNvCxnSpPr/>
                  <p:nvPr/>
                </p:nvCxnSpPr>
                <p:spPr bwMode="ltGray">
                  <a:xfrm flipH="1">
                    <a:off x="801285" y="1603292"/>
                    <a:ext cx="2491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rnd" cmpd="sng" algn="ctr">
                    <a:solidFill>
                      <a:schemeClr val="accent2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62" name="Group 161"/>
                <p:cNvGrpSpPr/>
                <p:nvPr/>
              </p:nvGrpSpPr>
              <p:grpSpPr bwMode="ltGray">
                <a:xfrm>
                  <a:off x="528615" y="1319679"/>
                  <a:ext cx="854321" cy="133239"/>
                  <a:chOff x="241448" y="1508605"/>
                  <a:chExt cx="854321" cy="133239"/>
                </a:xfrm>
              </p:grpSpPr>
              <p:sp>
                <p:nvSpPr>
                  <p:cNvPr id="163" name="Rounded Rectangle 162"/>
                  <p:cNvSpPr/>
                  <p:nvPr/>
                </p:nvSpPr>
                <p:spPr bwMode="ltGray">
                  <a:xfrm>
                    <a:off x="241448" y="1508605"/>
                    <a:ext cx="854321" cy="133239"/>
                  </a:xfrm>
                  <a:prstGeom prst="roundRect">
                    <a:avLst>
                      <a:gd name="adj" fmla="val 16455"/>
                    </a:avLst>
                  </a:prstGeom>
                  <a:solidFill>
                    <a:schemeClr val="accent1"/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algn="ctr" defTabSz="914079">
                      <a:defRPr/>
                    </a:pPr>
                    <a:endParaRPr lang="en-US" sz="825" kern="0" dirty="0">
                      <a:solidFill>
                        <a:schemeClr val="bg1">
                          <a:lumMod val="75000"/>
                        </a:schemeClr>
                      </a:solidFill>
                      <a:latin typeface="Gotham Rounded Book"/>
                      <a:cs typeface="Gotham Rounded Book"/>
                    </a:endParaRPr>
                  </a:p>
                </p:txBody>
              </p:sp>
              <p:cxnSp>
                <p:nvCxnSpPr>
                  <p:cNvPr id="164" name="Straight Connector 163"/>
                  <p:cNvCxnSpPr/>
                  <p:nvPr/>
                </p:nvCxnSpPr>
                <p:spPr bwMode="ltGray">
                  <a:xfrm flipH="1">
                    <a:off x="275790" y="1550430"/>
                    <a:ext cx="2491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rnd" cmpd="sng" algn="ctr">
                    <a:solidFill>
                      <a:schemeClr val="accent2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5" name="Straight Connector 164"/>
                  <p:cNvCxnSpPr/>
                  <p:nvPr/>
                </p:nvCxnSpPr>
                <p:spPr bwMode="ltGray">
                  <a:xfrm flipH="1">
                    <a:off x="275790" y="1577617"/>
                    <a:ext cx="2491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rnd" cmpd="sng" algn="ctr">
                    <a:solidFill>
                      <a:schemeClr val="accent2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6" name="Straight Connector 165"/>
                  <p:cNvCxnSpPr/>
                  <p:nvPr/>
                </p:nvCxnSpPr>
                <p:spPr bwMode="ltGray">
                  <a:xfrm flipH="1">
                    <a:off x="275790" y="1603292"/>
                    <a:ext cx="2491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rnd" cmpd="sng" algn="ctr">
                    <a:solidFill>
                      <a:schemeClr val="accent2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7" name="Straight Connector 166"/>
                  <p:cNvCxnSpPr/>
                  <p:nvPr/>
                </p:nvCxnSpPr>
                <p:spPr bwMode="ltGray">
                  <a:xfrm flipH="1">
                    <a:off x="801285" y="1550430"/>
                    <a:ext cx="2491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rnd" cmpd="sng" algn="ctr">
                    <a:solidFill>
                      <a:schemeClr val="accent2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8" name="Straight Connector 167"/>
                  <p:cNvCxnSpPr/>
                  <p:nvPr/>
                </p:nvCxnSpPr>
                <p:spPr bwMode="ltGray">
                  <a:xfrm flipH="1">
                    <a:off x="801285" y="1577617"/>
                    <a:ext cx="2491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rnd" cmpd="sng" algn="ctr">
                    <a:solidFill>
                      <a:schemeClr val="accent2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9" name="Straight Connector 168"/>
                  <p:cNvCxnSpPr/>
                  <p:nvPr/>
                </p:nvCxnSpPr>
                <p:spPr bwMode="ltGray">
                  <a:xfrm flipH="1">
                    <a:off x="801285" y="1603292"/>
                    <a:ext cx="2491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rnd" cmpd="sng" algn="ctr">
                    <a:solidFill>
                      <a:schemeClr val="accent2"/>
                    </a:solidFill>
                    <a:prstDash val="solid"/>
                  </a:ln>
                  <a:effectLst/>
                </p:spPr>
              </p:cxnSp>
            </p:grpSp>
          </p:grpSp>
        </p:grpSp>
        <p:sp>
          <p:nvSpPr>
            <p:cNvPr id="157" name="TextBox 156"/>
            <p:cNvSpPr txBox="1"/>
            <p:nvPr/>
          </p:nvSpPr>
          <p:spPr>
            <a:xfrm>
              <a:off x="9226771" y="3837813"/>
              <a:ext cx="183872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+mj-lt"/>
                  <a:cs typeface="Arial" pitchFamily="34" charset="0"/>
                </a:rPr>
                <a:t>Full-stack Infrastructure Services</a:t>
              </a:r>
            </a:p>
          </p:txBody>
        </p:sp>
      </p:grpSp>
      <p:sp>
        <p:nvSpPr>
          <p:cNvPr id="184" name="TextBox 183"/>
          <p:cNvSpPr txBox="1"/>
          <p:nvPr userDrawn="1"/>
        </p:nvSpPr>
        <p:spPr>
          <a:xfrm>
            <a:off x="267900" y="3466779"/>
            <a:ext cx="1487380" cy="830964"/>
          </a:xfrm>
          <a:prstGeom prst="rect">
            <a:avLst/>
          </a:prstGeom>
          <a:noFill/>
        </p:spPr>
        <p:txBody>
          <a:bodyPr wrap="square" lIns="91409" tIns="45704" rIns="91409" bIns="45704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otham Rounded Book"/>
                <a:cs typeface="Gotham Rounded Book"/>
              </a:rPr>
              <a:t>Turnkey hybrid infrastructure for any app at any scale, anywhere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/>
      <p:bldP spid="123" grpId="0"/>
      <p:bldP spid="135" grpId="0"/>
      <p:bldP spid="136" grpId="0"/>
      <p:bldP spid="184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ior Value Proposi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862228" y="818252"/>
            <a:ext cx="5086350" cy="3548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527734" y="130478"/>
            <a:ext cx="8159067" cy="516608"/>
          </a:xfrm>
        </p:spPr>
        <p:txBody>
          <a:bodyPr>
            <a:normAutofit/>
          </a:bodyPr>
          <a:lstStyle/>
          <a:p>
            <a:r>
              <a:rPr lang="en-US" dirty="0"/>
              <a:t>Our Superior Value Proposition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906176" y="932409"/>
            <a:ext cx="15808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>
                <a:latin typeface="Gotham Rounded Medium" panose="02000000000000000000" pitchFamily="50" charset="0"/>
              </a:rPr>
              <a:t>Virtualization</a:t>
            </a:r>
            <a:r>
              <a:rPr lang="en-US" sz="1500" baseline="30000" dirty="0">
                <a:latin typeface="Gotham Rounded Medium" panose="02000000000000000000" pitchFamily="50" charset="0"/>
              </a:rPr>
              <a:t>1</a:t>
            </a:r>
            <a:r>
              <a:rPr lang="en-US" sz="1500" dirty="0">
                <a:latin typeface="Gotham Rounded Medium" panose="02000000000000000000" pitchFamily="50" charset="0"/>
              </a:rPr>
              <a:t>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129711" y="939420"/>
            <a:ext cx="218874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>
                <a:latin typeface="Gotham Rounded Medium" panose="02000000000000000000" pitchFamily="50" charset="0"/>
              </a:rPr>
              <a:t>Storage and Servers</a:t>
            </a:r>
            <a:r>
              <a:rPr lang="en-US" sz="1500" baseline="31000" dirty="0">
                <a:latin typeface="Gotham Rounded Medium" panose="02000000000000000000" pitchFamily="50" charset="0"/>
              </a:rPr>
              <a:t>1</a:t>
            </a:r>
            <a:endParaRPr lang="en-US" sz="1500" dirty="0">
              <a:latin typeface="Gotham Rounded Medium" panose="02000000000000000000" pitchFamily="50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063767" y="1509640"/>
            <a:ext cx="1068425" cy="278406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008126" y="2866576"/>
            <a:ext cx="1176925" cy="3866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125" dirty="0">
                <a:solidFill>
                  <a:schemeClr val="bg1"/>
                </a:solidFill>
                <a:latin typeface="Gotham Rounded Medium" panose="02000000000000000000" pitchFamily="50" charset="0"/>
              </a:rPr>
              <a:t>Traditional</a:t>
            </a:r>
            <a:br>
              <a:rPr lang="en-US" sz="1125" dirty="0">
                <a:solidFill>
                  <a:schemeClr val="bg1"/>
                </a:solidFill>
                <a:latin typeface="Gotham Rounded Medium" panose="02000000000000000000" pitchFamily="50" charset="0"/>
              </a:rPr>
            </a:br>
            <a:r>
              <a:rPr lang="en-US" sz="1125" dirty="0">
                <a:solidFill>
                  <a:schemeClr val="bg1"/>
                </a:solidFill>
                <a:latin typeface="Gotham Rounded Medium" panose="02000000000000000000" pitchFamily="50" charset="0"/>
              </a:rPr>
              <a:t>Infrastructure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5265563" y="3205817"/>
            <a:ext cx="1068425" cy="1087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/>
          <p:cNvSpPr>
            <a:spLocks/>
          </p:cNvSpPr>
          <p:nvPr userDrawn="1"/>
        </p:nvSpPr>
        <p:spPr bwMode="auto">
          <a:xfrm rot="10800000">
            <a:off x="5510749" y="2542073"/>
            <a:ext cx="551833" cy="549965"/>
          </a:xfrm>
          <a:custGeom>
            <a:avLst/>
            <a:gdLst>
              <a:gd name="T0" fmla="*/ 606 w 748"/>
              <a:gd name="T1" fmla="*/ 512 h 833"/>
              <a:gd name="T2" fmla="*/ 748 w 748"/>
              <a:gd name="T3" fmla="*/ 372 h 833"/>
              <a:gd name="T4" fmla="*/ 374 w 748"/>
              <a:gd name="T5" fmla="*/ 0 h 833"/>
              <a:gd name="T6" fmla="*/ 0 w 748"/>
              <a:gd name="T7" fmla="*/ 372 h 833"/>
              <a:gd name="T8" fmla="*/ 142 w 748"/>
              <a:gd name="T9" fmla="*/ 512 h 833"/>
              <a:gd name="T10" fmla="*/ 284 w 748"/>
              <a:gd name="T11" fmla="*/ 372 h 833"/>
              <a:gd name="T12" fmla="*/ 284 w 748"/>
              <a:gd name="T13" fmla="*/ 833 h 833"/>
              <a:gd name="T14" fmla="*/ 464 w 748"/>
              <a:gd name="T15" fmla="*/ 833 h 833"/>
              <a:gd name="T16" fmla="*/ 464 w 748"/>
              <a:gd name="T17" fmla="*/ 372 h 833"/>
              <a:gd name="T18" fmla="*/ 606 w 748"/>
              <a:gd name="T19" fmla="*/ 512 h 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8" h="833">
                <a:moveTo>
                  <a:pt x="606" y="512"/>
                </a:moveTo>
                <a:lnTo>
                  <a:pt x="748" y="372"/>
                </a:lnTo>
                <a:lnTo>
                  <a:pt x="374" y="0"/>
                </a:lnTo>
                <a:lnTo>
                  <a:pt x="0" y="372"/>
                </a:lnTo>
                <a:lnTo>
                  <a:pt x="142" y="512"/>
                </a:lnTo>
                <a:lnTo>
                  <a:pt x="284" y="372"/>
                </a:lnTo>
                <a:lnTo>
                  <a:pt x="284" y="833"/>
                </a:lnTo>
                <a:lnTo>
                  <a:pt x="464" y="833"/>
                </a:lnTo>
                <a:lnTo>
                  <a:pt x="464" y="372"/>
                </a:lnTo>
                <a:lnTo>
                  <a:pt x="606" y="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5070996" y="1962788"/>
            <a:ext cx="1431337" cy="66374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 prstMaterial="plastic">
            <a:bevelT w="19050" h="635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80000"/>
              </a:lnSpc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60%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Cost Reduction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6484581" y="1509640"/>
            <a:ext cx="1068425" cy="278406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437757" y="2866576"/>
            <a:ext cx="1159292" cy="3866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125" dirty="0">
                <a:solidFill>
                  <a:schemeClr val="bg1"/>
                </a:solidFill>
                <a:latin typeface="Gotham Rounded Medium" panose="02000000000000000000" pitchFamily="50" charset="0"/>
              </a:rPr>
              <a:t>Traditional</a:t>
            </a:r>
            <a:br>
              <a:rPr lang="en-US" sz="1125" dirty="0">
                <a:solidFill>
                  <a:schemeClr val="bg1"/>
                </a:solidFill>
                <a:latin typeface="Gotham Rounded Medium" panose="02000000000000000000" pitchFamily="50" charset="0"/>
              </a:rPr>
            </a:br>
            <a:r>
              <a:rPr lang="en-US" sz="1125" dirty="0">
                <a:solidFill>
                  <a:schemeClr val="bg1"/>
                </a:solidFill>
                <a:latin typeface="Gotham Rounded Medium" panose="02000000000000000000" pitchFamily="50" charset="0"/>
              </a:rPr>
              <a:t>Virtualization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 rot="10800000">
            <a:off x="7930254" y="3098691"/>
            <a:ext cx="551833" cy="549965"/>
          </a:xfrm>
          <a:custGeom>
            <a:avLst/>
            <a:gdLst>
              <a:gd name="T0" fmla="*/ 606 w 748"/>
              <a:gd name="T1" fmla="*/ 512 h 833"/>
              <a:gd name="T2" fmla="*/ 748 w 748"/>
              <a:gd name="T3" fmla="*/ 372 h 833"/>
              <a:gd name="T4" fmla="*/ 374 w 748"/>
              <a:gd name="T5" fmla="*/ 0 h 833"/>
              <a:gd name="T6" fmla="*/ 0 w 748"/>
              <a:gd name="T7" fmla="*/ 372 h 833"/>
              <a:gd name="T8" fmla="*/ 142 w 748"/>
              <a:gd name="T9" fmla="*/ 512 h 833"/>
              <a:gd name="T10" fmla="*/ 284 w 748"/>
              <a:gd name="T11" fmla="*/ 372 h 833"/>
              <a:gd name="T12" fmla="*/ 284 w 748"/>
              <a:gd name="T13" fmla="*/ 833 h 833"/>
              <a:gd name="T14" fmla="*/ 464 w 748"/>
              <a:gd name="T15" fmla="*/ 833 h 833"/>
              <a:gd name="T16" fmla="*/ 464 w 748"/>
              <a:gd name="T17" fmla="*/ 372 h 833"/>
              <a:gd name="T18" fmla="*/ 606 w 748"/>
              <a:gd name="T19" fmla="*/ 512 h 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8" h="833">
                <a:moveTo>
                  <a:pt x="606" y="512"/>
                </a:moveTo>
                <a:lnTo>
                  <a:pt x="748" y="372"/>
                </a:lnTo>
                <a:lnTo>
                  <a:pt x="374" y="0"/>
                </a:lnTo>
                <a:lnTo>
                  <a:pt x="0" y="372"/>
                </a:lnTo>
                <a:lnTo>
                  <a:pt x="142" y="512"/>
                </a:lnTo>
                <a:lnTo>
                  <a:pt x="284" y="372"/>
                </a:lnTo>
                <a:lnTo>
                  <a:pt x="284" y="833"/>
                </a:lnTo>
                <a:lnTo>
                  <a:pt x="464" y="833"/>
                </a:lnTo>
                <a:lnTo>
                  <a:pt x="464" y="372"/>
                </a:lnTo>
                <a:lnTo>
                  <a:pt x="606" y="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7490502" y="2519405"/>
            <a:ext cx="1431336" cy="66374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 prstMaterial="plastic">
            <a:bevelT w="19050" h="635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80000"/>
              </a:lnSpc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80%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Cost Reduction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7685068" y="3749761"/>
            <a:ext cx="1068425" cy="5439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166025" y="820619"/>
            <a:ext cx="3535435" cy="3546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15935" y="1194521"/>
            <a:ext cx="24172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otham Rounded Medium" panose="02000000000000000000" pitchFamily="50" charset="0"/>
                <a:cs typeface="Gotham Rounded Medium"/>
              </a:rPr>
              <a:t>IDC Nutanix Business Value Study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289278" y="1392125"/>
            <a:ext cx="3302375" cy="883793"/>
            <a:chOff x="385703" y="1856167"/>
            <a:chExt cx="4403167" cy="1178390"/>
          </a:xfrm>
        </p:grpSpPr>
        <p:sp>
          <p:nvSpPr>
            <p:cNvPr id="22" name="Rectangle 21"/>
            <p:cNvSpPr/>
            <p:nvPr/>
          </p:nvSpPr>
          <p:spPr>
            <a:xfrm>
              <a:off x="385703" y="1856167"/>
              <a:ext cx="4403167" cy="11783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0894" y="2128498"/>
              <a:ext cx="1572019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2700" dirty="0">
                  <a:solidFill>
                    <a:schemeClr val="bg1"/>
                  </a:solidFill>
                  <a:latin typeface="+mj-lt"/>
                  <a:ea typeface="+mj-ea"/>
                  <a:cs typeface="Gotham Book" pitchFamily="50" charset="0"/>
                </a:rPr>
                <a:t>85%</a:t>
              </a:r>
            </a:p>
            <a:p>
              <a:pPr algn="ctr">
                <a:lnSpc>
                  <a:spcPct val="7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+mj-lt"/>
                  <a:ea typeface="+mj-ea"/>
                  <a:cs typeface="Gotham Book" pitchFamily="50" charset="0"/>
                </a:rPr>
                <a:t>Faster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01245" y="2203647"/>
              <a:ext cx="1345655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Gotham Rounded Medium" panose="02000000000000000000" pitchFamily="50" charset="0"/>
                  <a:cs typeface="Gotham Rounded Medium"/>
                </a:rPr>
                <a:t>Deployment of Storage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65620" y="1955508"/>
              <a:ext cx="989186" cy="989184"/>
            </a:xfrm>
            <a:prstGeom prst="ellipse">
              <a:avLst/>
            </a:prstGeom>
            <a:ln w="57150">
              <a:noFill/>
            </a:ln>
          </p:spPr>
        </p:pic>
      </p:grpSp>
      <p:grpSp>
        <p:nvGrpSpPr>
          <p:cNvPr id="26" name="Group 25"/>
          <p:cNvGrpSpPr/>
          <p:nvPr userDrawn="1"/>
        </p:nvGrpSpPr>
        <p:grpSpPr>
          <a:xfrm>
            <a:off x="289278" y="2373265"/>
            <a:ext cx="3302375" cy="883793"/>
            <a:chOff x="385703" y="3231588"/>
            <a:chExt cx="4403167" cy="1178390"/>
          </a:xfrm>
        </p:grpSpPr>
        <p:sp>
          <p:nvSpPr>
            <p:cNvPr id="27" name="Rectangle 26"/>
            <p:cNvSpPr/>
            <p:nvPr/>
          </p:nvSpPr>
          <p:spPr>
            <a:xfrm>
              <a:off x="385703" y="3231588"/>
              <a:ext cx="4403167" cy="11783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5112" y="3438867"/>
              <a:ext cx="1903583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2700" dirty="0">
                  <a:solidFill>
                    <a:schemeClr val="bg1"/>
                  </a:solidFill>
                  <a:latin typeface="+mj-lt"/>
                  <a:ea typeface="+mj-ea"/>
                  <a:cs typeface="Gotham Book" pitchFamily="50" charset="0"/>
                </a:rPr>
                <a:t>98%</a:t>
              </a:r>
            </a:p>
            <a:p>
              <a:pPr algn="ctr">
                <a:lnSpc>
                  <a:spcPct val="7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+mj-lt"/>
                  <a:ea typeface="+mj-ea"/>
                  <a:cs typeface="Gotham Book" pitchFamily="50" charset="0"/>
                </a:rPr>
                <a:t>Fewer Occurrences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01245" y="3559577"/>
              <a:ext cx="1359437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Gotham Rounded Medium" panose="02000000000000000000" pitchFamily="50" charset="0"/>
                  <a:cs typeface="Gotham Rounded Medium"/>
                </a:rPr>
                <a:t>Unplanned</a:t>
              </a:r>
            </a:p>
            <a:p>
              <a:r>
                <a:rPr lang="en-US" sz="1050" dirty="0">
                  <a:solidFill>
                    <a:schemeClr val="bg1"/>
                  </a:solidFill>
                  <a:latin typeface="Gotham Rounded Medium" panose="02000000000000000000" pitchFamily="50" charset="0"/>
                  <a:cs typeface="Gotham Rounded Medium"/>
                </a:rPr>
                <a:t>Downtime</a:t>
              </a: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65620" y="3323549"/>
              <a:ext cx="989186" cy="989184"/>
            </a:xfrm>
            <a:prstGeom prst="ellipse">
              <a:avLst/>
            </a:prstGeom>
            <a:ln w="57150">
              <a:noFill/>
            </a:ln>
          </p:spPr>
        </p:pic>
      </p:grpSp>
      <p:grpSp>
        <p:nvGrpSpPr>
          <p:cNvPr id="31" name="Group 30"/>
          <p:cNvGrpSpPr/>
          <p:nvPr userDrawn="1"/>
        </p:nvGrpSpPr>
        <p:grpSpPr>
          <a:xfrm>
            <a:off x="289278" y="3334234"/>
            <a:ext cx="3302375" cy="883793"/>
            <a:chOff x="385703" y="4607009"/>
            <a:chExt cx="4403167" cy="1178390"/>
          </a:xfrm>
        </p:grpSpPr>
        <p:sp>
          <p:nvSpPr>
            <p:cNvPr id="32" name="Rectangle 31"/>
            <p:cNvSpPr/>
            <p:nvPr/>
          </p:nvSpPr>
          <p:spPr>
            <a:xfrm>
              <a:off x="385703" y="4607009"/>
              <a:ext cx="4403167" cy="11783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2907" y="4988639"/>
              <a:ext cx="1707993" cy="510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2700" dirty="0">
                  <a:solidFill>
                    <a:schemeClr val="bg1"/>
                  </a:solidFill>
                  <a:latin typeface="+mj-lt"/>
                  <a:ea typeface="+mj-ea"/>
                  <a:cs typeface="Gotham Book" pitchFamily="50" charset="0"/>
                </a:rPr>
                <a:t>510%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1245" y="4994279"/>
              <a:ext cx="120462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Gotham Rounded Medium" panose="02000000000000000000" pitchFamily="50" charset="0"/>
                  <a:cs typeface="Gotham Rounded Medium"/>
                </a:rPr>
                <a:t>Average</a:t>
              </a:r>
            </a:p>
            <a:p>
              <a:r>
                <a:rPr lang="en-US" sz="1050" dirty="0">
                  <a:solidFill>
                    <a:schemeClr val="bg1"/>
                  </a:solidFill>
                  <a:latin typeface="Gotham Rounded Medium" panose="02000000000000000000" pitchFamily="50" charset="0"/>
                  <a:cs typeface="Gotham Rounded Medium"/>
                </a:rPr>
                <a:t>5-Year ROI</a:t>
              </a: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65620" y="4731877"/>
              <a:ext cx="989186" cy="989184"/>
            </a:xfrm>
            <a:prstGeom prst="ellipse">
              <a:avLst/>
            </a:prstGeom>
            <a:ln w="57150">
              <a:noFill/>
            </a:ln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1425336" y="896592"/>
            <a:ext cx="1100995" cy="315436"/>
            <a:chOff x="8367758" y="1206196"/>
            <a:chExt cx="1566796" cy="448888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67758" y="1275814"/>
              <a:ext cx="1420819" cy="379270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9704242" y="1206196"/>
              <a:ext cx="230312" cy="328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chemeClr val="accent1"/>
                  </a:solidFill>
                  <a:latin typeface="Gotham Book" pitchFamily="50" charset="0"/>
                  <a:cs typeface="Gotham Book" pitchFamily="50" charset="0"/>
                </a:defRPr>
              </a:lvl1pPr>
            </a:lstStyle>
            <a:p>
              <a:r>
                <a:rPr lang="en-US" sz="900" dirty="0">
                  <a:latin typeface="+mj-lt"/>
                </a:rPr>
                <a:t>1</a:t>
              </a:r>
            </a:p>
          </p:txBody>
        </p:sp>
      </p:grpSp>
      <p:sp>
        <p:nvSpPr>
          <p:cNvPr id="39" name="Rectangle 38"/>
          <p:cNvSpPr/>
          <p:nvPr userDrawn="1"/>
        </p:nvSpPr>
        <p:spPr>
          <a:xfrm>
            <a:off x="171450" y="4371975"/>
            <a:ext cx="8801100" cy="3446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 i="1" dirty="0">
                <a:solidFill>
                  <a:schemeClr val="bg1"/>
                </a:solidFill>
                <a:latin typeface="Gotham Rounded Medium"/>
                <a:cs typeface="Gotham Rounded Medium"/>
              </a:rPr>
              <a:t>Study conducted before recent product innovations. Economic advantage even greater today.</a:t>
            </a: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5319723" y="3690201"/>
            <a:ext cx="960104" cy="11911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7739228" y="3962173"/>
            <a:ext cx="960104" cy="119119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y Nutanix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327012" y="130478"/>
            <a:ext cx="8159067" cy="516608"/>
          </a:xfrm>
        </p:spPr>
        <p:txBody>
          <a:bodyPr/>
          <a:lstStyle/>
          <a:p>
            <a:r>
              <a:rPr lang="en-US" dirty="0"/>
              <a:t>Why Nutanix?</a:t>
            </a:r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5130800" y="1053073"/>
            <a:ext cx="2660650" cy="1538883"/>
            <a:chOff x="5130800" y="1549400"/>
            <a:chExt cx="2660650" cy="1538883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800" y="1860550"/>
              <a:ext cx="890016" cy="890016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6153150" y="1549400"/>
              <a:ext cx="1231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Gotham Rounded" charset="0"/>
                  <a:ea typeface="Gotham Rounded" charset="0"/>
                  <a:cs typeface="Gotham Rounded" charset="0"/>
                </a:rPr>
                <a:t>Scalable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53150" y="1918732"/>
              <a:ext cx="163830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Gotham Rounded Book" charset="0"/>
                  <a:ea typeface="Gotham Rounded Book" charset="0"/>
                  <a:cs typeface="Gotham Rounded Book" charset="0"/>
                </a:rPr>
                <a:t>Scale compute and storage quickly and incrementally, going from three servers to hundreds with 100% predictable performance</a:t>
              </a:r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876300" y="2952750"/>
            <a:ext cx="2598166" cy="1384995"/>
            <a:chOff x="876300" y="2952750"/>
            <a:chExt cx="2598166" cy="1384995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300" y="3225800"/>
              <a:ext cx="890016" cy="890016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836166" y="2952750"/>
              <a:ext cx="1231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Gotham Rounded" charset="0"/>
                  <a:ea typeface="Gotham Rounded" charset="0"/>
                  <a:cs typeface="Gotham Rounded" charset="0"/>
                </a:rPr>
                <a:t>Resilient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36166" y="3322082"/>
              <a:ext cx="16383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Gotham Rounded Book" charset="0"/>
                  <a:ea typeface="Gotham Rounded Book" charset="0"/>
                  <a:cs typeface="Gotham Rounded Book" charset="0"/>
                </a:rPr>
                <a:t>Run business-critical and mission-critical applications on self-healing infrastructure that is built for always-on operation</a:t>
              </a: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890016" y="1053073"/>
            <a:ext cx="2584450" cy="1493689"/>
            <a:chOff x="850900" y="1243336"/>
            <a:chExt cx="2584450" cy="149368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900" y="1491435"/>
              <a:ext cx="890016" cy="89001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1797050" y="1243336"/>
              <a:ext cx="1231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Gotham Rounded" charset="0"/>
                  <a:ea typeface="Gotham Rounded" charset="0"/>
                  <a:cs typeface="Gotham Rounded" charset="0"/>
                </a:rPr>
                <a:t>Simple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797050" y="1567474"/>
              <a:ext cx="163830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Gotham Rounded Book" charset="0"/>
                  <a:ea typeface="Gotham Rounded Book" charset="0"/>
                  <a:cs typeface="Gotham Rounded Book" charset="0"/>
                </a:rPr>
                <a:t>Bring uncompromising simplicity to every aspect of the infrastructure lifecycle, from buying and deploying to managing and scaling</a:t>
              </a:r>
            </a:p>
          </p:txBody>
        </p:sp>
      </p:grpSp>
      <p:grpSp>
        <p:nvGrpSpPr>
          <p:cNvPr id="55" name="Group 54"/>
          <p:cNvGrpSpPr/>
          <p:nvPr userDrawn="1"/>
        </p:nvGrpSpPr>
        <p:grpSpPr>
          <a:xfrm>
            <a:off x="5064125" y="2961288"/>
            <a:ext cx="2727325" cy="1381865"/>
            <a:chOff x="5064125" y="2961288"/>
            <a:chExt cx="2727325" cy="1381865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4125" y="3159125"/>
              <a:ext cx="1023366" cy="1023366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6153150" y="2961288"/>
              <a:ext cx="1231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Gotham Rounded" charset="0"/>
                  <a:ea typeface="Gotham Rounded" charset="0"/>
                  <a:cs typeface="Gotham Rounded" charset="0"/>
                </a:rPr>
                <a:t>Versatile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153150" y="3327490"/>
              <a:ext cx="16383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Gotham Rounded Book" charset="0"/>
                  <a:ea typeface="Gotham Rounded Book" charset="0"/>
                  <a:cs typeface="Gotham Rounded Book" charset="0"/>
                </a:rPr>
                <a:t>Run any workload at any scale on a versatile infrastructure platform, eliminating silos and management complexity</a:t>
              </a:r>
            </a:p>
          </p:txBody>
        </p:sp>
      </p:grpSp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3400"/>
            <a:ext cx="1831947" cy="20701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polis Overview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 userDrawn="1"/>
        </p:nvSpPr>
        <p:spPr>
          <a:xfrm>
            <a:off x="4429125" y="3420665"/>
            <a:ext cx="4543425" cy="11525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6" name="Down Arrow 63"/>
          <p:cNvSpPr/>
          <p:nvPr userDrawn="1"/>
        </p:nvSpPr>
        <p:spPr>
          <a:xfrm rot="5400000">
            <a:off x="436234" y="1975416"/>
            <a:ext cx="3904061" cy="1595180"/>
          </a:xfrm>
          <a:custGeom>
            <a:avLst/>
            <a:gdLst>
              <a:gd name="connsiteX0" fmla="*/ 0 w 5205414"/>
              <a:gd name="connsiteY0" fmla="*/ 1719684 h 3318892"/>
              <a:gd name="connsiteX1" fmla="*/ 26 w 5205414"/>
              <a:gd name="connsiteY1" fmla="*/ 1719684 h 3318892"/>
              <a:gd name="connsiteX2" fmla="*/ 26 w 5205414"/>
              <a:gd name="connsiteY2" fmla="*/ 0 h 3318892"/>
              <a:gd name="connsiteX3" fmla="*/ 5205388 w 5205414"/>
              <a:gd name="connsiteY3" fmla="*/ 0 h 3318892"/>
              <a:gd name="connsiteX4" fmla="*/ 5205388 w 5205414"/>
              <a:gd name="connsiteY4" fmla="*/ 1719684 h 3318892"/>
              <a:gd name="connsiteX5" fmla="*/ 5205414 w 5205414"/>
              <a:gd name="connsiteY5" fmla="*/ 1719684 h 3318892"/>
              <a:gd name="connsiteX6" fmla="*/ 2602707 w 5205414"/>
              <a:gd name="connsiteY6" fmla="*/ 3318892 h 3318892"/>
              <a:gd name="connsiteX7" fmla="*/ 0 w 5205414"/>
              <a:gd name="connsiteY7" fmla="*/ 1719684 h 3318892"/>
              <a:gd name="connsiteX0" fmla="*/ 0 w 5205414"/>
              <a:gd name="connsiteY0" fmla="*/ 1719684 h 3318892"/>
              <a:gd name="connsiteX1" fmla="*/ 26 w 5205414"/>
              <a:gd name="connsiteY1" fmla="*/ 1719684 h 3318892"/>
              <a:gd name="connsiteX2" fmla="*/ 16354 w 5205414"/>
              <a:gd name="connsiteY2" fmla="*/ 1191985 h 3318892"/>
              <a:gd name="connsiteX3" fmla="*/ 5205388 w 5205414"/>
              <a:gd name="connsiteY3" fmla="*/ 0 h 3318892"/>
              <a:gd name="connsiteX4" fmla="*/ 5205388 w 5205414"/>
              <a:gd name="connsiteY4" fmla="*/ 1719684 h 3318892"/>
              <a:gd name="connsiteX5" fmla="*/ 5205414 w 5205414"/>
              <a:gd name="connsiteY5" fmla="*/ 1719684 h 3318892"/>
              <a:gd name="connsiteX6" fmla="*/ 2602707 w 5205414"/>
              <a:gd name="connsiteY6" fmla="*/ 3318892 h 3318892"/>
              <a:gd name="connsiteX7" fmla="*/ 0 w 5205414"/>
              <a:gd name="connsiteY7" fmla="*/ 1719684 h 3318892"/>
              <a:gd name="connsiteX0" fmla="*/ 0 w 5205414"/>
              <a:gd name="connsiteY0" fmla="*/ 527699 h 2126907"/>
              <a:gd name="connsiteX1" fmla="*/ 26 w 5205414"/>
              <a:gd name="connsiteY1" fmla="*/ 527699 h 2126907"/>
              <a:gd name="connsiteX2" fmla="*/ 16354 w 5205414"/>
              <a:gd name="connsiteY2" fmla="*/ 0 h 2126907"/>
              <a:gd name="connsiteX3" fmla="*/ 5205388 w 5205414"/>
              <a:gd name="connsiteY3" fmla="*/ 16330 h 2126907"/>
              <a:gd name="connsiteX4" fmla="*/ 5205388 w 5205414"/>
              <a:gd name="connsiteY4" fmla="*/ 527699 h 2126907"/>
              <a:gd name="connsiteX5" fmla="*/ 5205414 w 5205414"/>
              <a:gd name="connsiteY5" fmla="*/ 527699 h 2126907"/>
              <a:gd name="connsiteX6" fmla="*/ 2602707 w 5205414"/>
              <a:gd name="connsiteY6" fmla="*/ 2126907 h 2126907"/>
              <a:gd name="connsiteX7" fmla="*/ 0 w 5205414"/>
              <a:gd name="connsiteY7" fmla="*/ 527699 h 2126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05414" h="2126907">
                <a:moveTo>
                  <a:pt x="0" y="527699"/>
                </a:moveTo>
                <a:lnTo>
                  <a:pt x="26" y="527699"/>
                </a:lnTo>
                <a:lnTo>
                  <a:pt x="16354" y="0"/>
                </a:lnTo>
                <a:lnTo>
                  <a:pt x="5205388" y="16330"/>
                </a:lnTo>
                <a:lnTo>
                  <a:pt x="5205388" y="527699"/>
                </a:lnTo>
                <a:lnTo>
                  <a:pt x="5205414" y="527699"/>
                </a:lnTo>
                <a:lnTo>
                  <a:pt x="2602707" y="2126907"/>
                </a:lnTo>
                <a:lnTo>
                  <a:pt x="0" y="527699"/>
                </a:lnTo>
                <a:close/>
              </a:path>
            </a:pathLst>
          </a:custGeom>
          <a:gradFill flip="none" rotWithShape="1">
            <a:gsLst>
              <a:gs pos="0">
                <a:srgbClr val="E7E6E6">
                  <a:shade val="30000"/>
                  <a:satMod val="115000"/>
                  <a:lumMod val="58000"/>
                  <a:lumOff val="42000"/>
                </a:srgbClr>
              </a:gs>
              <a:gs pos="100000">
                <a:srgbClr val="E7E6E6">
                  <a:shade val="100000"/>
                  <a:satMod val="115000"/>
                  <a:lumMod val="1000"/>
                  <a:lumOff val="99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7" name="Title 1"/>
          <p:cNvSpPr>
            <a:spLocks noGrp="1"/>
          </p:cNvSpPr>
          <p:nvPr>
            <p:ph type="title"/>
          </p:nvPr>
        </p:nvSpPr>
        <p:spPr>
          <a:xfrm>
            <a:off x="527734" y="130478"/>
            <a:ext cx="8159067" cy="516608"/>
          </a:xfrm>
        </p:spPr>
        <p:txBody>
          <a:bodyPr/>
          <a:lstStyle/>
          <a:p>
            <a:r>
              <a:rPr lang="en-US" dirty="0"/>
              <a:t>Acropolis Overview</a:t>
            </a:r>
          </a:p>
        </p:txBody>
      </p:sp>
      <p:pic>
        <p:nvPicPr>
          <p:cNvPr id="79" name="Picture 7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26" y="1914525"/>
            <a:ext cx="1752600" cy="1752600"/>
          </a:xfrm>
          <a:prstGeom prst="ellipse">
            <a:avLst/>
          </a:prstGeom>
          <a:ln w="57150">
            <a:solidFill>
              <a:schemeClr val="bg1"/>
            </a:solidFill>
          </a:ln>
        </p:spPr>
      </p:pic>
      <p:sp>
        <p:nvSpPr>
          <p:cNvPr id="80" name="Rectangle 79"/>
          <p:cNvSpPr/>
          <p:nvPr userDrawn="1"/>
        </p:nvSpPr>
        <p:spPr>
          <a:xfrm>
            <a:off x="482223" y="3772526"/>
            <a:ext cx="1247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+mj-lt"/>
              </a:rPr>
              <a:t>ACROPOLIS</a:t>
            </a:r>
          </a:p>
        </p:txBody>
      </p:sp>
      <p:sp>
        <p:nvSpPr>
          <p:cNvPr id="81" name="Rectangle 80"/>
          <p:cNvSpPr/>
          <p:nvPr userDrawn="1"/>
        </p:nvSpPr>
        <p:spPr>
          <a:xfrm>
            <a:off x="4429125" y="952500"/>
            <a:ext cx="4543425" cy="11525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latin typeface="+mj-lt"/>
            </a:endParaRPr>
          </a:p>
        </p:txBody>
      </p:sp>
      <p:sp>
        <p:nvSpPr>
          <p:cNvPr id="82" name="Rectangle 81"/>
          <p:cNvSpPr/>
          <p:nvPr userDrawn="1"/>
        </p:nvSpPr>
        <p:spPr>
          <a:xfrm>
            <a:off x="4429125" y="2186582"/>
            <a:ext cx="4543425" cy="11525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3" name="Rectangle 82"/>
          <p:cNvSpPr/>
          <p:nvPr userDrawn="1"/>
        </p:nvSpPr>
        <p:spPr>
          <a:xfrm>
            <a:off x="4512346" y="1029933"/>
            <a:ext cx="1045112" cy="9976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+mj-lt"/>
                <a:cs typeface="Helvetica" panose="020B0604020202020204" pitchFamily="34" charset="0"/>
              </a:rPr>
              <a:t>Hypervisor Choice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5629279" y="1029933"/>
            <a:ext cx="1045112" cy="9976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+mj-lt"/>
                <a:cs typeface="Helvetica" panose="020B0604020202020204" pitchFamily="34" charset="0"/>
              </a:rPr>
              <a:t>Workload Migration</a:t>
            </a:r>
          </a:p>
        </p:txBody>
      </p:sp>
      <p:sp>
        <p:nvSpPr>
          <p:cNvPr id="85" name="Rectangle 84"/>
          <p:cNvSpPr/>
          <p:nvPr userDrawn="1"/>
        </p:nvSpPr>
        <p:spPr>
          <a:xfrm>
            <a:off x="6746212" y="1029933"/>
            <a:ext cx="1045112" cy="9976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+mj-lt"/>
                <a:cs typeface="Helvetica" panose="020B0604020202020204" pitchFamily="34" charset="0"/>
              </a:rPr>
              <a:t>Stateful Containers</a:t>
            </a:r>
          </a:p>
        </p:txBody>
      </p:sp>
      <p:sp>
        <p:nvSpPr>
          <p:cNvPr id="86" name="Rectangle 85"/>
          <p:cNvSpPr/>
          <p:nvPr userDrawn="1"/>
        </p:nvSpPr>
        <p:spPr>
          <a:xfrm>
            <a:off x="7863145" y="1029933"/>
            <a:ext cx="1045112" cy="9976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+mj-lt"/>
                <a:cs typeface="Helvetica" panose="020B0604020202020204" pitchFamily="34" charset="0"/>
              </a:rPr>
              <a:t>Cloud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  <a:latin typeface="+mj-lt"/>
                <a:cs typeface="Helvetica" panose="020B0604020202020204" pitchFamily="34" charset="0"/>
              </a:rPr>
              <a:t>Mobility</a:t>
            </a:r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7" name="Group 86"/>
          <p:cNvGrpSpPr/>
          <p:nvPr userDrawn="1"/>
        </p:nvGrpSpPr>
        <p:grpSpPr>
          <a:xfrm>
            <a:off x="4508708" y="2274769"/>
            <a:ext cx="4404186" cy="2220989"/>
            <a:chOff x="6689915" y="-257860"/>
            <a:chExt cx="5512434" cy="2961318"/>
          </a:xfrm>
          <a:solidFill>
            <a:schemeClr val="bg1">
              <a:lumMod val="65000"/>
            </a:schemeClr>
          </a:solidFill>
        </p:grpSpPr>
        <p:sp>
          <p:nvSpPr>
            <p:cNvPr id="88" name="Rectangle 87"/>
            <p:cNvSpPr/>
            <p:nvPr/>
          </p:nvSpPr>
          <p:spPr>
            <a:xfrm>
              <a:off x="6689915" y="1373243"/>
              <a:ext cx="1776829" cy="13302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+mj-lt"/>
                  <a:cs typeface="Helvetica" panose="020B0604020202020204" pitchFamily="34" charset="0"/>
                </a:rPr>
                <a:t>Non-disruptive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+mj-lt"/>
                  <a:cs typeface="Helvetica" panose="020B0604020202020204" pitchFamily="34" charset="0"/>
                </a:rPr>
                <a:t>Upgrades + Scaling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557718" y="1373243"/>
              <a:ext cx="1776829" cy="13302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+mj-lt"/>
                  <a:cs typeface="Helvetica" panose="020B0604020202020204" pitchFamily="34" charset="0"/>
                </a:rPr>
                <a:t>Built-in Security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0425520" y="1373243"/>
              <a:ext cx="1776829" cy="13302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+mj-lt"/>
                  <a:cs typeface="Helvetica" panose="020B0604020202020204" pitchFamily="34" charset="0"/>
                </a:rPr>
                <a:t>Unified Compute, Storage and Network Management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689915" y="-257860"/>
              <a:ext cx="1776829" cy="13302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+mj-lt"/>
                  <a:cs typeface="Helvetica" panose="020B0604020202020204" pitchFamily="34" charset="0"/>
                </a:rPr>
                <a:t>Virtual Workload Storage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557718" y="-257860"/>
              <a:ext cx="1776829" cy="13302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+mj-lt"/>
                  <a:cs typeface="Helvetica" panose="020B0604020202020204" pitchFamily="34" charset="0"/>
                </a:rPr>
                <a:t>Bare Metal Workload Storage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425520" y="-257860"/>
              <a:ext cx="1776829" cy="13302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+mj-lt"/>
                  <a:cs typeface="Helvetica" panose="020B0604020202020204" pitchFamily="34" charset="0"/>
                </a:rPr>
                <a:t>File and Object Storage Services</a:t>
              </a:r>
              <a:r>
                <a:rPr lang="en-US" sz="900" baseline="30000" dirty="0">
                  <a:solidFill>
                    <a:schemeClr val="bg1"/>
                  </a:solidFill>
                  <a:latin typeface="+mj-lt"/>
                  <a:cs typeface="Helvetica" panose="020B0604020202020204" pitchFamily="34" charset="0"/>
                </a:rPr>
                <a:t>1</a:t>
              </a:r>
              <a:r>
                <a:rPr lang="en-US" sz="900" dirty="0">
                  <a:solidFill>
                    <a:schemeClr val="bg1"/>
                  </a:solidFill>
                  <a:latin typeface="+mj-lt"/>
                  <a:cs typeface="Helvetica" panose="020B0604020202020204" pitchFamily="34" charset="0"/>
                </a:rPr>
                <a:t> </a:t>
              </a:r>
              <a:endParaRPr lang="en-US" sz="900" baseline="30000" dirty="0">
                <a:solidFill>
                  <a:schemeClr val="bg1"/>
                </a:solidFill>
                <a:latin typeface="+mj-lt"/>
                <a:cs typeface="Helvetica" panose="020B0604020202020204" pitchFamily="34" charset="0"/>
              </a:endParaRPr>
            </a:p>
          </p:txBody>
        </p:sp>
      </p:grpSp>
      <p:sp>
        <p:nvSpPr>
          <p:cNvPr id="94" name="Rectangle 31"/>
          <p:cNvSpPr/>
          <p:nvPr userDrawn="1"/>
        </p:nvSpPr>
        <p:spPr bwMode="auto">
          <a:xfrm rot="16200000" flipH="1">
            <a:off x="3118508" y="4514534"/>
            <a:ext cx="216695" cy="334005"/>
          </a:xfrm>
          <a:custGeom>
            <a:avLst/>
            <a:gdLst>
              <a:gd name="connsiteX0" fmla="*/ 0 w 408666"/>
              <a:gd name="connsiteY0" fmla="*/ 0 h 502226"/>
              <a:gd name="connsiteX1" fmla="*/ 408666 w 408666"/>
              <a:gd name="connsiteY1" fmla="*/ 0 h 502226"/>
              <a:gd name="connsiteX2" fmla="*/ 408666 w 408666"/>
              <a:gd name="connsiteY2" fmla="*/ 502226 h 502226"/>
              <a:gd name="connsiteX3" fmla="*/ 0 w 408666"/>
              <a:gd name="connsiteY3" fmla="*/ 502226 h 502226"/>
              <a:gd name="connsiteX4" fmla="*/ 0 w 408666"/>
              <a:gd name="connsiteY4" fmla="*/ 0 h 502226"/>
              <a:gd name="connsiteX0" fmla="*/ 0 w 417458"/>
              <a:gd name="connsiteY0" fmla="*/ 0 h 502226"/>
              <a:gd name="connsiteX1" fmla="*/ 408666 w 417458"/>
              <a:gd name="connsiteY1" fmla="*/ 0 h 502226"/>
              <a:gd name="connsiteX2" fmla="*/ 417458 w 417458"/>
              <a:gd name="connsiteY2" fmla="*/ 326380 h 502226"/>
              <a:gd name="connsiteX3" fmla="*/ 0 w 417458"/>
              <a:gd name="connsiteY3" fmla="*/ 502226 h 502226"/>
              <a:gd name="connsiteX4" fmla="*/ 0 w 417458"/>
              <a:gd name="connsiteY4" fmla="*/ 0 h 502226"/>
              <a:gd name="connsiteX0" fmla="*/ 0 w 417458"/>
              <a:gd name="connsiteY0" fmla="*/ 0 h 502226"/>
              <a:gd name="connsiteX1" fmla="*/ 413410 w 417458"/>
              <a:gd name="connsiteY1" fmla="*/ 0 h 502226"/>
              <a:gd name="connsiteX2" fmla="*/ 417458 w 417458"/>
              <a:gd name="connsiteY2" fmla="*/ 326380 h 502226"/>
              <a:gd name="connsiteX3" fmla="*/ 0 w 417458"/>
              <a:gd name="connsiteY3" fmla="*/ 502226 h 502226"/>
              <a:gd name="connsiteX4" fmla="*/ 0 w 417458"/>
              <a:gd name="connsiteY4" fmla="*/ 0 h 502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458" h="502226">
                <a:moveTo>
                  <a:pt x="0" y="0"/>
                </a:moveTo>
                <a:lnTo>
                  <a:pt x="413410" y="0"/>
                </a:lnTo>
                <a:cubicBezTo>
                  <a:pt x="414759" y="108793"/>
                  <a:pt x="416109" y="217587"/>
                  <a:pt x="417458" y="326380"/>
                </a:cubicBezTo>
                <a:lnTo>
                  <a:pt x="0" y="50222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chemeClr val="bg1">
                  <a:lumMod val="64000"/>
                </a:schemeClr>
              </a:gs>
              <a:gs pos="100000">
                <a:schemeClr val="tx1"/>
              </a:gs>
            </a:gsLst>
            <a:lin ang="0" scaled="1"/>
          </a:gradFill>
          <a:ln w="292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25091"/>
            <a:endParaRPr lang="en-US" sz="900" spc="225" dirty="0">
              <a:solidFill>
                <a:schemeClr val="bg1"/>
              </a:solidFill>
              <a:latin typeface="+mj-lt"/>
              <a:cs typeface="Arial" charset="0"/>
            </a:endParaRPr>
          </a:p>
        </p:txBody>
      </p:sp>
      <p:sp>
        <p:nvSpPr>
          <p:cNvPr id="95" name="Rectangle 94"/>
          <p:cNvSpPr/>
          <p:nvPr userDrawn="1"/>
        </p:nvSpPr>
        <p:spPr>
          <a:xfrm>
            <a:off x="3275860" y="2186582"/>
            <a:ext cx="1103259" cy="1152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Distributed Storage Fabric</a:t>
            </a:r>
          </a:p>
        </p:txBody>
      </p:sp>
      <p:sp>
        <p:nvSpPr>
          <p:cNvPr id="96" name="Rectangle 95"/>
          <p:cNvSpPr/>
          <p:nvPr userDrawn="1"/>
        </p:nvSpPr>
        <p:spPr>
          <a:xfrm>
            <a:off x="3275860" y="3420665"/>
            <a:ext cx="1103259" cy="1152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Platform Services</a:t>
            </a:r>
          </a:p>
        </p:txBody>
      </p:sp>
      <p:sp>
        <p:nvSpPr>
          <p:cNvPr id="97" name="Rectangle 31"/>
          <p:cNvSpPr/>
          <p:nvPr userDrawn="1"/>
        </p:nvSpPr>
        <p:spPr bwMode="auto">
          <a:xfrm rot="5400000" flipH="1" flipV="1">
            <a:off x="3118508" y="691803"/>
            <a:ext cx="216695" cy="334005"/>
          </a:xfrm>
          <a:custGeom>
            <a:avLst/>
            <a:gdLst>
              <a:gd name="connsiteX0" fmla="*/ 0 w 408666"/>
              <a:gd name="connsiteY0" fmla="*/ 0 h 502226"/>
              <a:gd name="connsiteX1" fmla="*/ 408666 w 408666"/>
              <a:gd name="connsiteY1" fmla="*/ 0 h 502226"/>
              <a:gd name="connsiteX2" fmla="*/ 408666 w 408666"/>
              <a:gd name="connsiteY2" fmla="*/ 502226 h 502226"/>
              <a:gd name="connsiteX3" fmla="*/ 0 w 408666"/>
              <a:gd name="connsiteY3" fmla="*/ 502226 h 502226"/>
              <a:gd name="connsiteX4" fmla="*/ 0 w 408666"/>
              <a:gd name="connsiteY4" fmla="*/ 0 h 502226"/>
              <a:gd name="connsiteX0" fmla="*/ 0 w 417458"/>
              <a:gd name="connsiteY0" fmla="*/ 0 h 502226"/>
              <a:gd name="connsiteX1" fmla="*/ 408666 w 417458"/>
              <a:gd name="connsiteY1" fmla="*/ 0 h 502226"/>
              <a:gd name="connsiteX2" fmla="*/ 417458 w 417458"/>
              <a:gd name="connsiteY2" fmla="*/ 326380 h 502226"/>
              <a:gd name="connsiteX3" fmla="*/ 0 w 417458"/>
              <a:gd name="connsiteY3" fmla="*/ 502226 h 502226"/>
              <a:gd name="connsiteX4" fmla="*/ 0 w 417458"/>
              <a:gd name="connsiteY4" fmla="*/ 0 h 502226"/>
              <a:gd name="connsiteX0" fmla="*/ 0 w 417458"/>
              <a:gd name="connsiteY0" fmla="*/ 0 h 502226"/>
              <a:gd name="connsiteX1" fmla="*/ 413410 w 417458"/>
              <a:gd name="connsiteY1" fmla="*/ 0 h 502226"/>
              <a:gd name="connsiteX2" fmla="*/ 417458 w 417458"/>
              <a:gd name="connsiteY2" fmla="*/ 326380 h 502226"/>
              <a:gd name="connsiteX3" fmla="*/ 0 w 417458"/>
              <a:gd name="connsiteY3" fmla="*/ 502226 h 502226"/>
              <a:gd name="connsiteX4" fmla="*/ 0 w 417458"/>
              <a:gd name="connsiteY4" fmla="*/ 0 h 502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458" h="502226">
                <a:moveTo>
                  <a:pt x="0" y="0"/>
                </a:moveTo>
                <a:lnTo>
                  <a:pt x="413410" y="0"/>
                </a:lnTo>
                <a:cubicBezTo>
                  <a:pt x="414759" y="108793"/>
                  <a:pt x="416109" y="217587"/>
                  <a:pt x="417458" y="326380"/>
                </a:cubicBezTo>
                <a:lnTo>
                  <a:pt x="0" y="50222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chemeClr val="bg1">
                  <a:lumMod val="64000"/>
                </a:schemeClr>
              </a:gs>
              <a:gs pos="100000">
                <a:schemeClr val="tx1"/>
              </a:gs>
            </a:gsLst>
            <a:lin ang="0" scaled="1"/>
          </a:gradFill>
          <a:ln w="292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25091"/>
            <a:endParaRPr lang="en-US" sz="900" spc="225" dirty="0">
              <a:solidFill>
                <a:schemeClr val="bg1"/>
              </a:solidFill>
              <a:latin typeface="+mj-lt"/>
              <a:cs typeface="Arial" charset="0"/>
            </a:endParaRPr>
          </a:p>
        </p:txBody>
      </p:sp>
      <p:sp>
        <p:nvSpPr>
          <p:cNvPr id="98" name="Rectangle 97"/>
          <p:cNvSpPr/>
          <p:nvPr userDrawn="1"/>
        </p:nvSpPr>
        <p:spPr>
          <a:xfrm>
            <a:off x="3275860" y="952500"/>
            <a:ext cx="1103259" cy="1152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Application Mobility Fabric</a:t>
            </a:r>
          </a:p>
        </p:txBody>
      </p:sp>
      <p:sp>
        <p:nvSpPr>
          <p:cNvPr id="99" name="Rectangle 98"/>
          <p:cNvSpPr/>
          <p:nvPr userDrawn="1"/>
        </p:nvSpPr>
        <p:spPr>
          <a:xfrm>
            <a:off x="2786000" y="735805"/>
            <a:ext cx="489860" cy="405407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API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sm Overview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own Arrow 63"/>
          <p:cNvSpPr/>
          <p:nvPr userDrawn="1"/>
        </p:nvSpPr>
        <p:spPr>
          <a:xfrm rot="5400000">
            <a:off x="436234" y="1975416"/>
            <a:ext cx="3904061" cy="1595180"/>
          </a:xfrm>
          <a:custGeom>
            <a:avLst/>
            <a:gdLst>
              <a:gd name="connsiteX0" fmla="*/ 0 w 5205414"/>
              <a:gd name="connsiteY0" fmla="*/ 1719684 h 3318892"/>
              <a:gd name="connsiteX1" fmla="*/ 26 w 5205414"/>
              <a:gd name="connsiteY1" fmla="*/ 1719684 h 3318892"/>
              <a:gd name="connsiteX2" fmla="*/ 26 w 5205414"/>
              <a:gd name="connsiteY2" fmla="*/ 0 h 3318892"/>
              <a:gd name="connsiteX3" fmla="*/ 5205388 w 5205414"/>
              <a:gd name="connsiteY3" fmla="*/ 0 h 3318892"/>
              <a:gd name="connsiteX4" fmla="*/ 5205388 w 5205414"/>
              <a:gd name="connsiteY4" fmla="*/ 1719684 h 3318892"/>
              <a:gd name="connsiteX5" fmla="*/ 5205414 w 5205414"/>
              <a:gd name="connsiteY5" fmla="*/ 1719684 h 3318892"/>
              <a:gd name="connsiteX6" fmla="*/ 2602707 w 5205414"/>
              <a:gd name="connsiteY6" fmla="*/ 3318892 h 3318892"/>
              <a:gd name="connsiteX7" fmla="*/ 0 w 5205414"/>
              <a:gd name="connsiteY7" fmla="*/ 1719684 h 3318892"/>
              <a:gd name="connsiteX0" fmla="*/ 0 w 5205414"/>
              <a:gd name="connsiteY0" fmla="*/ 1719684 h 3318892"/>
              <a:gd name="connsiteX1" fmla="*/ 26 w 5205414"/>
              <a:gd name="connsiteY1" fmla="*/ 1719684 h 3318892"/>
              <a:gd name="connsiteX2" fmla="*/ 16354 w 5205414"/>
              <a:gd name="connsiteY2" fmla="*/ 1191985 h 3318892"/>
              <a:gd name="connsiteX3" fmla="*/ 5205388 w 5205414"/>
              <a:gd name="connsiteY3" fmla="*/ 0 h 3318892"/>
              <a:gd name="connsiteX4" fmla="*/ 5205388 w 5205414"/>
              <a:gd name="connsiteY4" fmla="*/ 1719684 h 3318892"/>
              <a:gd name="connsiteX5" fmla="*/ 5205414 w 5205414"/>
              <a:gd name="connsiteY5" fmla="*/ 1719684 h 3318892"/>
              <a:gd name="connsiteX6" fmla="*/ 2602707 w 5205414"/>
              <a:gd name="connsiteY6" fmla="*/ 3318892 h 3318892"/>
              <a:gd name="connsiteX7" fmla="*/ 0 w 5205414"/>
              <a:gd name="connsiteY7" fmla="*/ 1719684 h 3318892"/>
              <a:gd name="connsiteX0" fmla="*/ 0 w 5205414"/>
              <a:gd name="connsiteY0" fmla="*/ 527699 h 2126907"/>
              <a:gd name="connsiteX1" fmla="*/ 26 w 5205414"/>
              <a:gd name="connsiteY1" fmla="*/ 527699 h 2126907"/>
              <a:gd name="connsiteX2" fmla="*/ 16354 w 5205414"/>
              <a:gd name="connsiteY2" fmla="*/ 0 h 2126907"/>
              <a:gd name="connsiteX3" fmla="*/ 5205388 w 5205414"/>
              <a:gd name="connsiteY3" fmla="*/ 16330 h 2126907"/>
              <a:gd name="connsiteX4" fmla="*/ 5205388 w 5205414"/>
              <a:gd name="connsiteY4" fmla="*/ 527699 h 2126907"/>
              <a:gd name="connsiteX5" fmla="*/ 5205414 w 5205414"/>
              <a:gd name="connsiteY5" fmla="*/ 527699 h 2126907"/>
              <a:gd name="connsiteX6" fmla="*/ 2602707 w 5205414"/>
              <a:gd name="connsiteY6" fmla="*/ 2126907 h 2126907"/>
              <a:gd name="connsiteX7" fmla="*/ 0 w 5205414"/>
              <a:gd name="connsiteY7" fmla="*/ 527699 h 2126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05414" h="2126907">
                <a:moveTo>
                  <a:pt x="0" y="527699"/>
                </a:moveTo>
                <a:lnTo>
                  <a:pt x="26" y="527699"/>
                </a:lnTo>
                <a:lnTo>
                  <a:pt x="16354" y="0"/>
                </a:lnTo>
                <a:lnTo>
                  <a:pt x="5205388" y="16330"/>
                </a:lnTo>
                <a:lnTo>
                  <a:pt x="5205388" y="527699"/>
                </a:lnTo>
                <a:lnTo>
                  <a:pt x="5205414" y="527699"/>
                </a:lnTo>
                <a:lnTo>
                  <a:pt x="2602707" y="2126907"/>
                </a:lnTo>
                <a:lnTo>
                  <a:pt x="0" y="527699"/>
                </a:lnTo>
                <a:close/>
              </a:path>
            </a:pathLst>
          </a:custGeom>
          <a:gradFill flip="none" rotWithShape="1">
            <a:gsLst>
              <a:gs pos="0">
                <a:srgbClr val="E7E6E6">
                  <a:shade val="30000"/>
                  <a:satMod val="115000"/>
                  <a:lumMod val="58000"/>
                  <a:lumOff val="42000"/>
                </a:srgbClr>
              </a:gs>
              <a:gs pos="100000">
                <a:srgbClr val="E7E6E6">
                  <a:shade val="100000"/>
                  <a:satMod val="115000"/>
                  <a:lumMod val="1000"/>
                  <a:lumOff val="99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527734" y="130478"/>
            <a:ext cx="8159067" cy="516608"/>
          </a:xfrm>
        </p:spPr>
        <p:txBody>
          <a:bodyPr/>
          <a:lstStyle/>
          <a:p>
            <a:r>
              <a:rPr lang="en-US" dirty="0"/>
              <a:t>Prism Overview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26" y="1914525"/>
            <a:ext cx="1752600" cy="1752600"/>
          </a:xfrm>
          <a:prstGeom prst="ellipse">
            <a:avLst/>
          </a:prstGeom>
          <a:ln w="57150">
            <a:solidFill>
              <a:schemeClr val="bg1"/>
            </a:solidFill>
          </a:ln>
        </p:spPr>
      </p:pic>
      <p:sp>
        <p:nvSpPr>
          <p:cNvPr id="29" name="Rectangle 28"/>
          <p:cNvSpPr/>
          <p:nvPr userDrawn="1"/>
        </p:nvSpPr>
        <p:spPr>
          <a:xfrm>
            <a:off x="642298" y="3772526"/>
            <a:ext cx="92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otham Rounded Medium" panose="02000000000000000000" pitchFamily="50" charset="0"/>
              </a:rPr>
              <a:t>PRISM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4518865" y="3395297"/>
            <a:ext cx="4389120" cy="11993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5">
              <a:latin typeface="Gotham Rounded Medium" panose="02000000000000000000" pitchFamily="50" charset="0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4518865" y="2169867"/>
            <a:ext cx="4389120" cy="11993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5">
              <a:latin typeface="Gotham Rounded Medium" panose="02000000000000000000" pitchFamily="50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518865" y="920300"/>
            <a:ext cx="4389120" cy="11993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5">
              <a:latin typeface="Gotham Rounded Medium" panose="02000000000000000000" pitchFamily="50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3257248" y="952501"/>
            <a:ext cx="1246894" cy="11525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  <a:ea typeface="Gotham Rounded Book" charset="0"/>
                <a:cs typeface="Gotham Rounded Book" charset="0"/>
              </a:rPr>
              <a:t>One-click Automation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3257248" y="2186583"/>
            <a:ext cx="1246894" cy="11525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  <a:ea typeface="Gotham Rounded Book" charset="0"/>
                <a:cs typeface="Gotham Rounded Book" charset="0"/>
              </a:rPr>
              <a:t>Predictive Operations</a:t>
            </a:r>
            <a:endParaRPr lang="en-US" sz="1200" baseline="30000" dirty="0">
              <a:latin typeface="+mj-lt"/>
              <a:ea typeface="Gotham Rounded Book" charset="0"/>
              <a:cs typeface="Gotham Rounded Book" charset="0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3257248" y="3420665"/>
            <a:ext cx="1246894" cy="11525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  <a:ea typeface="Gotham Rounded Book" charset="0"/>
                <a:cs typeface="Gotham Rounded Book" charset="0"/>
              </a:rPr>
              <a:t>Personalized Experience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7483087" y="952501"/>
            <a:ext cx="1371600" cy="115252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latin typeface="+mj-lt"/>
                <a:ea typeface="Gotham Rounded Book" charset="0"/>
                <a:cs typeface="Gotham Rounded Book" charset="0"/>
              </a:rPr>
              <a:t>One-click Upgrades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7483083" y="2186583"/>
            <a:ext cx="1371600" cy="115252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latin typeface="+mj-lt"/>
                <a:ea typeface="Gotham Rounded Book" charset="0"/>
                <a:cs typeface="Gotham Rounded Book" charset="0"/>
              </a:rPr>
              <a:t>Rapid Remediation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7483083" y="3420665"/>
            <a:ext cx="1371600" cy="115252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latin typeface="+mj-lt"/>
                <a:ea typeface="Gotham Rounded Book" charset="0"/>
                <a:cs typeface="Gotham Rounded Book" charset="0"/>
              </a:rPr>
              <a:t>Desired State Specification</a:t>
            </a:r>
            <a:r>
              <a:rPr lang="en-US" sz="1050" baseline="30000" dirty="0">
                <a:solidFill>
                  <a:schemeClr val="bg1"/>
                </a:solidFill>
                <a:latin typeface="Gotham Rounded Medium" panose="02000000000000000000" pitchFamily="50" charset="0"/>
                <a:cs typeface="Helvetica" panose="020B0604020202020204" pitchFamily="34" charset="0"/>
              </a:rPr>
              <a:t>1</a:t>
            </a:r>
            <a:endParaRPr lang="en-US" sz="1050" dirty="0">
              <a:latin typeface="+mj-lt"/>
              <a:ea typeface="Gotham Rounded Book" charset="0"/>
              <a:cs typeface="Gotham Rounded Book" charset="0"/>
            </a:endParaRPr>
          </a:p>
        </p:txBody>
      </p:sp>
      <p:sp>
        <p:nvSpPr>
          <p:cNvPr id="39" name="Rectangle 31"/>
          <p:cNvSpPr/>
          <p:nvPr userDrawn="1"/>
        </p:nvSpPr>
        <p:spPr bwMode="auto">
          <a:xfrm rot="16200000" flipH="1">
            <a:off x="2882764" y="4514535"/>
            <a:ext cx="216695" cy="334005"/>
          </a:xfrm>
          <a:custGeom>
            <a:avLst/>
            <a:gdLst>
              <a:gd name="connsiteX0" fmla="*/ 0 w 408666"/>
              <a:gd name="connsiteY0" fmla="*/ 0 h 502226"/>
              <a:gd name="connsiteX1" fmla="*/ 408666 w 408666"/>
              <a:gd name="connsiteY1" fmla="*/ 0 h 502226"/>
              <a:gd name="connsiteX2" fmla="*/ 408666 w 408666"/>
              <a:gd name="connsiteY2" fmla="*/ 502226 h 502226"/>
              <a:gd name="connsiteX3" fmla="*/ 0 w 408666"/>
              <a:gd name="connsiteY3" fmla="*/ 502226 h 502226"/>
              <a:gd name="connsiteX4" fmla="*/ 0 w 408666"/>
              <a:gd name="connsiteY4" fmla="*/ 0 h 502226"/>
              <a:gd name="connsiteX0" fmla="*/ 0 w 417458"/>
              <a:gd name="connsiteY0" fmla="*/ 0 h 502226"/>
              <a:gd name="connsiteX1" fmla="*/ 408666 w 417458"/>
              <a:gd name="connsiteY1" fmla="*/ 0 h 502226"/>
              <a:gd name="connsiteX2" fmla="*/ 417458 w 417458"/>
              <a:gd name="connsiteY2" fmla="*/ 326380 h 502226"/>
              <a:gd name="connsiteX3" fmla="*/ 0 w 417458"/>
              <a:gd name="connsiteY3" fmla="*/ 502226 h 502226"/>
              <a:gd name="connsiteX4" fmla="*/ 0 w 417458"/>
              <a:gd name="connsiteY4" fmla="*/ 0 h 502226"/>
              <a:gd name="connsiteX0" fmla="*/ 0 w 417458"/>
              <a:gd name="connsiteY0" fmla="*/ 0 h 502226"/>
              <a:gd name="connsiteX1" fmla="*/ 413410 w 417458"/>
              <a:gd name="connsiteY1" fmla="*/ 0 h 502226"/>
              <a:gd name="connsiteX2" fmla="*/ 417458 w 417458"/>
              <a:gd name="connsiteY2" fmla="*/ 326380 h 502226"/>
              <a:gd name="connsiteX3" fmla="*/ 0 w 417458"/>
              <a:gd name="connsiteY3" fmla="*/ 502226 h 502226"/>
              <a:gd name="connsiteX4" fmla="*/ 0 w 417458"/>
              <a:gd name="connsiteY4" fmla="*/ 0 h 502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458" h="502226">
                <a:moveTo>
                  <a:pt x="0" y="0"/>
                </a:moveTo>
                <a:lnTo>
                  <a:pt x="413410" y="0"/>
                </a:lnTo>
                <a:cubicBezTo>
                  <a:pt x="414759" y="108793"/>
                  <a:pt x="416109" y="217587"/>
                  <a:pt x="417458" y="326380"/>
                </a:cubicBezTo>
                <a:lnTo>
                  <a:pt x="0" y="50222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chemeClr val="bg1">
                  <a:lumMod val="64000"/>
                </a:schemeClr>
              </a:gs>
              <a:gs pos="100000">
                <a:schemeClr val="tx1"/>
              </a:gs>
            </a:gsLst>
            <a:lin ang="0" scaled="1"/>
          </a:gradFill>
          <a:ln w="292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25091"/>
            <a:endParaRPr lang="en-US" sz="825" spc="225" dirty="0">
              <a:solidFill>
                <a:schemeClr val="bg1"/>
              </a:solidFill>
              <a:latin typeface="Gotham Book" pitchFamily="50" charset="0"/>
              <a:cs typeface="Arial" charset="0"/>
            </a:endParaRPr>
          </a:p>
        </p:txBody>
      </p:sp>
      <p:sp>
        <p:nvSpPr>
          <p:cNvPr id="40" name="Rectangle 31"/>
          <p:cNvSpPr/>
          <p:nvPr userDrawn="1"/>
        </p:nvSpPr>
        <p:spPr bwMode="auto">
          <a:xfrm rot="5400000" flipH="1" flipV="1">
            <a:off x="2882764" y="691804"/>
            <a:ext cx="216695" cy="334005"/>
          </a:xfrm>
          <a:custGeom>
            <a:avLst/>
            <a:gdLst>
              <a:gd name="connsiteX0" fmla="*/ 0 w 408666"/>
              <a:gd name="connsiteY0" fmla="*/ 0 h 502226"/>
              <a:gd name="connsiteX1" fmla="*/ 408666 w 408666"/>
              <a:gd name="connsiteY1" fmla="*/ 0 h 502226"/>
              <a:gd name="connsiteX2" fmla="*/ 408666 w 408666"/>
              <a:gd name="connsiteY2" fmla="*/ 502226 h 502226"/>
              <a:gd name="connsiteX3" fmla="*/ 0 w 408666"/>
              <a:gd name="connsiteY3" fmla="*/ 502226 h 502226"/>
              <a:gd name="connsiteX4" fmla="*/ 0 w 408666"/>
              <a:gd name="connsiteY4" fmla="*/ 0 h 502226"/>
              <a:gd name="connsiteX0" fmla="*/ 0 w 417458"/>
              <a:gd name="connsiteY0" fmla="*/ 0 h 502226"/>
              <a:gd name="connsiteX1" fmla="*/ 408666 w 417458"/>
              <a:gd name="connsiteY1" fmla="*/ 0 h 502226"/>
              <a:gd name="connsiteX2" fmla="*/ 417458 w 417458"/>
              <a:gd name="connsiteY2" fmla="*/ 326380 h 502226"/>
              <a:gd name="connsiteX3" fmla="*/ 0 w 417458"/>
              <a:gd name="connsiteY3" fmla="*/ 502226 h 502226"/>
              <a:gd name="connsiteX4" fmla="*/ 0 w 417458"/>
              <a:gd name="connsiteY4" fmla="*/ 0 h 502226"/>
              <a:gd name="connsiteX0" fmla="*/ 0 w 417458"/>
              <a:gd name="connsiteY0" fmla="*/ 0 h 502226"/>
              <a:gd name="connsiteX1" fmla="*/ 413410 w 417458"/>
              <a:gd name="connsiteY1" fmla="*/ 0 h 502226"/>
              <a:gd name="connsiteX2" fmla="*/ 417458 w 417458"/>
              <a:gd name="connsiteY2" fmla="*/ 326380 h 502226"/>
              <a:gd name="connsiteX3" fmla="*/ 0 w 417458"/>
              <a:gd name="connsiteY3" fmla="*/ 502226 h 502226"/>
              <a:gd name="connsiteX4" fmla="*/ 0 w 417458"/>
              <a:gd name="connsiteY4" fmla="*/ 0 h 502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458" h="502226">
                <a:moveTo>
                  <a:pt x="0" y="0"/>
                </a:moveTo>
                <a:lnTo>
                  <a:pt x="413410" y="0"/>
                </a:lnTo>
                <a:cubicBezTo>
                  <a:pt x="414759" y="108793"/>
                  <a:pt x="416109" y="217587"/>
                  <a:pt x="417458" y="326380"/>
                </a:cubicBezTo>
                <a:lnTo>
                  <a:pt x="0" y="50222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chemeClr val="bg1">
                  <a:lumMod val="64000"/>
                </a:schemeClr>
              </a:gs>
              <a:gs pos="100000">
                <a:schemeClr val="tx1"/>
              </a:gs>
            </a:gsLst>
            <a:lin ang="0" scaled="1"/>
          </a:gradFill>
          <a:ln w="292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25091"/>
            <a:endParaRPr lang="en-US" sz="825" spc="225" dirty="0">
              <a:solidFill>
                <a:schemeClr val="bg1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4551013" y="952501"/>
            <a:ext cx="1371600" cy="115252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latin typeface="+mj-lt"/>
                <a:ea typeface="Gotham Rounded Book" charset="0"/>
                <a:cs typeface="Gotham Rounded Book" charset="0"/>
              </a:rPr>
              <a:t>One-click Provisioning</a:t>
            </a:r>
          </a:p>
        </p:txBody>
      </p:sp>
      <p:sp>
        <p:nvSpPr>
          <p:cNvPr id="42" name="Rectangle 41"/>
          <p:cNvSpPr/>
          <p:nvPr userDrawn="1"/>
        </p:nvSpPr>
        <p:spPr>
          <a:xfrm>
            <a:off x="4551013" y="2186583"/>
            <a:ext cx="1371600" cy="115252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latin typeface="+mj-lt"/>
                <a:ea typeface="Gotham Rounded Book" charset="0"/>
                <a:cs typeface="Gotham Rounded Book" charset="0"/>
              </a:rPr>
              <a:t>Continuous Machine Learning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4551013" y="3420665"/>
            <a:ext cx="1371600" cy="115252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latin typeface="+mj-lt"/>
                <a:ea typeface="Gotham Rounded Book" charset="0"/>
                <a:cs typeface="Gotham Rounded Book" charset="0"/>
              </a:rPr>
              <a:t>Instant Search and Action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6012351" y="952501"/>
            <a:ext cx="1371600" cy="115252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latin typeface="+mj-lt"/>
                <a:ea typeface="Gotham Rounded Book" charset="0"/>
                <a:cs typeface="Gotham Rounded Book" charset="0"/>
              </a:rPr>
              <a:t>One-click Planning</a:t>
            </a:r>
          </a:p>
        </p:txBody>
      </p:sp>
      <p:sp>
        <p:nvSpPr>
          <p:cNvPr id="45" name="Rectangle 44"/>
          <p:cNvSpPr/>
          <p:nvPr userDrawn="1"/>
        </p:nvSpPr>
        <p:spPr>
          <a:xfrm>
            <a:off x="6012348" y="2186583"/>
            <a:ext cx="1371600" cy="115252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latin typeface="+mj-lt"/>
                <a:ea typeface="Gotham Rounded Book" charset="0"/>
                <a:cs typeface="Gotham Rounded Book" charset="0"/>
              </a:rPr>
              <a:t>Proactive Trouble-shooting</a:t>
            </a:r>
          </a:p>
        </p:txBody>
      </p:sp>
      <p:sp>
        <p:nvSpPr>
          <p:cNvPr id="46" name="Rectangle 45"/>
          <p:cNvSpPr/>
          <p:nvPr userDrawn="1"/>
        </p:nvSpPr>
        <p:spPr>
          <a:xfrm>
            <a:off x="6012348" y="3420665"/>
            <a:ext cx="1371600" cy="115252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latin typeface="+mj-lt"/>
                <a:ea typeface="Gotham Rounded Book" charset="0"/>
                <a:cs typeface="Gotham Rounded Book" charset="0"/>
              </a:rPr>
              <a:t>Customizable Dashboards</a:t>
            </a:r>
          </a:p>
        </p:txBody>
      </p:sp>
      <p:sp>
        <p:nvSpPr>
          <p:cNvPr id="48" name="Slide Number Placeholder 15"/>
          <p:cNvSpPr txBox="1">
            <a:spLocks/>
          </p:cNvSpPr>
          <p:nvPr userDrawn="1"/>
        </p:nvSpPr>
        <p:spPr>
          <a:xfrm>
            <a:off x="7086600" y="4869657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A10E46-F670-4D06-8EE2-8E096603C3EE}" type="slidenum">
              <a:rPr lang="en-US" sz="600"/>
              <a:pPr/>
              <a:t>‹#›</a:t>
            </a:fld>
            <a:endParaRPr lang="en-US" sz="600" dirty="0"/>
          </a:p>
        </p:txBody>
      </p:sp>
      <p:sp>
        <p:nvSpPr>
          <p:cNvPr id="49" name="Rectangle 31"/>
          <p:cNvSpPr/>
          <p:nvPr userDrawn="1"/>
        </p:nvSpPr>
        <p:spPr bwMode="auto">
          <a:xfrm rot="16200000" flipH="1">
            <a:off x="3118508" y="4514534"/>
            <a:ext cx="216695" cy="334005"/>
          </a:xfrm>
          <a:custGeom>
            <a:avLst/>
            <a:gdLst>
              <a:gd name="connsiteX0" fmla="*/ 0 w 408666"/>
              <a:gd name="connsiteY0" fmla="*/ 0 h 502226"/>
              <a:gd name="connsiteX1" fmla="*/ 408666 w 408666"/>
              <a:gd name="connsiteY1" fmla="*/ 0 h 502226"/>
              <a:gd name="connsiteX2" fmla="*/ 408666 w 408666"/>
              <a:gd name="connsiteY2" fmla="*/ 502226 h 502226"/>
              <a:gd name="connsiteX3" fmla="*/ 0 w 408666"/>
              <a:gd name="connsiteY3" fmla="*/ 502226 h 502226"/>
              <a:gd name="connsiteX4" fmla="*/ 0 w 408666"/>
              <a:gd name="connsiteY4" fmla="*/ 0 h 502226"/>
              <a:gd name="connsiteX0" fmla="*/ 0 w 417458"/>
              <a:gd name="connsiteY0" fmla="*/ 0 h 502226"/>
              <a:gd name="connsiteX1" fmla="*/ 408666 w 417458"/>
              <a:gd name="connsiteY1" fmla="*/ 0 h 502226"/>
              <a:gd name="connsiteX2" fmla="*/ 417458 w 417458"/>
              <a:gd name="connsiteY2" fmla="*/ 326380 h 502226"/>
              <a:gd name="connsiteX3" fmla="*/ 0 w 417458"/>
              <a:gd name="connsiteY3" fmla="*/ 502226 h 502226"/>
              <a:gd name="connsiteX4" fmla="*/ 0 w 417458"/>
              <a:gd name="connsiteY4" fmla="*/ 0 h 502226"/>
              <a:gd name="connsiteX0" fmla="*/ 0 w 417458"/>
              <a:gd name="connsiteY0" fmla="*/ 0 h 502226"/>
              <a:gd name="connsiteX1" fmla="*/ 413410 w 417458"/>
              <a:gd name="connsiteY1" fmla="*/ 0 h 502226"/>
              <a:gd name="connsiteX2" fmla="*/ 417458 w 417458"/>
              <a:gd name="connsiteY2" fmla="*/ 326380 h 502226"/>
              <a:gd name="connsiteX3" fmla="*/ 0 w 417458"/>
              <a:gd name="connsiteY3" fmla="*/ 502226 h 502226"/>
              <a:gd name="connsiteX4" fmla="*/ 0 w 417458"/>
              <a:gd name="connsiteY4" fmla="*/ 0 h 502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458" h="502226">
                <a:moveTo>
                  <a:pt x="0" y="0"/>
                </a:moveTo>
                <a:lnTo>
                  <a:pt x="413410" y="0"/>
                </a:lnTo>
                <a:cubicBezTo>
                  <a:pt x="414759" y="108793"/>
                  <a:pt x="416109" y="217587"/>
                  <a:pt x="417458" y="326380"/>
                </a:cubicBezTo>
                <a:lnTo>
                  <a:pt x="0" y="50222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chemeClr val="bg1">
                  <a:lumMod val="64000"/>
                </a:schemeClr>
              </a:gs>
              <a:gs pos="100000">
                <a:schemeClr val="tx1"/>
              </a:gs>
            </a:gsLst>
            <a:lin ang="0" scaled="1"/>
          </a:gradFill>
          <a:ln w="292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25091"/>
            <a:endParaRPr lang="en-US" sz="900" spc="225" dirty="0">
              <a:solidFill>
                <a:schemeClr val="bg1"/>
              </a:solidFill>
              <a:latin typeface="+mj-lt"/>
              <a:cs typeface="Arial" charset="0"/>
            </a:endParaRPr>
          </a:p>
        </p:txBody>
      </p:sp>
      <p:sp>
        <p:nvSpPr>
          <p:cNvPr id="50" name="Rectangle 31"/>
          <p:cNvSpPr/>
          <p:nvPr userDrawn="1"/>
        </p:nvSpPr>
        <p:spPr bwMode="auto">
          <a:xfrm rot="5400000" flipH="1" flipV="1">
            <a:off x="3118508" y="691803"/>
            <a:ext cx="216695" cy="334005"/>
          </a:xfrm>
          <a:custGeom>
            <a:avLst/>
            <a:gdLst>
              <a:gd name="connsiteX0" fmla="*/ 0 w 408666"/>
              <a:gd name="connsiteY0" fmla="*/ 0 h 502226"/>
              <a:gd name="connsiteX1" fmla="*/ 408666 w 408666"/>
              <a:gd name="connsiteY1" fmla="*/ 0 h 502226"/>
              <a:gd name="connsiteX2" fmla="*/ 408666 w 408666"/>
              <a:gd name="connsiteY2" fmla="*/ 502226 h 502226"/>
              <a:gd name="connsiteX3" fmla="*/ 0 w 408666"/>
              <a:gd name="connsiteY3" fmla="*/ 502226 h 502226"/>
              <a:gd name="connsiteX4" fmla="*/ 0 w 408666"/>
              <a:gd name="connsiteY4" fmla="*/ 0 h 502226"/>
              <a:gd name="connsiteX0" fmla="*/ 0 w 417458"/>
              <a:gd name="connsiteY0" fmla="*/ 0 h 502226"/>
              <a:gd name="connsiteX1" fmla="*/ 408666 w 417458"/>
              <a:gd name="connsiteY1" fmla="*/ 0 h 502226"/>
              <a:gd name="connsiteX2" fmla="*/ 417458 w 417458"/>
              <a:gd name="connsiteY2" fmla="*/ 326380 h 502226"/>
              <a:gd name="connsiteX3" fmla="*/ 0 w 417458"/>
              <a:gd name="connsiteY3" fmla="*/ 502226 h 502226"/>
              <a:gd name="connsiteX4" fmla="*/ 0 w 417458"/>
              <a:gd name="connsiteY4" fmla="*/ 0 h 502226"/>
              <a:gd name="connsiteX0" fmla="*/ 0 w 417458"/>
              <a:gd name="connsiteY0" fmla="*/ 0 h 502226"/>
              <a:gd name="connsiteX1" fmla="*/ 413410 w 417458"/>
              <a:gd name="connsiteY1" fmla="*/ 0 h 502226"/>
              <a:gd name="connsiteX2" fmla="*/ 417458 w 417458"/>
              <a:gd name="connsiteY2" fmla="*/ 326380 h 502226"/>
              <a:gd name="connsiteX3" fmla="*/ 0 w 417458"/>
              <a:gd name="connsiteY3" fmla="*/ 502226 h 502226"/>
              <a:gd name="connsiteX4" fmla="*/ 0 w 417458"/>
              <a:gd name="connsiteY4" fmla="*/ 0 h 502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458" h="502226">
                <a:moveTo>
                  <a:pt x="0" y="0"/>
                </a:moveTo>
                <a:lnTo>
                  <a:pt x="413410" y="0"/>
                </a:lnTo>
                <a:cubicBezTo>
                  <a:pt x="414759" y="108793"/>
                  <a:pt x="416109" y="217587"/>
                  <a:pt x="417458" y="326380"/>
                </a:cubicBezTo>
                <a:lnTo>
                  <a:pt x="0" y="50222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chemeClr val="bg1">
                  <a:lumMod val="64000"/>
                </a:schemeClr>
              </a:gs>
              <a:gs pos="100000">
                <a:schemeClr val="tx1"/>
              </a:gs>
            </a:gsLst>
            <a:lin ang="0" scaled="1"/>
          </a:gradFill>
          <a:ln w="292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25091"/>
            <a:endParaRPr lang="en-US" sz="900" spc="225" dirty="0">
              <a:solidFill>
                <a:schemeClr val="bg1"/>
              </a:solidFill>
              <a:latin typeface="+mj-lt"/>
              <a:cs typeface="Arial" charset="0"/>
            </a:endParaRPr>
          </a:p>
        </p:txBody>
      </p:sp>
      <p:sp>
        <p:nvSpPr>
          <p:cNvPr id="51" name="Rectangle 50"/>
          <p:cNvSpPr/>
          <p:nvPr userDrawn="1"/>
        </p:nvSpPr>
        <p:spPr>
          <a:xfrm>
            <a:off x="2786000" y="735805"/>
            <a:ext cx="489860" cy="405407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API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 Tiers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27012" y="130478"/>
            <a:ext cx="8159067" cy="516608"/>
          </a:xfrm>
        </p:spPr>
        <p:txBody>
          <a:bodyPr/>
          <a:lstStyle/>
          <a:p>
            <a:r>
              <a:rPr lang="en-US" dirty="0"/>
              <a:t>Support Tiers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051" y="704236"/>
            <a:ext cx="5236987" cy="428051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 Out for No Charg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327012" y="130478"/>
            <a:ext cx="8159067" cy="516608"/>
          </a:xfrm>
        </p:spPr>
        <p:txBody>
          <a:bodyPr/>
          <a:lstStyle/>
          <a:p>
            <a:r>
              <a:rPr lang="en-US" dirty="0"/>
              <a:t>Test Out Nutanix for No Charge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647086"/>
            <a:ext cx="4291445" cy="4335236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819650" y="2260706"/>
            <a:ext cx="3308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  <a:hlinkClick r:id="rId3"/>
              </a:rPr>
              <a:t>www.nutanix.com/testdrive</a:t>
            </a:r>
            <a:endParaRPr lang="en-US" sz="2000" dirty="0">
              <a:solidFill>
                <a:schemeClr val="bg1"/>
              </a:solidFill>
              <a:latin typeface="+mj-lt"/>
              <a:ea typeface="+mn-ea"/>
              <a:cs typeface="Arial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+mj-lt"/>
              <a:ea typeface="+mn-ea"/>
              <a:cs typeface="Arial" pitchFamily="34" charset="0"/>
            </a:endParaRP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2-thanks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51576" y="2522089"/>
            <a:ext cx="8009100" cy="396664"/>
          </a:xfrm>
          <a:prstGeom prst="rect">
            <a:avLst/>
          </a:prstGeom>
        </p:spPr>
        <p:txBody>
          <a:bodyPr lIns="0" rIns="82296" anchor="b" anchorCtr="0"/>
          <a:lstStyle>
            <a:lvl1pPr algn="l"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181" y="1529624"/>
            <a:ext cx="3409909" cy="65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876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/taglin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 bwMode="gray">
          <a:xfrm>
            <a:off x="551575" y="2175086"/>
            <a:ext cx="8009100" cy="396664"/>
          </a:xfrm>
          <a:prstGeom prst="rect">
            <a:avLst/>
          </a:prstGeom>
        </p:spPr>
        <p:txBody>
          <a:bodyPr lIns="0" rIns="82296" anchor="b" anchorCtr="0"/>
          <a:lstStyle>
            <a:lvl1pPr algn="l"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 bwMode="gray">
          <a:xfrm>
            <a:off x="551575" y="2973730"/>
            <a:ext cx="8009101" cy="313014"/>
          </a:xfrm>
          <a:prstGeom prst="rect">
            <a:avLst/>
          </a:prstGeom>
        </p:spPr>
        <p:txBody>
          <a:bodyPr lIns="0" rIns="82296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0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6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575" y="1109050"/>
            <a:ext cx="3222230" cy="66405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/tag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 bwMode="gray">
          <a:xfrm>
            <a:off x="551575" y="2077589"/>
            <a:ext cx="8009100" cy="396664"/>
          </a:xfrm>
          <a:prstGeom prst="rect">
            <a:avLst/>
          </a:prstGeom>
        </p:spPr>
        <p:txBody>
          <a:bodyPr lIns="0" rIns="82296" anchor="b" anchorCtr="0"/>
          <a:lstStyle>
            <a:lvl1pPr algn="l"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 bwMode="gray">
          <a:xfrm>
            <a:off x="551575" y="2973730"/>
            <a:ext cx="8009101" cy="313014"/>
          </a:xfrm>
          <a:prstGeom prst="rect">
            <a:avLst/>
          </a:prstGeom>
        </p:spPr>
        <p:txBody>
          <a:bodyPr lIns="0" rIns="82296"/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0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6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031" y="3707674"/>
            <a:ext cx="3409909" cy="65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118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/tag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 bwMode="gray">
          <a:xfrm>
            <a:off x="551575" y="2077589"/>
            <a:ext cx="5919075" cy="396664"/>
          </a:xfrm>
          <a:prstGeom prst="rect">
            <a:avLst/>
          </a:prstGeom>
        </p:spPr>
        <p:txBody>
          <a:bodyPr lIns="0" rIns="82296" anchor="b" anchorCtr="0"/>
          <a:lstStyle>
            <a:lvl1pPr algn="l"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 bwMode="gray">
          <a:xfrm>
            <a:off x="551575" y="2973730"/>
            <a:ext cx="5919075" cy="313014"/>
          </a:xfrm>
          <a:prstGeom prst="rect">
            <a:avLst/>
          </a:prstGeom>
        </p:spPr>
        <p:txBody>
          <a:bodyPr lIns="0" rIns="82296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0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6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9408" y="1667322"/>
            <a:ext cx="2854092" cy="2038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5339" y="3733319"/>
            <a:ext cx="3222230" cy="66405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tag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 bwMode="gray">
          <a:xfrm>
            <a:off x="551576" y="2175086"/>
            <a:ext cx="8009100" cy="396664"/>
          </a:xfrm>
          <a:prstGeom prst="rect">
            <a:avLst/>
          </a:prstGeom>
        </p:spPr>
        <p:txBody>
          <a:bodyPr lIns="0" rIns="82296" anchor="b" anchorCtr="0"/>
          <a:lstStyle>
            <a:lvl1pPr algn="l"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 bwMode="gray">
          <a:xfrm>
            <a:off x="551575" y="2973730"/>
            <a:ext cx="8009101" cy="313014"/>
          </a:xfrm>
          <a:prstGeom prst="rect">
            <a:avLst/>
          </a:prstGeom>
        </p:spPr>
        <p:txBody>
          <a:bodyPr lIns="0" rIns="82296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0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6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86708" y="1612900"/>
            <a:ext cx="2854092" cy="203835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367" y="1049149"/>
            <a:ext cx="8259294" cy="3444024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Gotham Rounded Book"/>
                <a:cs typeface="Gotham Rounded Book"/>
              </a:defRPr>
            </a:lvl1pPr>
            <a:lvl2pPr marL="357123" indent="-151636">
              <a:defRPr lang="en-US" sz="1800" b="0" i="0" kern="1200" dirty="0" smtClean="0">
                <a:solidFill>
                  <a:schemeClr val="tx1"/>
                </a:solidFill>
                <a:latin typeface="Gotham Rounded Book"/>
                <a:ea typeface="+mn-ea"/>
                <a:cs typeface="Gotham Rounded Book"/>
              </a:defRPr>
            </a:lvl2pPr>
            <a:lvl3pPr marL="507341" indent="-150218">
              <a:buFont typeface="Symbol" pitchFamily="18" charset="2"/>
              <a:buChar char="-"/>
              <a:defRPr lang="en-US" sz="1600" b="0" i="0" kern="1200" dirty="0" smtClean="0">
                <a:solidFill>
                  <a:schemeClr val="tx1"/>
                </a:solidFill>
                <a:latin typeface="Gotham Rounded Book"/>
                <a:ea typeface="+mn-ea"/>
                <a:cs typeface="Gotham Rounded Book"/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27734" y="130478"/>
            <a:ext cx="8159067" cy="516608"/>
          </a:xfrm>
          <a:prstGeom prst="rect">
            <a:avLst/>
          </a:prstGeom>
        </p:spPr>
        <p:txBody>
          <a:bodyPr lIns="81628" tIns="40814" rIns="81628" bIns="40814"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 algn="l" fontAlgn="base"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27012" y="130478"/>
            <a:ext cx="8159067" cy="516608"/>
          </a:xfrm>
          <a:prstGeom prst="rect">
            <a:avLst/>
          </a:prstGeom>
        </p:spPr>
        <p:txBody>
          <a:bodyPr lIns="81628" tIns="40814" rIns="81628" bIns="40814"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 algn="l" fontAlgn="base"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7448550" y="4597400"/>
            <a:ext cx="1498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C7C9CC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86708" y="1612900"/>
            <a:ext cx="2854092" cy="2038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3400"/>
            <a:ext cx="1831947" cy="20701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84150" y="2279650"/>
            <a:ext cx="3155950" cy="130175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2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7609" y="4772421"/>
            <a:ext cx="1321002" cy="160527"/>
          </a:xfrm>
          <a:prstGeom prst="rect">
            <a:avLst/>
          </a:prstGeom>
        </p:spPr>
      </p:pic>
      <p:sp>
        <p:nvSpPr>
          <p:cNvPr id="6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933950" y="2127250"/>
            <a:ext cx="3155950" cy="130175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1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27012" y="130478"/>
            <a:ext cx="8159067" cy="516608"/>
          </a:xfrm>
          <a:prstGeom prst="rect">
            <a:avLst/>
          </a:prstGeom>
        </p:spPr>
        <p:txBody>
          <a:bodyPr lIns="81628" tIns="40814" rIns="81628" bIns="40814" anchor="ctr" anchorCtr="0"/>
          <a:lstStyle/>
          <a:p>
            <a:pPr lvl="0" algn="l" fontAlgn="base"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Nutani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7012" y="130478"/>
            <a:ext cx="8159067" cy="51660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About Nutanix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41300" y="781050"/>
            <a:ext cx="880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8D42F"/>
                </a:solidFill>
                <a:latin typeface="+mj-lt"/>
                <a:ea typeface="+mn-ea"/>
                <a:cs typeface="Arial" pitchFamily="34" charset="0"/>
              </a:rPr>
              <a:t>Our Mission: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rPr>
              <a:t>Nutanix makes IT infrastructure invisible with an enterprise cloud platform that delivers the agility and economics of the public cloud, without sacrificing the security and control of on-premises infrastructure.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3400"/>
            <a:ext cx="1831947" cy="2070100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781550" y="1986534"/>
            <a:ext cx="2699766" cy="1086866"/>
            <a:chOff x="5600700" y="2131731"/>
            <a:chExt cx="2699766" cy="108686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0700" y="2131731"/>
              <a:ext cx="1086866" cy="108686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687566" y="2242403"/>
              <a:ext cx="16129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+mj-lt"/>
                  <a:ea typeface="+mn-ea"/>
                  <a:cs typeface="Arial" pitchFamily="34" charset="0"/>
                </a:rPr>
                <a:t>Publicly Traded on Nasdaq Under:</a:t>
              </a:r>
              <a:r>
                <a:rPr lang="en-US" sz="1600" dirty="0">
                  <a:solidFill>
                    <a:schemeClr val="bg1"/>
                  </a:solidFill>
                  <a:latin typeface="+mj-lt"/>
                  <a:ea typeface="+mn-ea"/>
                  <a:cs typeface="Arial" pitchFamily="34" charset="0"/>
                </a:rPr>
                <a:t> </a:t>
              </a:r>
              <a:r>
                <a:rPr lang="en-US" sz="1600" dirty="0">
                  <a:solidFill>
                    <a:srgbClr val="B8D42F"/>
                  </a:solidFill>
                  <a:latin typeface="+mj-lt"/>
                  <a:ea typeface="+mn-ea"/>
                  <a:cs typeface="Arial" pitchFamily="34" charset="0"/>
                </a:rPr>
                <a:t>NTNX</a:t>
              </a: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1616315" y="2050034"/>
            <a:ext cx="2685514" cy="1023366"/>
            <a:chOff x="419100" y="2387600"/>
            <a:chExt cx="2685514" cy="102336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" y="2387600"/>
              <a:ext cx="1023366" cy="102336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491714" y="2387600"/>
              <a:ext cx="16129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+mj-lt"/>
                  <a:ea typeface="+mn-ea"/>
                  <a:cs typeface="Arial" pitchFamily="34" charset="0"/>
                </a:rPr>
                <a:t>1,980+ Employees in 38 countries</a:t>
              </a: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616315" y="3592900"/>
            <a:ext cx="2661229" cy="1007731"/>
            <a:chOff x="6405019" y="2101629"/>
            <a:chExt cx="2661229" cy="1007731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5019" y="2101629"/>
              <a:ext cx="1007731" cy="100773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7453348" y="2114468"/>
              <a:ext cx="1612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+mj-lt"/>
                  <a:ea typeface="+mn-ea"/>
                  <a:cs typeface="Arial" pitchFamily="34" charset="0"/>
                </a:rPr>
                <a:t>3,750+ Customers</a:t>
              </a: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4781550" y="3466226"/>
            <a:ext cx="2654399" cy="997803"/>
            <a:chOff x="3488543" y="3412698"/>
            <a:chExt cx="2654399" cy="997803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8543" y="3412698"/>
              <a:ext cx="997803" cy="997803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530042" y="3619211"/>
              <a:ext cx="1612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+mj-lt"/>
                  <a:ea typeface="+mn-ea"/>
                  <a:cs typeface="Arial" pitchFamily="34" charset="0"/>
                </a:rPr>
                <a:t>Net Promoter Score of 90</a:t>
              </a:r>
            </a:p>
          </p:txBody>
        </p:sp>
      </p:grp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erprise Cloud Infrastru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527734" y="130478"/>
            <a:ext cx="8159067" cy="51660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 dirty="0">
                <a:latin typeface="Gotham Rounded Medium"/>
                <a:cs typeface="Gotham Rounded Medium"/>
              </a:rPr>
              <a:t>Enterprise Cloud Infrastructure</a:t>
            </a:r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6241631" y="928688"/>
            <a:ext cx="0" cy="376318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 userDrawn="1"/>
        </p:nvSpPr>
        <p:spPr>
          <a:xfrm>
            <a:off x="-1" y="4260323"/>
            <a:ext cx="2902370" cy="334705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1575" dirty="0">
                <a:solidFill>
                  <a:schemeClr val="tx1"/>
                </a:solidFill>
                <a:latin typeface="Gotham Rounded Medium"/>
                <a:ea typeface="+mn-ea"/>
                <a:cs typeface="Gotham Rounded Medium"/>
              </a:rPr>
              <a:t>Invisible Infrastructure</a:t>
            </a:r>
          </a:p>
        </p:txBody>
      </p:sp>
      <p:sp>
        <p:nvSpPr>
          <p:cNvPr id="45" name="TextBox 44"/>
          <p:cNvSpPr txBox="1"/>
          <p:nvPr userDrawn="1"/>
        </p:nvSpPr>
        <p:spPr>
          <a:xfrm>
            <a:off x="-1" y="922890"/>
            <a:ext cx="2902369" cy="461663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2400" dirty="0">
                <a:solidFill>
                  <a:srgbClr val="B8D42F"/>
                </a:solidFill>
                <a:latin typeface="Gotham Rounded Book"/>
                <a:ea typeface="+mn-ea"/>
                <a:cs typeface="Gotham Rounded Book"/>
              </a:rPr>
              <a:t>Why</a:t>
            </a:r>
          </a:p>
        </p:txBody>
      </p:sp>
      <p:cxnSp>
        <p:nvCxnSpPr>
          <p:cNvPr id="46" name="Straight Connector 45"/>
          <p:cNvCxnSpPr/>
          <p:nvPr userDrawn="1"/>
        </p:nvCxnSpPr>
        <p:spPr>
          <a:xfrm>
            <a:off x="2927459" y="928688"/>
            <a:ext cx="0" cy="376318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 userDrawn="1"/>
        </p:nvSpPr>
        <p:spPr>
          <a:xfrm>
            <a:off x="2902370" y="922890"/>
            <a:ext cx="333926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8D42F"/>
                </a:solidFill>
                <a:latin typeface="Gotham Rounded Book"/>
                <a:ea typeface="+mn-ea"/>
                <a:cs typeface="Gotham Rounded Book"/>
              </a:rPr>
              <a:t>What</a:t>
            </a:r>
          </a:p>
        </p:txBody>
      </p:sp>
      <p:sp>
        <p:nvSpPr>
          <p:cNvPr id="48" name="TextBox 47"/>
          <p:cNvSpPr txBox="1"/>
          <p:nvPr userDrawn="1"/>
        </p:nvSpPr>
        <p:spPr>
          <a:xfrm>
            <a:off x="3054154" y="4289188"/>
            <a:ext cx="3035693" cy="57708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75" dirty="0">
                <a:solidFill>
                  <a:schemeClr val="tx1"/>
                </a:solidFill>
                <a:latin typeface="Gotham Rounded Medium"/>
                <a:cs typeface="Gotham Rounded Medium"/>
              </a:rPr>
              <a:t>X86 Hyper-Converged Appliances</a:t>
            </a:r>
            <a:endParaRPr lang="en-US" sz="1575" dirty="0">
              <a:solidFill>
                <a:schemeClr val="tx1"/>
              </a:solidFill>
              <a:latin typeface="Gotham Rounded Medium"/>
              <a:ea typeface="+mn-ea"/>
              <a:cs typeface="Gotham Rounded Medium"/>
            </a:endParaRP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6241632" y="922890"/>
            <a:ext cx="2902369" cy="3701006"/>
            <a:chOff x="6241631" y="922889"/>
            <a:chExt cx="2902369" cy="3701006"/>
          </a:xfrm>
        </p:grpSpPr>
        <p:sp>
          <p:nvSpPr>
            <p:cNvPr id="50" name="TextBox 49"/>
            <p:cNvSpPr txBox="1"/>
            <p:nvPr/>
          </p:nvSpPr>
          <p:spPr>
            <a:xfrm>
              <a:off x="6241631" y="922889"/>
              <a:ext cx="2902369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B8D42F"/>
                  </a:solidFill>
                  <a:latin typeface="Gotham Rounded Book"/>
                  <a:ea typeface="+mn-ea"/>
                  <a:cs typeface="Gotham Rounded Book"/>
                </a:rPr>
                <a:t>How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427204" y="4289188"/>
              <a:ext cx="2508837" cy="33470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  <a:latin typeface="Gotham Rounded Medium"/>
                  <a:ea typeface="+mn-ea"/>
                  <a:cs typeface="Gotham Rounded Medium"/>
                </a:rPr>
                <a:t>Web-Scale</a:t>
              </a:r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92890" y="2019303"/>
            <a:ext cx="2692255" cy="1587679"/>
            <a:chOff x="142515" y="2776382"/>
            <a:chExt cx="3589673" cy="2116905"/>
          </a:xfrm>
        </p:grpSpPr>
        <p:sp>
          <p:nvSpPr>
            <p:cNvPr id="53" name="TextBox 52"/>
            <p:cNvSpPr txBox="1"/>
            <p:nvPr/>
          </p:nvSpPr>
          <p:spPr>
            <a:xfrm>
              <a:off x="1005590" y="2776382"/>
              <a:ext cx="1872188" cy="70788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25" dirty="0">
                  <a:solidFill>
                    <a:schemeClr val="tx1"/>
                  </a:solidFill>
                  <a:latin typeface="Gotham Rounded Book"/>
                  <a:ea typeface="+mn-ea"/>
                  <a:cs typeface="Gotham Rounded Book"/>
                </a:rPr>
                <a:t>Just</a:t>
              </a:r>
            </a:p>
            <a:p>
              <a:pPr algn="ctr"/>
              <a:r>
                <a:rPr lang="en-US" sz="1425" dirty="0">
                  <a:solidFill>
                    <a:schemeClr val="tx1"/>
                  </a:solidFill>
                  <a:latin typeface="Gotham Rounded Book"/>
                  <a:ea typeface="+mn-ea"/>
                  <a:cs typeface="Gotham Rounded Book"/>
                </a:rPr>
                <a:t>Works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860000" y="4185400"/>
              <a:ext cx="1872188" cy="70788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25" dirty="0">
                  <a:solidFill>
                    <a:schemeClr val="tx1"/>
                  </a:solidFill>
                  <a:latin typeface="Gotham Rounded Book"/>
                  <a:ea typeface="+mn-ea"/>
                  <a:cs typeface="Gotham Rounded Book"/>
                </a:rPr>
                <a:t>Eliminates</a:t>
              </a:r>
            </a:p>
            <a:p>
              <a:pPr algn="ctr"/>
              <a:r>
                <a:rPr lang="en-US" sz="1425" dirty="0">
                  <a:solidFill>
                    <a:schemeClr val="tx1"/>
                  </a:solidFill>
                  <a:latin typeface="Gotham Rounded Book"/>
                  <a:ea typeface="+mn-ea"/>
                  <a:cs typeface="Gotham Rounded Book"/>
                </a:rPr>
                <a:t>Guesswork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42515" y="4185400"/>
              <a:ext cx="1872188" cy="70788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25" dirty="0">
                  <a:solidFill>
                    <a:schemeClr val="tx1"/>
                  </a:solidFill>
                  <a:latin typeface="Gotham Rounded Book"/>
                  <a:ea typeface="+mn-ea"/>
                  <a:cs typeface="Gotham Rounded Book"/>
                </a:rPr>
                <a:t>Removes</a:t>
              </a:r>
            </a:p>
            <a:p>
              <a:pPr algn="ctr"/>
              <a:r>
                <a:rPr lang="en-US" sz="1425" dirty="0">
                  <a:solidFill>
                    <a:schemeClr val="tx1"/>
                  </a:solidFill>
                  <a:latin typeface="Gotham Rounded Book"/>
                  <a:ea typeface="+mn-ea"/>
                  <a:cs typeface="Gotham Rounded Book"/>
                </a:rPr>
                <a:t>Constraints</a:t>
              </a:r>
            </a:p>
          </p:txBody>
        </p:sp>
      </p:grpSp>
      <p:sp>
        <p:nvSpPr>
          <p:cNvPr id="56" name="Oval 55"/>
          <p:cNvSpPr/>
          <p:nvPr userDrawn="1"/>
        </p:nvSpPr>
        <p:spPr>
          <a:xfrm>
            <a:off x="167952" y="2631229"/>
            <a:ext cx="1357604" cy="135760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Oval 56"/>
          <p:cNvSpPr/>
          <p:nvPr userDrawn="1"/>
        </p:nvSpPr>
        <p:spPr>
          <a:xfrm>
            <a:off x="1364603" y="2631229"/>
            <a:ext cx="1357604" cy="135760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Oval 57"/>
          <p:cNvSpPr/>
          <p:nvPr userDrawn="1"/>
        </p:nvSpPr>
        <p:spPr>
          <a:xfrm>
            <a:off x="769778" y="1658512"/>
            <a:ext cx="1357604" cy="135760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6723554" y="2938058"/>
            <a:ext cx="781280" cy="677560"/>
            <a:chOff x="8655050" y="4525963"/>
            <a:chExt cx="920752" cy="798516"/>
          </a:xfrm>
          <a:effectLst/>
        </p:grpSpPr>
        <p:sp>
          <p:nvSpPr>
            <p:cNvPr id="60" name="Freeform 291"/>
            <p:cNvSpPr>
              <a:spLocks/>
            </p:cNvSpPr>
            <p:nvPr/>
          </p:nvSpPr>
          <p:spPr bwMode="auto">
            <a:xfrm>
              <a:off x="8934450" y="4745038"/>
              <a:ext cx="361950" cy="360363"/>
            </a:xfrm>
            <a:custGeom>
              <a:avLst/>
              <a:gdLst>
                <a:gd name="T0" fmla="*/ 48 w 121"/>
                <a:gd name="T1" fmla="*/ 120 h 120"/>
                <a:gd name="T2" fmla="*/ 73 w 121"/>
                <a:gd name="T3" fmla="*/ 120 h 120"/>
                <a:gd name="T4" fmla="*/ 82 w 121"/>
                <a:gd name="T5" fmla="*/ 111 h 120"/>
                <a:gd name="T6" fmla="*/ 82 w 121"/>
                <a:gd name="T7" fmla="*/ 81 h 120"/>
                <a:gd name="T8" fmla="*/ 112 w 121"/>
                <a:gd name="T9" fmla="*/ 81 h 120"/>
                <a:gd name="T10" fmla="*/ 121 w 121"/>
                <a:gd name="T11" fmla="*/ 72 h 120"/>
                <a:gd name="T12" fmla="*/ 121 w 121"/>
                <a:gd name="T13" fmla="*/ 48 h 120"/>
                <a:gd name="T14" fmla="*/ 112 w 121"/>
                <a:gd name="T15" fmla="*/ 39 h 120"/>
                <a:gd name="T16" fmla="*/ 82 w 121"/>
                <a:gd name="T17" fmla="*/ 39 h 120"/>
                <a:gd name="T18" fmla="*/ 82 w 121"/>
                <a:gd name="T19" fmla="*/ 9 h 120"/>
                <a:gd name="T20" fmla="*/ 73 w 121"/>
                <a:gd name="T21" fmla="*/ 0 h 120"/>
                <a:gd name="T22" fmla="*/ 48 w 121"/>
                <a:gd name="T23" fmla="*/ 0 h 120"/>
                <a:gd name="T24" fmla="*/ 39 w 121"/>
                <a:gd name="T25" fmla="*/ 9 h 120"/>
                <a:gd name="T26" fmla="*/ 39 w 121"/>
                <a:gd name="T27" fmla="*/ 39 h 120"/>
                <a:gd name="T28" fmla="*/ 9 w 121"/>
                <a:gd name="T29" fmla="*/ 39 h 120"/>
                <a:gd name="T30" fmla="*/ 0 w 121"/>
                <a:gd name="T31" fmla="*/ 48 h 120"/>
                <a:gd name="T32" fmla="*/ 0 w 121"/>
                <a:gd name="T33" fmla="*/ 72 h 120"/>
                <a:gd name="T34" fmla="*/ 9 w 121"/>
                <a:gd name="T35" fmla="*/ 81 h 120"/>
                <a:gd name="T36" fmla="*/ 39 w 121"/>
                <a:gd name="T37" fmla="*/ 81 h 120"/>
                <a:gd name="T38" fmla="*/ 39 w 121"/>
                <a:gd name="T39" fmla="*/ 111 h 120"/>
                <a:gd name="T40" fmla="*/ 48 w 121"/>
                <a:gd name="T4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20">
                  <a:moveTo>
                    <a:pt x="48" y="120"/>
                  </a:moveTo>
                  <a:cubicBezTo>
                    <a:pt x="73" y="120"/>
                    <a:pt x="73" y="120"/>
                    <a:pt x="73" y="120"/>
                  </a:cubicBezTo>
                  <a:cubicBezTo>
                    <a:pt x="78" y="120"/>
                    <a:pt x="82" y="116"/>
                    <a:pt x="82" y="11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112" y="81"/>
                    <a:pt x="112" y="81"/>
                    <a:pt x="112" y="81"/>
                  </a:cubicBezTo>
                  <a:cubicBezTo>
                    <a:pt x="117" y="81"/>
                    <a:pt x="121" y="77"/>
                    <a:pt x="121" y="72"/>
                  </a:cubicBezTo>
                  <a:cubicBezTo>
                    <a:pt x="121" y="48"/>
                    <a:pt x="121" y="48"/>
                    <a:pt x="121" y="48"/>
                  </a:cubicBezTo>
                  <a:cubicBezTo>
                    <a:pt x="121" y="43"/>
                    <a:pt x="117" y="39"/>
                    <a:pt x="11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4"/>
                    <a:pt x="78" y="0"/>
                    <a:pt x="7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39" y="4"/>
                    <a:pt x="39" y="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43"/>
                    <a:pt x="0" y="4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7"/>
                    <a:pt x="4" y="81"/>
                    <a:pt x="9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9" y="111"/>
                    <a:pt x="39" y="111"/>
                    <a:pt x="39" y="111"/>
                  </a:cubicBezTo>
                  <a:cubicBezTo>
                    <a:pt x="39" y="116"/>
                    <a:pt x="43" y="120"/>
                    <a:pt x="48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92"/>
            <p:cNvSpPr>
              <a:spLocks/>
            </p:cNvSpPr>
            <p:nvPr/>
          </p:nvSpPr>
          <p:spPr bwMode="auto">
            <a:xfrm>
              <a:off x="8655050" y="4525963"/>
              <a:ext cx="742950" cy="428625"/>
            </a:xfrm>
            <a:custGeom>
              <a:avLst/>
              <a:gdLst>
                <a:gd name="T0" fmla="*/ 43 w 248"/>
                <a:gd name="T1" fmla="*/ 115 h 143"/>
                <a:gd name="T2" fmla="*/ 33 w 248"/>
                <a:gd name="T3" fmla="*/ 124 h 143"/>
                <a:gd name="T4" fmla="*/ 154 w 248"/>
                <a:gd name="T5" fmla="*/ 12 h 143"/>
                <a:gd name="T6" fmla="*/ 237 w 248"/>
                <a:gd name="T7" fmla="*/ 45 h 143"/>
                <a:gd name="T8" fmla="*/ 245 w 248"/>
                <a:gd name="T9" fmla="*/ 45 h 143"/>
                <a:gd name="T10" fmla="*/ 245 w 248"/>
                <a:gd name="T11" fmla="*/ 36 h 143"/>
                <a:gd name="T12" fmla="*/ 154 w 248"/>
                <a:gd name="T13" fmla="*/ 0 h 143"/>
                <a:gd name="T14" fmla="*/ 21 w 248"/>
                <a:gd name="T15" fmla="*/ 125 h 143"/>
                <a:gd name="T16" fmla="*/ 10 w 248"/>
                <a:gd name="T17" fmla="*/ 115 h 143"/>
                <a:gd name="T18" fmla="*/ 2 w 248"/>
                <a:gd name="T19" fmla="*/ 116 h 143"/>
                <a:gd name="T20" fmla="*/ 2 w 248"/>
                <a:gd name="T21" fmla="*/ 124 h 143"/>
                <a:gd name="T22" fmla="*/ 23 w 248"/>
                <a:gd name="T23" fmla="*/ 141 h 143"/>
                <a:gd name="T24" fmla="*/ 26 w 248"/>
                <a:gd name="T25" fmla="*/ 143 h 143"/>
                <a:gd name="T26" fmla="*/ 30 w 248"/>
                <a:gd name="T27" fmla="*/ 141 h 143"/>
                <a:gd name="T28" fmla="*/ 50 w 248"/>
                <a:gd name="T29" fmla="*/ 124 h 143"/>
                <a:gd name="T30" fmla="*/ 51 w 248"/>
                <a:gd name="T31" fmla="*/ 116 h 143"/>
                <a:gd name="T32" fmla="*/ 43 w 248"/>
                <a:gd name="T33" fmla="*/ 11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8" h="143">
                  <a:moveTo>
                    <a:pt x="43" y="115"/>
                  </a:moveTo>
                  <a:cubicBezTo>
                    <a:pt x="33" y="124"/>
                    <a:pt x="33" y="124"/>
                    <a:pt x="33" y="124"/>
                  </a:cubicBezTo>
                  <a:cubicBezTo>
                    <a:pt x="37" y="61"/>
                    <a:pt x="90" y="12"/>
                    <a:pt x="154" y="12"/>
                  </a:cubicBezTo>
                  <a:cubicBezTo>
                    <a:pt x="185" y="12"/>
                    <a:pt x="215" y="23"/>
                    <a:pt x="237" y="45"/>
                  </a:cubicBezTo>
                  <a:cubicBezTo>
                    <a:pt x="239" y="47"/>
                    <a:pt x="243" y="47"/>
                    <a:pt x="245" y="45"/>
                  </a:cubicBezTo>
                  <a:cubicBezTo>
                    <a:pt x="248" y="42"/>
                    <a:pt x="248" y="39"/>
                    <a:pt x="245" y="36"/>
                  </a:cubicBezTo>
                  <a:cubicBezTo>
                    <a:pt x="220" y="13"/>
                    <a:pt x="188" y="0"/>
                    <a:pt x="154" y="0"/>
                  </a:cubicBezTo>
                  <a:cubicBezTo>
                    <a:pt x="83" y="0"/>
                    <a:pt x="25" y="55"/>
                    <a:pt x="21" y="125"/>
                  </a:cubicBezTo>
                  <a:cubicBezTo>
                    <a:pt x="10" y="115"/>
                    <a:pt x="10" y="115"/>
                    <a:pt x="10" y="115"/>
                  </a:cubicBezTo>
                  <a:cubicBezTo>
                    <a:pt x="8" y="113"/>
                    <a:pt x="4" y="114"/>
                    <a:pt x="2" y="116"/>
                  </a:cubicBezTo>
                  <a:cubicBezTo>
                    <a:pt x="0" y="118"/>
                    <a:pt x="0" y="122"/>
                    <a:pt x="2" y="124"/>
                  </a:cubicBezTo>
                  <a:cubicBezTo>
                    <a:pt x="23" y="141"/>
                    <a:pt x="23" y="141"/>
                    <a:pt x="23" y="141"/>
                  </a:cubicBezTo>
                  <a:cubicBezTo>
                    <a:pt x="24" y="142"/>
                    <a:pt x="25" y="143"/>
                    <a:pt x="26" y="143"/>
                  </a:cubicBezTo>
                  <a:cubicBezTo>
                    <a:pt x="28" y="143"/>
                    <a:pt x="29" y="142"/>
                    <a:pt x="30" y="141"/>
                  </a:cubicBezTo>
                  <a:cubicBezTo>
                    <a:pt x="50" y="124"/>
                    <a:pt x="50" y="124"/>
                    <a:pt x="50" y="124"/>
                  </a:cubicBezTo>
                  <a:cubicBezTo>
                    <a:pt x="53" y="122"/>
                    <a:pt x="53" y="118"/>
                    <a:pt x="51" y="116"/>
                  </a:cubicBezTo>
                  <a:cubicBezTo>
                    <a:pt x="49" y="114"/>
                    <a:pt x="45" y="113"/>
                    <a:pt x="43" y="115"/>
                  </a:cubicBez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93"/>
            <p:cNvSpPr>
              <a:spLocks/>
            </p:cNvSpPr>
            <p:nvPr/>
          </p:nvSpPr>
          <p:spPr bwMode="auto">
            <a:xfrm>
              <a:off x="8832852" y="4879979"/>
              <a:ext cx="742950" cy="444500"/>
            </a:xfrm>
            <a:custGeom>
              <a:avLst/>
              <a:gdLst>
                <a:gd name="T0" fmla="*/ 245 w 248"/>
                <a:gd name="T1" fmla="*/ 19 h 148"/>
                <a:gd name="T2" fmla="*/ 225 w 248"/>
                <a:gd name="T3" fmla="*/ 2 h 148"/>
                <a:gd name="T4" fmla="*/ 217 w 248"/>
                <a:gd name="T5" fmla="*/ 2 h 148"/>
                <a:gd name="T6" fmla="*/ 197 w 248"/>
                <a:gd name="T7" fmla="*/ 19 h 148"/>
                <a:gd name="T8" fmla="*/ 197 w 248"/>
                <a:gd name="T9" fmla="*/ 27 h 148"/>
                <a:gd name="T10" fmla="*/ 205 w 248"/>
                <a:gd name="T11" fmla="*/ 28 h 148"/>
                <a:gd name="T12" fmla="*/ 216 w 248"/>
                <a:gd name="T13" fmla="*/ 19 h 148"/>
                <a:gd name="T14" fmla="*/ 95 w 248"/>
                <a:gd name="T15" fmla="*/ 136 h 148"/>
                <a:gd name="T16" fmla="*/ 10 w 248"/>
                <a:gd name="T17" fmla="*/ 102 h 148"/>
                <a:gd name="T18" fmla="*/ 2 w 248"/>
                <a:gd name="T19" fmla="*/ 102 h 148"/>
                <a:gd name="T20" fmla="*/ 2 w 248"/>
                <a:gd name="T21" fmla="*/ 110 h 148"/>
                <a:gd name="T22" fmla="*/ 95 w 248"/>
                <a:gd name="T23" fmla="*/ 148 h 148"/>
                <a:gd name="T24" fmla="*/ 228 w 248"/>
                <a:gd name="T25" fmla="*/ 20 h 148"/>
                <a:gd name="T26" fmla="*/ 237 w 248"/>
                <a:gd name="T27" fmla="*/ 28 h 148"/>
                <a:gd name="T28" fmla="*/ 241 w 248"/>
                <a:gd name="T29" fmla="*/ 29 h 148"/>
                <a:gd name="T30" fmla="*/ 246 w 248"/>
                <a:gd name="T31" fmla="*/ 27 h 148"/>
                <a:gd name="T32" fmla="*/ 245 w 248"/>
                <a:gd name="T33" fmla="*/ 1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8" h="148">
                  <a:moveTo>
                    <a:pt x="245" y="19"/>
                  </a:moveTo>
                  <a:cubicBezTo>
                    <a:pt x="225" y="2"/>
                    <a:pt x="225" y="2"/>
                    <a:pt x="225" y="2"/>
                  </a:cubicBezTo>
                  <a:cubicBezTo>
                    <a:pt x="223" y="0"/>
                    <a:pt x="220" y="0"/>
                    <a:pt x="217" y="2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5" y="21"/>
                    <a:pt x="195" y="25"/>
                    <a:pt x="197" y="27"/>
                  </a:cubicBezTo>
                  <a:cubicBezTo>
                    <a:pt x="199" y="30"/>
                    <a:pt x="202" y="30"/>
                    <a:pt x="205" y="28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4" y="84"/>
                    <a:pt x="160" y="136"/>
                    <a:pt x="95" y="136"/>
                  </a:cubicBezTo>
                  <a:cubicBezTo>
                    <a:pt x="63" y="136"/>
                    <a:pt x="33" y="124"/>
                    <a:pt x="10" y="102"/>
                  </a:cubicBezTo>
                  <a:cubicBezTo>
                    <a:pt x="8" y="100"/>
                    <a:pt x="4" y="100"/>
                    <a:pt x="2" y="102"/>
                  </a:cubicBezTo>
                  <a:cubicBezTo>
                    <a:pt x="0" y="104"/>
                    <a:pt x="0" y="108"/>
                    <a:pt x="2" y="110"/>
                  </a:cubicBezTo>
                  <a:cubicBezTo>
                    <a:pt x="27" y="135"/>
                    <a:pt x="60" y="148"/>
                    <a:pt x="95" y="148"/>
                  </a:cubicBezTo>
                  <a:cubicBezTo>
                    <a:pt x="166" y="148"/>
                    <a:pt x="225" y="91"/>
                    <a:pt x="228" y="20"/>
                  </a:cubicBezTo>
                  <a:cubicBezTo>
                    <a:pt x="237" y="28"/>
                    <a:pt x="237" y="28"/>
                    <a:pt x="237" y="28"/>
                  </a:cubicBezTo>
                  <a:cubicBezTo>
                    <a:pt x="239" y="29"/>
                    <a:pt x="240" y="29"/>
                    <a:pt x="241" y="29"/>
                  </a:cubicBezTo>
                  <a:cubicBezTo>
                    <a:pt x="243" y="29"/>
                    <a:pt x="245" y="29"/>
                    <a:pt x="246" y="27"/>
                  </a:cubicBezTo>
                  <a:cubicBezTo>
                    <a:pt x="248" y="25"/>
                    <a:pt x="248" y="21"/>
                    <a:pt x="245" y="19"/>
                  </a:cubicBez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" name="Group 62"/>
          <p:cNvGrpSpPr/>
          <p:nvPr userDrawn="1"/>
        </p:nvGrpSpPr>
        <p:grpSpPr>
          <a:xfrm>
            <a:off x="7894141" y="2938030"/>
            <a:ext cx="703214" cy="704504"/>
            <a:chOff x="6340476" y="4257675"/>
            <a:chExt cx="2595563" cy="2600325"/>
          </a:xfrm>
        </p:grpSpPr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6340476" y="4257675"/>
              <a:ext cx="2595563" cy="2600325"/>
            </a:xfrm>
            <a:custGeom>
              <a:avLst/>
              <a:gdLst>
                <a:gd name="T0" fmla="*/ 1625 w 1678"/>
                <a:gd name="T1" fmla="*/ 0 h 1681"/>
                <a:gd name="T2" fmla="*/ 52 w 1678"/>
                <a:gd name="T3" fmla="*/ 0 h 1681"/>
                <a:gd name="T4" fmla="*/ 0 w 1678"/>
                <a:gd name="T5" fmla="*/ 52 h 1681"/>
                <a:gd name="T6" fmla="*/ 0 w 1678"/>
                <a:gd name="T7" fmla="*/ 1593 h 1681"/>
                <a:gd name="T8" fmla="*/ 87 w 1678"/>
                <a:gd name="T9" fmla="*/ 1681 h 1681"/>
                <a:gd name="T10" fmla="*/ 1591 w 1678"/>
                <a:gd name="T11" fmla="*/ 1681 h 1681"/>
                <a:gd name="T12" fmla="*/ 1678 w 1678"/>
                <a:gd name="T13" fmla="*/ 1593 h 1681"/>
                <a:gd name="T14" fmla="*/ 1678 w 1678"/>
                <a:gd name="T15" fmla="*/ 52 h 1681"/>
                <a:gd name="T16" fmla="*/ 1625 w 1678"/>
                <a:gd name="T17" fmla="*/ 0 h 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8" h="1681">
                  <a:moveTo>
                    <a:pt x="1625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1593"/>
                    <a:pt x="0" y="1593"/>
                    <a:pt x="0" y="1593"/>
                  </a:cubicBezTo>
                  <a:cubicBezTo>
                    <a:pt x="0" y="1642"/>
                    <a:pt x="39" y="1681"/>
                    <a:pt x="87" y="1681"/>
                  </a:cubicBezTo>
                  <a:cubicBezTo>
                    <a:pt x="1591" y="1681"/>
                    <a:pt x="1591" y="1681"/>
                    <a:pt x="1591" y="1681"/>
                  </a:cubicBezTo>
                  <a:cubicBezTo>
                    <a:pt x="1639" y="1681"/>
                    <a:pt x="1678" y="1642"/>
                    <a:pt x="1678" y="1593"/>
                  </a:cubicBezTo>
                  <a:cubicBezTo>
                    <a:pt x="1678" y="52"/>
                    <a:pt x="1678" y="52"/>
                    <a:pt x="1678" y="52"/>
                  </a:cubicBezTo>
                  <a:cubicBezTo>
                    <a:pt x="1678" y="23"/>
                    <a:pt x="1655" y="0"/>
                    <a:pt x="1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8"/>
            <p:cNvSpPr>
              <a:spLocks noChangeArrowheads="1"/>
            </p:cNvSpPr>
            <p:nvPr/>
          </p:nvSpPr>
          <p:spPr bwMode="auto">
            <a:xfrm>
              <a:off x="6418263" y="4338638"/>
              <a:ext cx="2439988" cy="155575"/>
            </a:xfrm>
            <a:prstGeom prst="rect">
              <a:avLst/>
            </a:pr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9"/>
            <p:cNvSpPr>
              <a:spLocks noChangeArrowheads="1"/>
            </p:cNvSpPr>
            <p:nvPr/>
          </p:nvSpPr>
          <p:spPr bwMode="auto">
            <a:xfrm>
              <a:off x="8702676" y="4651375"/>
              <a:ext cx="77788" cy="50800"/>
            </a:xfrm>
            <a:prstGeom prst="rect">
              <a:avLst/>
            </a:pr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10"/>
            <p:cNvSpPr>
              <a:spLocks noChangeArrowheads="1"/>
            </p:cNvSpPr>
            <p:nvPr/>
          </p:nvSpPr>
          <p:spPr bwMode="auto">
            <a:xfrm>
              <a:off x="8312151" y="4651375"/>
              <a:ext cx="312738" cy="50800"/>
            </a:xfrm>
            <a:prstGeom prst="rect">
              <a:avLst/>
            </a:pr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1"/>
            <p:cNvSpPr>
              <a:spLocks/>
            </p:cNvSpPr>
            <p:nvPr/>
          </p:nvSpPr>
          <p:spPr bwMode="auto">
            <a:xfrm>
              <a:off x="6494463" y="4651375"/>
              <a:ext cx="234950" cy="50800"/>
            </a:xfrm>
            <a:custGeom>
              <a:avLst/>
              <a:gdLst>
                <a:gd name="T0" fmla="*/ 132 w 148"/>
                <a:gd name="T1" fmla="*/ 0 h 32"/>
                <a:gd name="T2" fmla="*/ 50 w 148"/>
                <a:gd name="T3" fmla="*/ 0 h 32"/>
                <a:gd name="T4" fmla="*/ 0 w 148"/>
                <a:gd name="T5" fmla="*/ 0 h 32"/>
                <a:gd name="T6" fmla="*/ 0 w 148"/>
                <a:gd name="T7" fmla="*/ 32 h 32"/>
                <a:gd name="T8" fmla="*/ 148 w 148"/>
                <a:gd name="T9" fmla="*/ 32 h 32"/>
                <a:gd name="T10" fmla="*/ 148 w 148"/>
                <a:gd name="T11" fmla="*/ 0 h 32"/>
                <a:gd name="T12" fmla="*/ 132 w 148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50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148" y="32"/>
                  </a:lnTo>
                  <a:lnTo>
                    <a:pt x="148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12"/>
            <p:cNvSpPr>
              <a:spLocks noChangeArrowheads="1"/>
            </p:cNvSpPr>
            <p:nvPr/>
          </p:nvSpPr>
          <p:spPr bwMode="auto">
            <a:xfrm>
              <a:off x="6807201" y="4651375"/>
              <a:ext cx="207963" cy="50800"/>
            </a:xfrm>
            <a:prstGeom prst="rect">
              <a:avLst/>
            </a:pr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13"/>
            <p:cNvSpPr>
              <a:spLocks noChangeArrowheads="1"/>
            </p:cNvSpPr>
            <p:nvPr/>
          </p:nvSpPr>
          <p:spPr bwMode="auto">
            <a:xfrm>
              <a:off x="7092951" y="4651375"/>
              <a:ext cx="155575" cy="50800"/>
            </a:xfrm>
            <a:prstGeom prst="rect">
              <a:avLst/>
            </a:pr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4"/>
            <p:cNvSpPr>
              <a:spLocks/>
            </p:cNvSpPr>
            <p:nvPr/>
          </p:nvSpPr>
          <p:spPr bwMode="auto">
            <a:xfrm>
              <a:off x="7527926" y="4592638"/>
              <a:ext cx="219075" cy="192088"/>
            </a:xfrm>
            <a:custGeom>
              <a:avLst/>
              <a:gdLst>
                <a:gd name="T0" fmla="*/ 41 w 141"/>
                <a:gd name="T1" fmla="*/ 105 h 125"/>
                <a:gd name="T2" fmla="*/ 41 w 141"/>
                <a:gd name="T3" fmla="*/ 64 h 125"/>
                <a:gd name="T4" fmla="*/ 108 w 141"/>
                <a:gd name="T5" fmla="*/ 120 h 125"/>
                <a:gd name="T6" fmla="*/ 121 w 141"/>
                <a:gd name="T7" fmla="*/ 125 h 125"/>
                <a:gd name="T8" fmla="*/ 130 w 141"/>
                <a:gd name="T9" fmla="*/ 123 h 125"/>
                <a:gd name="T10" fmla="*/ 141 w 141"/>
                <a:gd name="T11" fmla="*/ 105 h 125"/>
                <a:gd name="T12" fmla="*/ 141 w 141"/>
                <a:gd name="T13" fmla="*/ 21 h 125"/>
                <a:gd name="T14" fmla="*/ 121 w 141"/>
                <a:gd name="T15" fmla="*/ 1 h 125"/>
                <a:gd name="T16" fmla="*/ 101 w 141"/>
                <a:gd name="T17" fmla="*/ 21 h 125"/>
                <a:gd name="T18" fmla="*/ 101 w 141"/>
                <a:gd name="T19" fmla="*/ 62 h 125"/>
                <a:gd name="T20" fmla="*/ 33 w 141"/>
                <a:gd name="T21" fmla="*/ 6 h 125"/>
                <a:gd name="T22" fmla="*/ 12 w 141"/>
                <a:gd name="T23" fmla="*/ 3 h 125"/>
                <a:gd name="T24" fmla="*/ 0 w 141"/>
                <a:gd name="T25" fmla="*/ 21 h 125"/>
                <a:gd name="T26" fmla="*/ 0 w 141"/>
                <a:gd name="T27" fmla="*/ 105 h 125"/>
                <a:gd name="T28" fmla="*/ 21 w 141"/>
                <a:gd name="T29" fmla="*/ 125 h 125"/>
                <a:gd name="T30" fmla="*/ 41 w 141"/>
                <a:gd name="T31" fmla="*/ 10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1" h="125">
                  <a:moveTo>
                    <a:pt x="41" y="105"/>
                  </a:moveTo>
                  <a:cubicBezTo>
                    <a:pt x="41" y="64"/>
                    <a:pt x="41" y="64"/>
                    <a:pt x="41" y="64"/>
                  </a:cubicBezTo>
                  <a:cubicBezTo>
                    <a:pt x="108" y="120"/>
                    <a:pt x="108" y="120"/>
                    <a:pt x="108" y="120"/>
                  </a:cubicBezTo>
                  <a:cubicBezTo>
                    <a:pt x="112" y="124"/>
                    <a:pt x="117" y="125"/>
                    <a:pt x="121" y="125"/>
                  </a:cubicBezTo>
                  <a:cubicBezTo>
                    <a:pt x="124" y="125"/>
                    <a:pt x="127" y="125"/>
                    <a:pt x="130" y="123"/>
                  </a:cubicBezTo>
                  <a:cubicBezTo>
                    <a:pt x="137" y="120"/>
                    <a:pt x="141" y="113"/>
                    <a:pt x="141" y="105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10"/>
                    <a:pt x="132" y="1"/>
                    <a:pt x="121" y="1"/>
                  </a:cubicBezTo>
                  <a:cubicBezTo>
                    <a:pt x="110" y="1"/>
                    <a:pt x="101" y="10"/>
                    <a:pt x="101" y="21"/>
                  </a:cubicBezTo>
                  <a:cubicBezTo>
                    <a:pt x="101" y="62"/>
                    <a:pt x="101" y="62"/>
                    <a:pt x="101" y="6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27" y="1"/>
                    <a:pt x="19" y="0"/>
                    <a:pt x="12" y="3"/>
                  </a:cubicBezTo>
                  <a:cubicBezTo>
                    <a:pt x="5" y="6"/>
                    <a:pt x="0" y="13"/>
                    <a:pt x="0" y="21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9" y="125"/>
                    <a:pt x="21" y="125"/>
                  </a:cubicBezTo>
                  <a:cubicBezTo>
                    <a:pt x="32" y="125"/>
                    <a:pt x="41" y="116"/>
                    <a:pt x="41" y="105"/>
                  </a:cubicBez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15"/>
            <p:cNvSpPr>
              <a:spLocks noChangeArrowheads="1"/>
            </p:cNvSpPr>
            <p:nvPr/>
          </p:nvSpPr>
          <p:spPr bwMode="auto">
            <a:xfrm>
              <a:off x="6418263" y="4835525"/>
              <a:ext cx="2439988" cy="57150"/>
            </a:xfrm>
            <a:prstGeom prst="rect">
              <a:avLst/>
            </a:pr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5"/>
            <p:cNvSpPr>
              <a:spLocks/>
            </p:cNvSpPr>
            <p:nvPr/>
          </p:nvSpPr>
          <p:spPr bwMode="auto">
            <a:xfrm>
              <a:off x="7686676" y="5148263"/>
              <a:ext cx="1069975" cy="569913"/>
            </a:xfrm>
            <a:custGeom>
              <a:avLst/>
              <a:gdLst>
                <a:gd name="T0" fmla="*/ 680 w 692"/>
                <a:gd name="T1" fmla="*/ 343 h 368"/>
                <a:gd name="T2" fmla="*/ 24 w 692"/>
                <a:gd name="T3" fmla="*/ 343 h 368"/>
                <a:gd name="T4" fmla="*/ 24 w 692"/>
                <a:gd name="T5" fmla="*/ 12 h 368"/>
                <a:gd name="T6" fmla="*/ 12 w 692"/>
                <a:gd name="T7" fmla="*/ 0 h 368"/>
                <a:gd name="T8" fmla="*/ 0 w 692"/>
                <a:gd name="T9" fmla="*/ 12 h 368"/>
                <a:gd name="T10" fmla="*/ 0 w 692"/>
                <a:gd name="T11" fmla="*/ 355 h 368"/>
                <a:gd name="T12" fmla="*/ 12 w 692"/>
                <a:gd name="T13" fmla="*/ 368 h 368"/>
                <a:gd name="T14" fmla="*/ 680 w 692"/>
                <a:gd name="T15" fmla="*/ 368 h 368"/>
                <a:gd name="T16" fmla="*/ 692 w 692"/>
                <a:gd name="T17" fmla="*/ 355 h 368"/>
                <a:gd name="T18" fmla="*/ 680 w 692"/>
                <a:gd name="T19" fmla="*/ 343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2" h="368">
                  <a:moveTo>
                    <a:pt x="680" y="343"/>
                  </a:moveTo>
                  <a:cubicBezTo>
                    <a:pt x="24" y="343"/>
                    <a:pt x="24" y="343"/>
                    <a:pt x="24" y="343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0" y="362"/>
                    <a:pt x="5" y="368"/>
                    <a:pt x="12" y="368"/>
                  </a:cubicBezTo>
                  <a:cubicBezTo>
                    <a:pt x="680" y="368"/>
                    <a:pt x="680" y="368"/>
                    <a:pt x="680" y="368"/>
                  </a:cubicBezTo>
                  <a:cubicBezTo>
                    <a:pt x="686" y="368"/>
                    <a:pt x="692" y="362"/>
                    <a:pt x="692" y="355"/>
                  </a:cubicBezTo>
                  <a:cubicBezTo>
                    <a:pt x="692" y="349"/>
                    <a:pt x="686" y="343"/>
                    <a:pt x="680" y="343"/>
                  </a:cubicBez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6"/>
            <p:cNvSpPr>
              <a:spLocks/>
            </p:cNvSpPr>
            <p:nvPr/>
          </p:nvSpPr>
          <p:spPr bwMode="auto">
            <a:xfrm>
              <a:off x="7686676" y="6021388"/>
              <a:ext cx="1069975" cy="568325"/>
            </a:xfrm>
            <a:custGeom>
              <a:avLst/>
              <a:gdLst>
                <a:gd name="T0" fmla="*/ 680 w 692"/>
                <a:gd name="T1" fmla="*/ 343 h 368"/>
                <a:gd name="T2" fmla="*/ 24 w 692"/>
                <a:gd name="T3" fmla="*/ 343 h 368"/>
                <a:gd name="T4" fmla="*/ 24 w 692"/>
                <a:gd name="T5" fmla="*/ 12 h 368"/>
                <a:gd name="T6" fmla="*/ 12 w 692"/>
                <a:gd name="T7" fmla="*/ 0 h 368"/>
                <a:gd name="T8" fmla="*/ 0 w 692"/>
                <a:gd name="T9" fmla="*/ 12 h 368"/>
                <a:gd name="T10" fmla="*/ 0 w 692"/>
                <a:gd name="T11" fmla="*/ 355 h 368"/>
                <a:gd name="T12" fmla="*/ 12 w 692"/>
                <a:gd name="T13" fmla="*/ 368 h 368"/>
                <a:gd name="T14" fmla="*/ 680 w 692"/>
                <a:gd name="T15" fmla="*/ 368 h 368"/>
                <a:gd name="T16" fmla="*/ 692 w 692"/>
                <a:gd name="T17" fmla="*/ 355 h 368"/>
                <a:gd name="T18" fmla="*/ 680 w 692"/>
                <a:gd name="T19" fmla="*/ 343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2" h="368">
                  <a:moveTo>
                    <a:pt x="680" y="343"/>
                  </a:moveTo>
                  <a:cubicBezTo>
                    <a:pt x="24" y="343"/>
                    <a:pt x="24" y="343"/>
                    <a:pt x="24" y="343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0" y="362"/>
                    <a:pt x="5" y="368"/>
                    <a:pt x="12" y="368"/>
                  </a:cubicBezTo>
                  <a:cubicBezTo>
                    <a:pt x="680" y="368"/>
                    <a:pt x="680" y="368"/>
                    <a:pt x="680" y="368"/>
                  </a:cubicBezTo>
                  <a:cubicBezTo>
                    <a:pt x="686" y="368"/>
                    <a:pt x="692" y="362"/>
                    <a:pt x="692" y="355"/>
                  </a:cubicBezTo>
                  <a:cubicBezTo>
                    <a:pt x="692" y="349"/>
                    <a:pt x="686" y="343"/>
                    <a:pt x="680" y="343"/>
                  </a:cubicBez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7"/>
            <p:cNvSpPr>
              <a:spLocks noEditPoints="1"/>
            </p:cNvSpPr>
            <p:nvPr/>
          </p:nvSpPr>
          <p:spPr bwMode="auto">
            <a:xfrm>
              <a:off x="7777163" y="5251450"/>
              <a:ext cx="836613" cy="323850"/>
            </a:xfrm>
            <a:custGeom>
              <a:avLst/>
              <a:gdLst>
                <a:gd name="T0" fmla="*/ 12 w 541"/>
                <a:gd name="T1" fmla="*/ 130 h 210"/>
                <a:gd name="T2" fmla="*/ 0 w 541"/>
                <a:gd name="T3" fmla="*/ 142 h 210"/>
                <a:gd name="T4" fmla="*/ 12 w 541"/>
                <a:gd name="T5" fmla="*/ 155 h 210"/>
                <a:gd name="T6" fmla="*/ 112 w 541"/>
                <a:gd name="T7" fmla="*/ 155 h 210"/>
                <a:gd name="T8" fmla="*/ 116 w 541"/>
                <a:gd name="T9" fmla="*/ 154 h 210"/>
                <a:gd name="T10" fmla="*/ 167 w 541"/>
                <a:gd name="T11" fmla="*/ 139 h 210"/>
                <a:gd name="T12" fmla="*/ 266 w 541"/>
                <a:gd name="T13" fmla="*/ 210 h 210"/>
                <a:gd name="T14" fmla="*/ 369 w 541"/>
                <a:gd name="T15" fmla="*/ 126 h 210"/>
                <a:gd name="T16" fmla="*/ 434 w 541"/>
                <a:gd name="T17" fmla="*/ 85 h 210"/>
                <a:gd name="T18" fmla="*/ 529 w 541"/>
                <a:gd name="T19" fmla="*/ 85 h 210"/>
                <a:gd name="T20" fmla="*/ 541 w 541"/>
                <a:gd name="T21" fmla="*/ 73 h 210"/>
                <a:gd name="T22" fmla="*/ 529 w 541"/>
                <a:gd name="T23" fmla="*/ 61 h 210"/>
                <a:gd name="T24" fmla="*/ 431 w 541"/>
                <a:gd name="T25" fmla="*/ 61 h 210"/>
                <a:gd name="T26" fmla="*/ 424 w 541"/>
                <a:gd name="T27" fmla="*/ 63 h 210"/>
                <a:gd name="T28" fmla="*/ 371 w 541"/>
                <a:gd name="T29" fmla="*/ 96 h 210"/>
                <a:gd name="T30" fmla="*/ 266 w 541"/>
                <a:gd name="T31" fmla="*/ 0 h 210"/>
                <a:gd name="T32" fmla="*/ 161 w 541"/>
                <a:gd name="T33" fmla="*/ 105 h 210"/>
                <a:gd name="T34" fmla="*/ 162 w 541"/>
                <a:gd name="T35" fmla="*/ 115 h 210"/>
                <a:gd name="T36" fmla="*/ 111 w 541"/>
                <a:gd name="T37" fmla="*/ 130 h 210"/>
                <a:gd name="T38" fmla="*/ 12 w 541"/>
                <a:gd name="T39" fmla="*/ 130 h 210"/>
                <a:gd name="T40" fmla="*/ 266 w 541"/>
                <a:gd name="T41" fmla="*/ 185 h 210"/>
                <a:gd name="T42" fmla="*/ 191 w 541"/>
                <a:gd name="T43" fmla="*/ 133 h 210"/>
                <a:gd name="T44" fmla="*/ 276 w 541"/>
                <a:gd name="T45" fmla="*/ 108 h 210"/>
                <a:gd name="T46" fmla="*/ 344 w 541"/>
                <a:gd name="T47" fmla="*/ 128 h 210"/>
                <a:gd name="T48" fmla="*/ 266 w 541"/>
                <a:gd name="T49" fmla="*/ 185 h 210"/>
                <a:gd name="T50" fmla="*/ 186 w 541"/>
                <a:gd name="T51" fmla="*/ 105 h 210"/>
                <a:gd name="T52" fmla="*/ 266 w 541"/>
                <a:gd name="T53" fmla="*/ 24 h 210"/>
                <a:gd name="T54" fmla="*/ 347 w 541"/>
                <a:gd name="T55" fmla="*/ 103 h 210"/>
                <a:gd name="T56" fmla="*/ 279 w 541"/>
                <a:gd name="T57" fmla="*/ 84 h 210"/>
                <a:gd name="T58" fmla="*/ 272 w 541"/>
                <a:gd name="T59" fmla="*/ 84 h 210"/>
                <a:gd name="T60" fmla="*/ 186 w 541"/>
                <a:gd name="T61" fmla="*/ 109 h 210"/>
                <a:gd name="T62" fmla="*/ 186 w 541"/>
                <a:gd name="T63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1" h="210">
                  <a:moveTo>
                    <a:pt x="12" y="130"/>
                  </a:moveTo>
                  <a:cubicBezTo>
                    <a:pt x="5" y="130"/>
                    <a:pt x="0" y="136"/>
                    <a:pt x="0" y="142"/>
                  </a:cubicBezTo>
                  <a:cubicBezTo>
                    <a:pt x="0" y="149"/>
                    <a:pt x="5" y="155"/>
                    <a:pt x="12" y="155"/>
                  </a:cubicBezTo>
                  <a:cubicBezTo>
                    <a:pt x="112" y="155"/>
                    <a:pt x="112" y="155"/>
                    <a:pt x="112" y="155"/>
                  </a:cubicBezTo>
                  <a:cubicBezTo>
                    <a:pt x="113" y="155"/>
                    <a:pt x="115" y="155"/>
                    <a:pt x="116" y="154"/>
                  </a:cubicBezTo>
                  <a:cubicBezTo>
                    <a:pt x="167" y="139"/>
                    <a:pt x="167" y="139"/>
                    <a:pt x="167" y="139"/>
                  </a:cubicBezTo>
                  <a:cubicBezTo>
                    <a:pt x="182" y="180"/>
                    <a:pt x="221" y="210"/>
                    <a:pt x="266" y="210"/>
                  </a:cubicBezTo>
                  <a:cubicBezTo>
                    <a:pt x="317" y="210"/>
                    <a:pt x="359" y="174"/>
                    <a:pt x="369" y="126"/>
                  </a:cubicBezTo>
                  <a:cubicBezTo>
                    <a:pt x="434" y="85"/>
                    <a:pt x="434" y="85"/>
                    <a:pt x="434" y="85"/>
                  </a:cubicBezTo>
                  <a:cubicBezTo>
                    <a:pt x="529" y="85"/>
                    <a:pt x="529" y="85"/>
                    <a:pt x="529" y="85"/>
                  </a:cubicBezTo>
                  <a:cubicBezTo>
                    <a:pt x="536" y="85"/>
                    <a:pt x="541" y="80"/>
                    <a:pt x="541" y="73"/>
                  </a:cubicBezTo>
                  <a:cubicBezTo>
                    <a:pt x="541" y="66"/>
                    <a:pt x="536" y="61"/>
                    <a:pt x="529" y="61"/>
                  </a:cubicBezTo>
                  <a:cubicBezTo>
                    <a:pt x="431" y="61"/>
                    <a:pt x="431" y="61"/>
                    <a:pt x="431" y="61"/>
                  </a:cubicBezTo>
                  <a:cubicBezTo>
                    <a:pt x="428" y="61"/>
                    <a:pt x="426" y="61"/>
                    <a:pt x="424" y="63"/>
                  </a:cubicBezTo>
                  <a:cubicBezTo>
                    <a:pt x="371" y="96"/>
                    <a:pt x="371" y="96"/>
                    <a:pt x="371" y="96"/>
                  </a:cubicBezTo>
                  <a:cubicBezTo>
                    <a:pt x="367" y="42"/>
                    <a:pt x="322" y="0"/>
                    <a:pt x="266" y="0"/>
                  </a:cubicBezTo>
                  <a:cubicBezTo>
                    <a:pt x="208" y="0"/>
                    <a:pt x="161" y="47"/>
                    <a:pt x="161" y="105"/>
                  </a:cubicBezTo>
                  <a:cubicBezTo>
                    <a:pt x="161" y="108"/>
                    <a:pt x="161" y="112"/>
                    <a:pt x="162" y="115"/>
                  </a:cubicBezTo>
                  <a:cubicBezTo>
                    <a:pt x="111" y="130"/>
                    <a:pt x="111" y="130"/>
                    <a:pt x="111" y="130"/>
                  </a:cubicBezTo>
                  <a:lnTo>
                    <a:pt x="12" y="130"/>
                  </a:lnTo>
                  <a:close/>
                  <a:moveTo>
                    <a:pt x="266" y="185"/>
                  </a:moveTo>
                  <a:cubicBezTo>
                    <a:pt x="232" y="185"/>
                    <a:pt x="202" y="163"/>
                    <a:pt x="191" y="133"/>
                  </a:cubicBezTo>
                  <a:cubicBezTo>
                    <a:pt x="276" y="108"/>
                    <a:pt x="276" y="108"/>
                    <a:pt x="276" y="108"/>
                  </a:cubicBezTo>
                  <a:cubicBezTo>
                    <a:pt x="344" y="128"/>
                    <a:pt x="344" y="128"/>
                    <a:pt x="344" y="128"/>
                  </a:cubicBezTo>
                  <a:cubicBezTo>
                    <a:pt x="334" y="161"/>
                    <a:pt x="303" y="185"/>
                    <a:pt x="266" y="185"/>
                  </a:cubicBezTo>
                  <a:close/>
                  <a:moveTo>
                    <a:pt x="186" y="105"/>
                  </a:moveTo>
                  <a:cubicBezTo>
                    <a:pt x="186" y="60"/>
                    <a:pt x="222" y="24"/>
                    <a:pt x="266" y="24"/>
                  </a:cubicBezTo>
                  <a:cubicBezTo>
                    <a:pt x="310" y="24"/>
                    <a:pt x="346" y="59"/>
                    <a:pt x="347" y="103"/>
                  </a:cubicBezTo>
                  <a:cubicBezTo>
                    <a:pt x="279" y="84"/>
                    <a:pt x="279" y="84"/>
                    <a:pt x="279" y="84"/>
                  </a:cubicBezTo>
                  <a:cubicBezTo>
                    <a:pt x="277" y="83"/>
                    <a:pt x="274" y="83"/>
                    <a:pt x="272" y="84"/>
                  </a:cubicBezTo>
                  <a:cubicBezTo>
                    <a:pt x="186" y="109"/>
                    <a:pt x="186" y="109"/>
                    <a:pt x="186" y="109"/>
                  </a:cubicBezTo>
                  <a:cubicBezTo>
                    <a:pt x="186" y="107"/>
                    <a:pt x="186" y="106"/>
                    <a:pt x="186" y="105"/>
                  </a:cubicBez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8"/>
            <p:cNvSpPr>
              <a:spLocks/>
            </p:cNvSpPr>
            <p:nvPr/>
          </p:nvSpPr>
          <p:spPr bwMode="auto">
            <a:xfrm>
              <a:off x="6527801" y="5276850"/>
              <a:ext cx="473075" cy="757238"/>
            </a:xfrm>
            <a:custGeom>
              <a:avLst/>
              <a:gdLst>
                <a:gd name="T0" fmla="*/ 306 w 306"/>
                <a:gd name="T1" fmla="*/ 0 h 489"/>
                <a:gd name="T2" fmla="*/ 0 w 306"/>
                <a:gd name="T3" fmla="*/ 315 h 489"/>
                <a:gd name="T4" fmla="*/ 53 w 306"/>
                <a:gd name="T5" fmla="*/ 489 h 489"/>
                <a:gd name="T6" fmla="*/ 306 w 306"/>
                <a:gd name="T7" fmla="*/ 320 h 489"/>
                <a:gd name="T8" fmla="*/ 306 w 306"/>
                <a:gd name="T9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489">
                  <a:moveTo>
                    <a:pt x="306" y="0"/>
                  </a:moveTo>
                  <a:cubicBezTo>
                    <a:pt x="136" y="5"/>
                    <a:pt x="0" y="144"/>
                    <a:pt x="0" y="315"/>
                  </a:cubicBezTo>
                  <a:cubicBezTo>
                    <a:pt x="0" y="379"/>
                    <a:pt x="20" y="439"/>
                    <a:pt x="53" y="489"/>
                  </a:cubicBezTo>
                  <a:cubicBezTo>
                    <a:pt x="306" y="320"/>
                    <a:pt x="306" y="320"/>
                    <a:pt x="306" y="320"/>
                  </a:cubicBezTo>
                  <a:lnTo>
                    <a:pt x="306" y="0"/>
                  </a:ln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9"/>
            <p:cNvSpPr>
              <a:spLocks/>
            </p:cNvSpPr>
            <p:nvPr/>
          </p:nvSpPr>
          <p:spPr bwMode="auto">
            <a:xfrm>
              <a:off x="6626226" y="5803900"/>
              <a:ext cx="536575" cy="447675"/>
            </a:xfrm>
            <a:custGeom>
              <a:avLst/>
              <a:gdLst>
                <a:gd name="T0" fmla="*/ 0 w 347"/>
                <a:gd name="T1" fmla="*/ 164 h 290"/>
                <a:gd name="T2" fmla="*/ 251 w 347"/>
                <a:gd name="T3" fmla="*/ 290 h 290"/>
                <a:gd name="T4" fmla="*/ 347 w 347"/>
                <a:gd name="T5" fmla="*/ 275 h 290"/>
                <a:gd name="T6" fmla="*/ 246 w 347"/>
                <a:gd name="T7" fmla="*/ 0 h 290"/>
                <a:gd name="T8" fmla="*/ 0 w 347"/>
                <a:gd name="T9" fmla="*/ 164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290">
                  <a:moveTo>
                    <a:pt x="0" y="164"/>
                  </a:moveTo>
                  <a:cubicBezTo>
                    <a:pt x="57" y="240"/>
                    <a:pt x="148" y="290"/>
                    <a:pt x="251" y="290"/>
                  </a:cubicBezTo>
                  <a:cubicBezTo>
                    <a:pt x="284" y="290"/>
                    <a:pt x="316" y="284"/>
                    <a:pt x="347" y="275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0" y="164"/>
                  </a:ln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0"/>
            <p:cNvSpPr>
              <a:spLocks/>
            </p:cNvSpPr>
            <p:nvPr/>
          </p:nvSpPr>
          <p:spPr bwMode="auto">
            <a:xfrm>
              <a:off x="7038976" y="5805488"/>
              <a:ext cx="414338" cy="414338"/>
            </a:xfrm>
            <a:custGeom>
              <a:avLst/>
              <a:gdLst>
                <a:gd name="T0" fmla="*/ 97 w 267"/>
                <a:gd name="T1" fmla="*/ 267 h 267"/>
                <a:gd name="T2" fmla="*/ 267 w 267"/>
                <a:gd name="T3" fmla="*/ 111 h 267"/>
                <a:gd name="T4" fmla="*/ 0 w 267"/>
                <a:gd name="T5" fmla="*/ 0 h 267"/>
                <a:gd name="T6" fmla="*/ 97 w 267"/>
                <a:gd name="T7" fmla="*/ 26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267">
                  <a:moveTo>
                    <a:pt x="97" y="267"/>
                  </a:moveTo>
                  <a:cubicBezTo>
                    <a:pt x="171" y="238"/>
                    <a:pt x="232" y="182"/>
                    <a:pt x="267" y="11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7" y="267"/>
                  </a:ln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1"/>
            <p:cNvSpPr>
              <a:spLocks/>
            </p:cNvSpPr>
            <p:nvPr/>
          </p:nvSpPr>
          <p:spPr bwMode="auto">
            <a:xfrm>
              <a:off x="7029451" y="5276850"/>
              <a:ext cx="473075" cy="674688"/>
            </a:xfrm>
            <a:custGeom>
              <a:avLst/>
              <a:gdLst>
                <a:gd name="T0" fmla="*/ 0 w 306"/>
                <a:gd name="T1" fmla="*/ 0 h 436"/>
                <a:gd name="T2" fmla="*/ 0 w 306"/>
                <a:gd name="T3" fmla="*/ 319 h 436"/>
                <a:gd name="T4" fmla="*/ 281 w 306"/>
                <a:gd name="T5" fmla="*/ 436 h 436"/>
                <a:gd name="T6" fmla="*/ 306 w 306"/>
                <a:gd name="T7" fmla="*/ 315 h 436"/>
                <a:gd name="T8" fmla="*/ 0 w 306"/>
                <a:gd name="T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436">
                  <a:moveTo>
                    <a:pt x="0" y="0"/>
                  </a:moveTo>
                  <a:cubicBezTo>
                    <a:pt x="0" y="319"/>
                    <a:pt x="0" y="319"/>
                    <a:pt x="0" y="319"/>
                  </a:cubicBezTo>
                  <a:cubicBezTo>
                    <a:pt x="281" y="436"/>
                    <a:pt x="281" y="436"/>
                    <a:pt x="281" y="436"/>
                  </a:cubicBezTo>
                  <a:cubicBezTo>
                    <a:pt x="297" y="399"/>
                    <a:pt x="306" y="358"/>
                    <a:pt x="306" y="315"/>
                  </a:cubicBezTo>
                  <a:cubicBezTo>
                    <a:pt x="306" y="144"/>
                    <a:pt x="170" y="5"/>
                    <a:pt x="0" y="0"/>
                  </a:cubicBez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32"/>
            <p:cNvSpPr>
              <a:spLocks noChangeArrowheads="1"/>
            </p:cNvSpPr>
            <p:nvPr/>
          </p:nvSpPr>
          <p:spPr bwMode="auto">
            <a:xfrm>
              <a:off x="7796213" y="6323013"/>
              <a:ext cx="107950" cy="266700"/>
            </a:xfrm>
            <a:prstGeom prst="rect">
              <a:avLst/>
            </a:pr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33"/>
            <p:cNvSpPr>
              <a:spLocks noChangeArrowheads="1"/>
            </p:cNvSpPr>
            <p:nvPr/>
          </p:nvSpPr>
          <p:spPr bwMode="auto">
            <a:xfrm>
              <a:off x="7947026" y="6189663"/>
              <a:ext cx="109538" cy="400050"/>
            </a:xfrm>
            <a:prstGeom prst="rect">
              <a:avLst/>
            </a:pr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34"/>
            <p:cNvSpPr>
              <a:spLocks noChangeArrowheads="1"/>
            </p:cNvSpPr>
            <p:nvPr/>
          </p:nvSpPr>
          <p:spPr bwMode="auto">
            <a:xfrm>
              <a:off x="8099426" y="6011863"/>
              <a:ext cx="107950" cy="577850"/>
            </a:xfrm>
            <a:prstGeom prst="rect">
              <a:avLst/>
            </a:pr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35"/>
            <p:cNvSpPr>
              <a:spLocks noChangeArrowheads="1"/>
            </p:cNvSpPr>
            <p:nvPr/>
          </p:nvSpPr>
          <p:spPr bwMode="auto">
            <a:xfrm>
              <a:off x="8248651" y="6323013"/>
              <a:ext cx="109538" cy="266700"/>
            </a:xfrm>
            <a:prstGeom prst="rect">
              <a:avLst/>
            </a:pr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36"/>
            <p:cNvSpPr>
              <a:spLocks noChangeArrowheads="1"/>
            </p:cNvSpPr>
            <p:nvPr/>
          </p:nvSpPr>
          <p:spPr bwMode="auto">
            <a:xfrm>
              <a:off x="8401051" y="6127750"/>
              <a:ext cx="107950" cy="461963"/>
            </a:xfrm>
            <a:prstGeom prst="rect">
              <a:avLst/>
            </a:pr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8551863" y="6219825"/>
              <a:ext cx="109538" cy="369888"/>
            </a:xfrm>
            <a:prstGeom prst="rect">
              <a:avLst/>
            </a:pr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/>
          <p:cNvGrpSpPr/>
          <p:nvPr userDrawn="1"/>
        </p:nvGrpSpPr>
        <p:grpSpPr>
          <a:xfrm>
            <a:off x="6730206" y="1979468"/>
            <a:ext cx="703214" cy="704504"/>
            <a:chOff x="3252788" y="4257675"/>
            <a:chExt cx="2595563" cy="2600325"/>
          </a:xfrm>
        </p:grpSpPr>
        <p:sp>
          <p:nvSpPr>
            <p:cNvPr id="87" name="Freeform 16"/>
            <p:cNvSpPr>
              <a:spLocks/>
            </p:cNvSpPr>
            <p:nvPr/>
          </p:nvSpPr>
          <p:spPr bwMode="auto">
            <a:xfrm>
              <a:off x="3252788" y="4257675"/>
              <a:ext cx="2595563" cy="2600325"/>
            </a:xfrm>
            <a:custGeom>
              <a:avLst/>
              <a:gdLst>
                <a:gd name="T0" fmla="*/ 1625 w 1678"/>
                <a:gd name="T1" fmla="*/ 0 h 1681"/>
                <a:gd name="T2" fmla="*/ 52 w 1678"/>
                <a:gd name="T3" fmla="*/ 0 h 1681"/>
                <a:gd name="T4" fmla="*/ 0 w 1678"/>
                <a:gd name="T5" fmla="*/ 52 h 1681"/>
                <a:gd name="T6" fmla="*/ 0 w 1678"/>
                <a:gd name="T7" fmla="*/ 1593 h 1681"/>
                <a:gd name="T8" fmla="*/ 87 w 1678"/>
                <a:gd name="T9" fmla="*/ 1681 h 1681"/>
                <a:gd name="T10" fmla="*/ 1591 w 1678"/>
                <a:gd name="T11" fmla="*/ 1681 h 1681"/>
                <a:gd name="T12" fmla="*/ 1678 w 1678"/>
                <a:gd name="T13" fmla="*/ 1593 h 1681"/>
                <a:gd name="T14" fmla="*/ 1678 w 1678"/>
                <a:gd name="T15" fmla="*/ 52 h 1681"/>
                <a:gd name="T16" fmla="*/ 1625 w 1678"/>
                <a:gd name="T17" fmla="*/ 0 h 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8" h="1681">
                  <a:moveTo>
                    <a:pt x="1625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1593"/>
                    <a:pt x="0" y="1593"/>
                    <a:pt x="0" y="1593"/>
                  </a:cubicBezTo>
                  <a:cubicBezTo>
                    <a:pt x="0" y="1642"/>
                    <a:pt x="39" y="1681"/>
                    <a:pt x="87" y="1681"/>
                  </a:cubicBezTo>
                  <a:cubicBezTo>
                    <a:pt x="1591" y="1681"/>
                    <a:pt x="1591" y="1681"/>
                    <a:pt x="1591" y="1681"/>
                  </a:cubicBezTo>
                  <a:cubicBezTo>
                    <a:pt x="1639" y="1681"/>
                    <a:pt x="1678" y="1642"/>
                    <a:pt x="1678" y="1593"/>
                  </a:cubicBezTo>
                  <a:cubicBezTo>
                    <a:pt x="1678" y="52"/>
                    <a:pt x="1678" y="52"/>
                    <a:pt x="1678" y="52"/>
                  </a:cubicBezTo>
                  <a:cubicBezTo>
                    <a:pt x="1678" y="23"/>
                    <a:pt x="1655" y="0"/>
                    <a:pt x="1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3330576" y="4338638"/>
              <a:ext cx="2439988" cy="155575"/>
            </a:xfrm>
            <a:prstGeom prst="rect">
              <a:avLst/>
            </a:pr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5614988" y="4651375"/>
              <a:ext cx="77788" cy="50800"/>
            </a:xfrm>
            <a:prstGeom prst="rect">
              <a:avLst/>
            </a:pr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5224463" y="4651375"/>
              <a:ext cx="312738" cy="50800"/>
            </a:xfrm>
            <a:prstGeom prst="rect">
              <a:avLst/>
            </a:pr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0"/>
            <p:cNvSpPr>
              <a:spLocks/>
            </p:cNvSpPr>
            <p:nvPr/>
          </p:nvSpPr>
          <p:spPr bwMode="auto">
            <a:xfrm>
              <a:off x="3406776" y="4651375"/>
              <a:ext cx="234950" cy="50800"/>
            </a:xfrm>
            <a:custGeom>
              <a:avLst/>
              <a:gdLst>
                <a:gd name="T0" fmla="*/ 132 w 148"/>
                <a:gd name="T1" fmla="*/ 0 h 32"/>
                <a:gd name="T2" fmla="*/ 50 w 148"/>
                <a:gd name="T3" fmla="*/ 0 h 32"/>
                <a:gd name="T4" fmla="*/ 0 w 148"/>
                <a:gd name="T5" fmla="*/ 0 h 32"/>
                <a:gd name="T6" fmla="*/ 0 w 148"/>
                <a:gd name="T7" fmla="*/ 32 h 32"/>
                <a:gd name="T8" fmla="*/ 148 w 148"/>
                <a:gd name="T9" fmla="*/ 32 h 32"/>
                <a:gd name="T10" fmla="*/ 148 w 148"/>
                <a:gd name="T11" fmla="*/ 0 h 32"/>
                <a:gd name="T12" fmla="*/ 132 w 148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50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148" y="32"/>
                  </a:lnTo>
                  <a:lnTo>
                    <a:pt x="148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21"/>
            <p:cNvSpPr>
              <a:spLocks noChangeArrowheads="1"/>
            </p:cNvSpPr>
            <p:nvPr/>
          </p:nvSpPr>
          <p:spPr bwMode="auto">
            <a:xfrm>
              <a:off x="3719513" y="4651375"/>
              <a:ext cx="207963" cy="50800"/>
            </a:xfrm>
            <a:prstGeom prst="rect">
              <a:avLst/>
            </a:pr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22"/>
            <p:cNvSpPr>
              <a:spLocks noChangeArrowheads="1"/>
            </p:cNvSpPr>
            <p:nvPr/>
          </p:nvSpPr>
          <p:spPr bwMode="auto">
            <a:xfrm>
              <a:off x="4005263" y="4651375"/>
              <a:ext cx="155575" cy="50800"/>
            </a:xfrm>
            <a:prstGeom prst="rect">
              <a:avLst/>
            </a:pr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3"/>
            <p:cNvSpPr>
              <a:spLocks/>
            </p:cNvSpPr>
            <p:nvPr/>
          </p:nvSpPr>
          <p:spPr bwMode="auto">
            <a:xfrm>
              <a:off x="4440238" y="4592638"/>
              <a:ext cx="219075" cy="192088"/>
            </a:xfrm>
            <a:custGeom>
              <a:avLst/>
              <a:gdLst>
                <a:gd name="T0" fmla="*/ 41 w 141"/>
                <a:gd name="T1" fmla="*/ 105 h 125"/>
                <a:gd name="T2" fmla="*/ 41 w 141"/>
                <a:gd name="T3" fmla="*/ 64 h 125"/>
                <a:gd name="T4" fmla="*/ 108 w 141"/>
                <a:gd name="T5" fmla="*/ 120 h 125"/>
                <a:gd name="T6" fmla="*/ 121 w 141"/>
                <a:gd name="T7" fmla="*/ 125 h 125"/>
                <a:gd name="T8" fmla="*/ 130 w 141"/>
                <a:gd name="T9" fmla="*/ 123 h 125"/>
                <a:gd name="T10" fmla="*/ 141 w 141"/>
                <a:gd name="T11" fmla="*/ 105 h 125"/>
                <a:gd name="T12" fmla="*/ 141 w 141"/>
                <a:gd name="T13" fmla="*/ 21 h 125"/>
                <a:gd name="T14" fmla="*/ 121 w 141"/>
                <a:gd name="T15" fmla="*/ 1 h 125"/>
                <a:gd name="T16" fmla="*/ 101 w 141"/>
                <a:gd name="T17" fmla="*/ 21 h 125"/>
                <a:gd name="T18" fmla="*/ 101 w 141"/>
                <a:gd name="T19" fmla="*/ 62 h 125"/>
                <a:gd name="T20" fmla="*/ 33 w 141"/>
                <a:gd name="T21" fmla="*/ 6 h 125"/>
                <a:gd name="T22" fmla="*/ 12 w 141"/>
                <a:gd name="T23" fmla="*/ 3 h 125"/>
                <a:gd name="T24" fmla="*/ 0 w 141"/>
                <a:gd name="T25" fmla="*/ 21 h 125"/>
                <a:gd name="T26" fmla="*/ 0 w 141"/>
                <a:gd name="T27" fmla="*/ 105 h 125"/>
                <a:gd name="T28" fmla="*/ 21 w 141"/>
                <a:gd name="T29" fmla="*/ 125 h 125"/>
                <a:gd name="T30" fmla="*/ 41 w 141"/>
                <a:gd name="T31" fmla="*/ 10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1" h="125">
                  <a:moveTo>
                    <a:pt x="41" y="105"/>
                  </a:moveTo>
                  <a:cubicBezTo>
                    <a:pt x="41" y="64"/>
                    <a:pt x="41" y="64"/>
                    <a:pt x="41" y="64"/>
                  </a:cubicBezTo>
                  <a:cubicBezTo>
                    <a:pt x="108" y="120"/>
                    <a:pt x="108" y="120"/>
                    <a:pt x="108" y="120"/>
                  </a:cubicBezTo>
                  <a:cubicBezTo>
                    <a:pt x="112" y="124"/>
                    <a:pt x="117" y="125"/>
                    <a:pt x="121" y="125"/>
                  </a:cubicBezTo>
                  <a:cubicBezTo>
                    <a:pt x="124" y="125"/>
                    <a:pt x="127" y="125"/>
                    <a:pt x="130" y="123"/>
                  </a:cubicBezTo>
                  <a:cubicBezTo>
                    <a:pt x="137" y="120"/>
                    <a:pt x="141" y="113"/>
                    <a:pt x="141" y="105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10"/>
                    <a:pt x="132" y="1"/>
                    <a:pt x="121" y="1"/>
                  </a:cubicBezTo>
                  <a:cubicBezTo>
                    <a:pt x="110" y="1"/>
                    <a:pt x="101" y="10"/>
                    <a:pt x="101" y="21"/>
                  </a:cubicBezTo>
                  <a:cubicBezTo>
                    <a:pt x="101" y="62"/>
                    <a:pt x="101" y="62"/>
                    <a:pt x="101" y="6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27" y="1"/>
                    <a:pt x="19" y="0"/>
                    <a:pt x="12" y="3"/>
                  </a:cubicBezTo>
                  <a:cubicBezTo>
                    <a:pt x="5" y="6"/>
                    <a:pt x="0" y="13"/>
                    <a:pt x="0" y="21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9" y="125"/>
                    <a:pt x="21" y="125"/>
                  </a:cubicBezTo>
                  <a:cubicBezTo>
                    <a:pt x="32" y="125"/>
                    <a:pt x="41" y="116"/>
                    <a:pt x="41" y="105"/>
                  </a:cubicBez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24"/>
            <p:cNvSpPr>
              <a:spLocks noChangeArrowheads="1"/>
            </p:cNvSpPr>
            <p:nvPr/>
          </p:nvSpPr>
          <p:spPr bwMode="auto">
            <a:xfrm>
              <a:off x="3330576" y="4835525"/>
              <a:ext cx="2439988" cy="57150"/>
            </a:xfrm>
            <a:prstGeom prst="rect">
              <a:avLst/>
            </a:pr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8"/>
            <p:cNvSpPr>
              <a:spLocks/>
            </p:cNvSpPr>
            <p:nvPr/>
          </p:nvSpPr>
          <p:spPr bwMode="auto">
            <a:xfrm>
              <a:off x="4292601" y="6261100"/>
              <a:ext cx="514350" cy="107950"/>
            </a:xfrm>
            <a:custGeom>
              <a:avLst/>
              <a:gdLst>
                <a:gd name="T0" fmla="*/ 298 w 333"/>
                <a:gd name="T1" fmla="*/ 0 h 70"/>
                <a:gd name="T2" fmla="*/ 36 w 333"/>
                <a:gd name="T3" fmla="*/ 0 h 70"/>
                <a:gd name="T4" fmla="*/ 0 w 333"/>
                <a:gd name="T5" fmla="*/ 35 h 70"/>
                <a:gd name="T6" fmla="*/ 36 w 333"/>
                <a:gd name="T7" fmla="*/ 70 h 70"/>
                <a:gd name="T8" fmla="*/ 298 w 333"/>
                <a:gd name="T9" fmla="*/ 70 h 70"/>
                <a:gd name="T10" fmla="*/ 333 w 333"/>
                <a:gd name="T11" fmla="*/ 35 h 70"/>
                <a:gd name="T12" fmla="*/ 298 w 333"/>
                <a:gd name="T1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70">
                  <a:moveTo>
                    <a:pt x="298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5"/>
                    <a:pt x="0" y="35"/>
                  </a:cubicBezTo>
                  <a:cubicBezTo>
                    <a:pt x="0" y="54"/>
                    <a:pt x="16" y="70"/>
                    <a:pt x="36" y="70"/>
                  </a:cubicBezTo>
                  <a:cubicBezTo>
                    <a:pt x="298" y="70"/>
                    <a:pt x="298" y="70"/>
                    <a:pt x="298" y="70"/>
                  </a:cubicBezTo>
                  <a:cubicBezTo>
                    <a:pt x="318" y="70"/>
                    <a:pt x="333" y="54"/>
                    <a:pt x="333" y="35"/>
                  </a:cubicBezTo>
                  <a:cubicBezTo>
                    <a:pt x="333" y="15"/>
                    <a:pt x="318" y="0"/>
                    <a:pt x="298" y="0"/>
                  </a:cubicBez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9"/>
            <p:cNvSpPr>
              <a:spLocks/>
            </p:cNvSpPr>
            <p:nvPr/>
          </p:nvSpPr>
          <p:spPr bwMode="auto">
            <a:xfrm>
              <a:off x="4319588" y="6434138"/>
              <a:ext cx="460375" cy="222250"/>
            </a:xfrm>
            <a:custGeom>
              <a:avLst/>
              <a:gdLst>
                <a:gd name="T0" fmla="*/ 80 w 297"/>
                <a:gd name="T1" fmla="*/ 85 h 144"/>
                <a:gd name="T2" fmla="*/ 80 w 297"/>
                <a:gd name="T3" fmla="*/ 104 h 144"/>
                <a:gd name="T4" fmla="*/ 120 w 297"/>
                <a:gd name="T5" fmla="*/ 144 h 144"/>
                <a:gd name="T6" fmla="*/ 178 w 297"/>
                <a:gd name="T7" fmla="*/ 144 h 144"/>
                <a:gd name="T8" fmla="*/ 218 w 297"/>
                <a:gd name="T9" fmla="*/ 104 h 144"/>
                <a:gd name="T10" fmla="*/ 218 w 297"/>
                <a:gd name="T11" fmla="*/ 85 h 144"/>
                <a:gd name="T12" fmla="*/ 297 w 297"/>
                <a:gd name="T13" fmla="*/ 0 h 144"/>
                <a:gd name="T14" fmla="*/ 0 w 297"/>
                <a:gd name="T15" fmla="*/ 0 h 144"/>
                <a:gd name="T16" fmla="*/ 80 w 297"/>
                <a:gd name="T1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44">
                  <a:moveTo>
                    <a:pt x="80" y="85"/>
                  </a:moveTo>
                  <a:cubicBezTo>
                    <a:pt x="80" y="104"/>
                    <a:pt x="80" y="104"/>
                    <a:pt x="80" y="104"/>
                  </a:cubicBezTo>
                  <a:cubicBezTo>
                    <a:pt x="80" y="126"/>
                    <a:pt x="98" y="144"/>
                    <a:pt x="120" y="144"/>
                  </a:cubicBezTo>
                  <a:cubicBezTo>
                    <a:pt x="178" y="144"/>
                    <a:pt x="178" y="144"/>
                    <a:pt x="178" y="144"/>
                  </a:cubicBezTo>
                  <a:cubicBezTo>
                    <a:pt x="200" y="144"/>
                    <a:pt x="218" y="126"/>
                    <a:pt x="218" y="104"/>
                  </a:cubicBezTo>
                  <a:cubicBezTo>
                    <a:pt x="218" y="85"/>
                    <a:pt x="218" y="85"/>
                    <a:pt x="218" y="85"/>
                  </a:cubicBezTo>
                  <a:cubicBezTo>
                    <a:pt x="262" y="82"/>
                    <a:pt x="297" y="45"/>
                    <a:pt x="2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5"/>
                    <a:pt x="36" y="82"/>
                    <a:pt x="80" y="85"/>
                  </a:cubicBez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0"/>
            <p:cNvSpPr>
              <a:spLocks noEditPoints="1"/>
            </p:cNvSpPr>
            <p:nvPr/>
          </p:nvSpPr>
          <p:spPr bwMode="auto">
            <a:xfrm>
              <a:off x="4002088" y="5057775"/>
              <a:ext cx="1096963" cy="1149350"/>
            </a:xfrm>
            <a:custGeom>
              <a:avLst/>
              <a:gdLst>
                <a:gd name="T0" fmla="*/ 355 w 709"/>
                <a:gd name="T1" fmla="*/ 0 h 743"/>
                <a:gd name="T2" fmla="*/ 0 w 709"/>
                <a:gd name="T3" fmla="*/ 354 h 743"/>
                <a:gd name="T4" fmla="*/ 76 w 709"/>
                <a:gd name="T5" fmla="*/ 573 h 743"/>
                <a:gd name="T6" fmla="*/ 192 w 709"/>
                <a:gd name="T7" fmla="*/ 743 h 743"/>
                <a:gd name="T8" fmla="*/ 517 w 709"/>
                <a:gd name="T9" fmla="*/ 743 h 743"/>
                <a:gd name="T10" fmla="*/ 633 w 709"/>
                <a:gd name="T11" fmla="*/ 573 h 743"/>
                <a:gd name="T12" fmla="*/ 709 w 709"/>
                <a:gd name="T13" fmla="*/ 354 h 743"/>
                <a:gd name="T14" fmla="*/ 355 w 709"/>
                <a:gd name="T15" fmla="*/ 0 h 743"/>
                <a:gd name="T16" fmla="*/ 355 w 709"/>
                <a:gd name="T17" fmla="*/ 123 h 743"/>
                <a:gd name="T18" fmla="*/ 127 w 709"/>
                <a:gd name="T19" fmla="*/ 351 h 743"/>
                <a:gd name="T20" fmla="*/ 92 w 709"/>
                <a:gd name="T21" fmla="*/ 386 h 743"/>
                <a:gd name="T22" fmla="*/ 57 w 709"/>
                <a:gd name="T23" fmla="*/ 351 h 743"/>
                <a:gd name="T24" fmla="*/ 355 w 709"/>
                <a:gd name="T25" fmla="*/ 52 h 743"/>
                <a:gd name="T26" fmla="*/ 391 w 709"/>
                <a:gd name="T27" fmla="*/ 87 h 743"/>
                <a:gd name="T28" fmla="*/ 355 w 709"/>
                <a:gd name="T29" fmla="*/ 123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743">
                  <a:moveTo>
                    <a:pt x="355" y="0"/>
                  </a:moveTo>
                  <a:cubicBezTo>
                    <a:pt x="159" y="0"/>
                    <a:pt x="0" y="158"/>
                    <a:pt x="0" y="354"/>
                  </a:cubicBezTo>
                  <a:cubicBezTo>
                    <a:pt x="0" y="437"/>
                    <a:pt x="29" y="513"/>
                    <a:pt x="76" y="573"/>
                  </a:cubicBezTo>
                  <a:cubicBezTo>
                    <a:pt x="118" y="626"/>
                    <a:pt x="158" y="684"/>
                    <a:pt x="192" y="743"/>
                  </a:cubicBezTo>
                  <a:cubicBezTo>
                    <a:pt x="517" y="743"/>
                    <a:pt x="517" y="743"/>
                    <a:pt x="517" y="743"/>
                  </a:cubicBezTo>
                  <a:cubicBezTo>
                    <a:pt x="552" y="684"/>
                    <a:pt x="591" y="627"/>
                    <a:pt x="633" y="573"/>
                  </a:cubicBezTo>
                  <a:cubicBezTo>
                    <a:pt x="681" y="513"/>
                    <a:pt x="709" y="437"/>
                    <a:pt x="709" y="354"/>
                  </a:cubicBezTo>
                  <a:cubicBezTo>
                    <a:pt x="709" y="158"/>
                    <a:pt x="551" y="0"/>
                    <a:pt x="355" y="0"/>
                  </a:cubicBezTo>
                  <a:close/>
                  <a:moveTo>
                    <a:pt x="355" y="123"/>
                  </a:moveTo>
                  <a:cubicBezTo>
                    <a:pt x="230" y="123"/>
                    <a:pt x="127" y="225"/>
                    <a:pt x="127" y="351"/>
                  </a:cubicBezTo>
                  <a:cubicBezTo>
                    <a:pt x="127" y="370"/>
                    <a:pt x="111" y="386"/>
                    <a:pt x="92" y="386"/>
                  </a:cubicBezTo>
                  <a:cubicBezTo>
                    <a:pt x="72" y="386"/>
                    <a:pt x="57" y="370"/>
                    <a:pt x="57" y="351"/>
                  </a:cubicBezTo>
                  <a:cubicBezTo>
                    <a:pt x="57" y="186"/>
                    <a:pt x="191" y="52"/>
                    <a:pt x="355" y="52"/>
                  </a:cubicBezTo>
                  <a:cubicBezTo>
                    <a:pt x="375" y="52"/>
                    <a:pt x="391" y="68"/>
                    <a:pt x="391" y="87"/>
                  </a:cubicBezTo>
                  <a:cubicBezTo>
                    <a:pt x="391" y="107"/>
                    <a:pt x="375" y="123"/>
                    <a:pt x="355" y="123"/>
                  </a:cubicBez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" name="Group 98"/>
          <p:cNvGrpSpPr/>
          <p:nvPr userDrawn="1"/>
        </p:nvGrpSpPr>
        <p:grpSpPr>
          <a:xfrm>
            <a:off x="7774576" y="1878535"/>
            <a:ext cx="816760" cy="879554"/>
            <a:chOff x="5299076" y="0"/>
            <a:chExt cx="3014663" cy="3246438"/>
          </a:xfrm>
        </p:grpSpPr>
        <p:sp>
          <p:nvSpPr>
            <p:cNvPr id="100" name="Freeform 6"/>
            <p:cNvSpPr>
              <a:spLocks/>
            </p:cNvSpPr>
            <p:nvPr/>
          </p:nvSpPr>
          <p:spPr bwMode="auto">
            <a:xfrm>
              <a:off x="5299076" y="0"/>
              <a:ext cx="3014663" cy="1809750"/>
            </a:xfrm>
            <a:custGeom>
              <a:avLst/>
              <a:gdLst>
                <a:gd name="T0" fmla="*/ 1949 w 1949"/>
                <a:gd name="T1" fmla="*/ 836 h 1170"/>
                <a:gd name="T2" fmla="*/ 1615 w 1949"/>
                <a:gd name="T3" fmla="*/ 502 h 1170"/>
                <a:gd name="T4" fmla="*/ 1609 w 1949"/>
                <a:gd name="T5" fmla="*/ 502 h 1170"/>
                <a:gd name="T6" fmla="*/ 1597 w 1949"/>
                <a:gd name="T7" fmla="*/ 497 h 1170"/>
                <a:gd name="T8" fmla="*/ 1593 w 1949"/>
                <a:gd name="T9" fmla="*/ 485 h 1170"/>
                <a:gd name="T10" fmla="*/ 1595 w 1949"/>
                <a:gd name="T11" fmla="*/ 441 h 1170"/>
                <a:gd name="T12" fmla="*/ 1154 w 1949"/>
                <a:gd name="T13" fmla="*/ 0 h 1170"/>
                <a:gd name="T14" fmla="*/ 1001 w 1949"/>
                <a:gd name="T15" fmla="*/ 27 h 1170"/>
                <a:gd name="T16" fmla="*/ 1000 w 1949"/>
                <a:gd name="T17" fmla="*/ 27 h 1170"/>
                <a:gd name="T18" fmla="*/ 960 w 1949"/>
                <a:gd name="T19" fmla="*/ 40 h 1170"/>
                <a:gd name="T20" fmla="*/ 804 w 1949"/>
                <a:gd name="T21" fmla="*/ 172 h 1170"/>
                <a:gd name="T22" fmla="*/ 803 w 1949"/>
                <a:gd name="T23" fmla="*/ 173 h 1170"/>
                <a:gd name="T24" fmla="*/ 740 w 1949"/>
                <a:gd name="T25" fmla="*/ 287 h 1170"/>
                <a:gd name="T26" fmla="*/ 730 w 1949"/>
                <a:gd name="T27" fmla="*/ 297 h 1170"/>
                <a:gd name="T28" fmla="*/ 716 w 1949"/>
                <a:gd name="T29" fmla="*/ 293 h 1170"/>
                <a:gd name="T30" fmla="*/ 583 w 1949"/>
                <a:gd name="T31" fmla="*/ 244 h 1170"/>
                <a:gd name="T32" fmla="*/ 380 w 1949"/>
                <a:gd name="T33" fmla="*/ 447 h 1170"/>
                <a:gd name="T34" fmla="*/ 382 w 1949"/>
                <a:gd name="T35" fmla="*/ 480 h 1170"/>
                <a:gd name="T36" fmla="*/ 383 w 1949"/>
                <a:gd name="T37" fmla="*/ 482 h 1170"/>
                <a:gd name="T38" fmla="*/ 383 w 1949"/>
                <a:gd name="T39" fmla="*/ 488 h 1170"/>
                <a:gd name="T40" fmla="*/ 378 w 1949"/>
                <a:gd name="T41" fmla="*/ 500 h 1170"/>
                <a:gd name="T42" fmla="*/ 366 w 1949"/>
                <a:gd name="T43" fmla="*/ 504 h 1170"/>
                <a:gd name="T44" fmla="*/ 334 w 1949"/>
                <a:gd name="T45" fmla="*/ 502 h 1170"/>
                <a:gd name="T46" fmla="*/ 0 w 1949"/>
                <a:gd name="T47" fmla="*/ 836 h 1170"/>
                <a:gd name="T48" fmla="*/ 334 w 1949"/>
                <a:gd name="T49" fmla="*/ 1170 h 1170"/>
                <a:gd name="T50" fmla="*/ 1627 w 1949"/>
                <a:gd name="T51" fmla="*/ 1170 h 1170"/>
                <a:gd name="T52" fmla="*/ 1629 w 1949"/>
                <a:gd name="T53" fmla="*/ 1170 h 1170"/>
                <a:gd name="T54" fmla="*/ 1949 w 1949"/>
                <a:gd name="T55" fmla="*/ 836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49" h="1170">
                  <a:moveTo>
                    <a:pt x="1949" y="836"/>
                  </a:moveTo>
                  <a:cubicBezTo>
                    <a:pt x="1949" y="652"/>
                    <a:pt x="1800" y="502"/>
                    <a:pt x="1615" y="502"/>
                  </a:cubicBezTo>
                  <a:cubicBezTo>
                    <a:pt x="1613" y="502"/>
                    <a:pt x="1611" y="502"/>
                    <a:pt x="1609" y="502"/>
                  </a:cubicBezTo>
                  <a:cubicBezTo>
                    <a:pt x="1604" y="502"/>
                    <a:pt x="1600" y="501"/>
                    <a:pt x="1597" y="497"/>
                  </a:cubicBezTo>
                  <a:cubicBezTo>
                    <a:pt x="1594" y="494"/>
                    <a:pt x="1593" y="490"/>
                    <a:pt x="1593" y="485"/>
                  </a:cubicBezTo>
                  <a:cubicBezTo>
                    <a:pt x="1595" y="471"/>
                    <a:pt x="1595" y="456"/>
                    <a:pt x="1595" y="441"/>
                  </a:cubicBezTo>
                  <a:cubicBezTo>
                    <a:pt x="1595" y="198"/>
                    <a:pt x="1397" y="0"/>
                    <a:pt x="1154" y="0"/>
                  </a:cubicBezTo>
                  <a:cubicBezTo>
                    <a:pt x="1102" y="0"/>
                    <a:pt x="1050" y="9"/>
                    <a:pt x="1001" y="27"/>
                  </a:cubicBezTo>
                  <a:cubicBezTo>
                    <a:pt x="1001" y="27"/>
                    <a:pt x="1000" y="27"/>
                    <a:pt x="1000" y="27"/>
                  </a:cubicBezTo>
                  <a:cubicBezTo>
                    <a:pt x="985" y="31"/>
                    <a:pt x="972" y="35"/>
                    <a:pt x="960" y="40"/>
                  </a:cubicBezTo>
                  <a:cubicBezTo>
                    <a:pt x="897" y="67"/>
                    <a:pt x="846" y="110"/>
                    <a:pt x="804" y="172"/>
                  </a:cubicBezTo>
                  <a:cubicBezTo>
                    <a:pt x="804" y="173"/>
                    <a:pt x="803" y="173"/>
                    <a:pt x="803" y="173"/>
                  </a:cubicBezTo>
                  <a:cubicBezTo>
                    <a:pt x="777" y="208"/>
                    <a:pt x="756" y="246"/>
                    <a:pt x="740" y="287"/>
                  </a:cubicBezTo>
                  <a:cubicBezTo>
                    <a:pt x="739" y="292"/>
                    <a:pt x="735" y="295"/>
                    <a:pt x="730" y="297"/>
                  </a:cubicBezTo>
                  <a:cubicBezTo>
                    <a:pt x="725" y="298"/>
                    <a:pt x="720" y="297"/>
                    <a:pt x="716" y="293"/>
                  </a:cubicBezTo>
                  <a:cubicBezTo>
                    <a:pt x="679" y="261"/>
                    <a:pt x="632" y="244"/>
                    <a:pt x="583" y="244"/>
                  </a:cubicBezTo>
                  <a:cubicBezTo>
                    <a:pt x="471" y="244"/>
                    <a:pt x="380" y="335"/>
                    <a:pt x="380" y="447"/>
                  </a:cubicBezTo>
                  <a:cubicBezTo>
                    <a:pt x="380" y="458"/>
                    <a:pt x="381" y="469"/>
                    <a:pt x="382" y="480"/>
                  </a:cubicBezTo>
                  <a:cubicBezTo>
                    <a:pt x="383" y="481"/>
                    <a:pt x="383" y="481"/>
                    <a:pt x="383" y="482"/>
                  </a:cubicBezTo>
                  <a:cubicBezTo>
                    <a:pt x="383" y="484"/>
                    <a:pt x="383" y="486"/>
                    <a:pt x="383" y="488"/>
                  </a:cubicBezTo>
                  <a:cubicBezTo>
                    <a:pt x="383" y="492"/>
                    <a:pt x="381" y="496"/>
                    <a:pt x="378" y="500"/>
                  </a:cubicBezTo>
                  <a:cubicBezTo>
                    <a:pt x="375" y="503"/>
                    <a:pt x="371" y="504"/>
                    <a:pt x="366" y="504"/>
                  </a:cubicBezTo>
                  <a:cubicBezTo>
                    <a:pt x="355" y="503"/>
                    <a:pt x="345" y="502"/>
                    <a:pt x="334" y="502"/>
                  </a:cubicBezTo>
                  <a:cubicBezTo>
                    <a:pt x="150" y="502"/>
                    <a:pt x="0" y="652"/>
                    <a:pt x="0" y="836"/>
                  </a:cubicBezTo>
                  <a:cubicBezTo>
                    <a:pt x="0" y="1020"/>
                    <a:pt x="150" y="1170"/>
                    <a:pt x="334" y="1170"/>
                  </a:cubicBezTo>
                  <a:cubicBezTo>
                    <a:pt x="1627" y="1170"/>
                    <a:pt x="1627" y="1170"/>
                    <a:pt x="1627" y="1170"/>
                  </a:cubicBezTo>
                  <a:cubicBezTo>
                    <a:pt x="1627" y="1170"/>
                    <a:pt x="1628" y="1170"/>
                    <a:pt x="1629" y="1170"/>
                  </a:cubicBezTo>
                  <a:cubicBezTo>
                    <a:pt x="1809" y="1163"/>
                    <a:pt x="1949" y="1016"/>
                    <a:pt x="1949" y="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1"/>
            <p:cNvSpPr>
              <a:spLocks/>
            </p:cNvSpPr>
            <p:nvPr/>
          </p:nvSpPr>
          <p:spPr bwMode="auto">
            <a:xfrm>
              <a:off x="6621463" y="1236663"/>
              <a:ext cx="295275" cy="2009775"/>
            </a:xfrm>
            <a:custGeom>
              <a:avLst/>
              <a:gdLst>
                <a:gd name="T0" fmla="*/ 160 w 191"/>
                <a:gd name="T1" fmla="*/ 1299 h 1299"/>
                <a:gd name="T2" fmla="*/ 138 w 191"/>
                <a:gd name="T3" fmla="*/ 1290 h 1299"/>
                <a:gd name="T4" fmla="*/ 12 w 191"/>
                <a:gd name="T5" fmla="*/ 1167 h 1299"/>
                <a:gd name="T6" fmla="*/ 12 w 191"/>
                <a:gd name="T7" fmla="*/ 1122 h 1299"/>
                <a:gd name="T8" fmla="*/ 57 w 191"/>
                <a:gd name="T9" fmla="*/ 1122 h 1299"/>
                <a:gd name="T10" fmla="*/ 128 w 191"/>
                <a:gd name="T11" fmla="*/ 1193 h 1299"/>
                <a:gd name="T12" fmla="*/ 128 w 191"/>
                <a:gd name="T13" fmla="*/ 31 h 1299"/>
                <a:gd name="T14" fmla="*/ 160 w 191"/>
                <a:gd name="T15" fmla="*/ 0 h 1299"/>
                <a:gd name="T16" fmla="*/ 191 w 191"/>
                <a:gd name="T17" fmla="*/ 31 h 1299"/>
                <a:gd name="T18" fmla="*/ 191 w 191"/>
                <a:gd name="T19" fmla="*/ 1268 h 1299"/>
                <a:gd name="T20" fmla="*/ 172 w 191"/>
                <a:gd name="T21" fmla="*/ 1296 h 1299"/>
                <a:gd name="T22" fmla="*/ 160 w 191"/>
                <a:gd name="T23" fmla="*/ 1299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1" h="1299">
                  <a:moveTo>
                    <a:pt x="160" y="1299"/>
                  </a:moveTo>
                  <a:cubicBezTo>
                    <a:pt x="152" y="1299"/>
                    <a:pt x="144" y="1296"/>
                    <a:pt x="138" y="1290"/>
                  </a:cubicBezTo>
                  <a:cubicBezTo>
                    <a:pt x="12" y="1167"/>
                    <a:pt x="12" y="1167"/>
                    <a:pt x="12" y="1167"/>
                  </a:cubicBezTo>
                  <a:cubicBezTo>
                    <a:pt x="0" y="1154"/>
                    <a:pt x="0" y="1135"/>
                    <a:pt x="12" y="1122"/>
                  </a:cubicBezTo>
                  <a:cubicBezTo>
                    <a:pt x="24" y="1110"/>
                    <a:pt x="44" y="1110"/>
                    <a:pt x="57" y="1122"/>
                  </a:cubicBezTo>
                  <a:cubicBezTo>
                    <a:pt x="128" y="1193"/>
                    <a:pt x="128" y="1193"/>
                    <a:pt x="128" y="1193"/>
                  </a:cubicBezTo>
                  <a:cubicBezTo>
                    <a:pt x="128" y="31"/>
                    <a:pt x="128" y="31"/>
                    <a:pt x="128" y="31"/>
                  </a:cubicBezTo>
                  <a:cubicBezTo>
                    <a:pt x="128" y="14"/>
                    <a:pt x="142" y="0"/>
                    <a:pt x="160" y="0"/>
                  </a:cubicBezTo>
                  <a:cubicBezTo>
                    <a:pt x="177" y="0"/>
                    <a:pt x="191" y="14"/>
                    <a:pt x="191" y="31"/>
                  </a:cubicBezTo>
                  <a:cubicBezTo>
                    <a:pt x="191" y="1268"/>
                    <a:pt x="191" y="1268"/>
                    <a:pt x="191" y="1268"/>
                  </a:cubicBezTo>
                  <a:cubicBezTo>
                    <a:pt x="191" y="1280"/>
                    <a:pt x="184" y="1292"/>
                    <a:pt x="172" y="1296"/>
                  </a:cubicBezTo>
                  <a:cubicBezTo>
                    <a:pt x="168" y="1298"/>
                    <a:pt x="164" y="1299"/>
                    <a:pt x="160" y="1299"/>
                  </a:cubicBez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2"/>
            <p:cNvSpPr>
              <a:spLocks/>
            </p:cNvSpPr>
            <p:nvPr/>
          </p:nvSpPr>
          <p:spPr bwMode="auto">
            <a:xfrm>
              <a:off x="6815138" y="2954338"/>
              <a:ext cx="303213" cy="292100"/>
            </a:xfrm>
            <a:custGeom>
              <a:avLst/>
              <a:gdLst>
                <a:gd name="T0" fmla="*/ 35 w 196"/>
                <a:gd name="T1" fmla="*/ 189 h 189"/>
                <a:gd name="T2" fmla="*/ 12 w 196"/>
                <a:gd name="T3" fmla="*/ 179 h 189"/>
                <a:gd name="T4" fmla="*/ 13 w 196"/>
                <a:gd name="T5" fmla="*/ 135 h 189"/>
                <a:gd name="T6" fmla="*/ 140 w 196"/>
                <a:gd name="T7" fmla="*/ 12 h 189"/>
                <a:gd name="T8" fmla="*/ 184 w 196"/>
                <a:gd name="T9" fmla="*/ 13 h 189"/>
                <a:gd name="T10" fmla="*/ 183 w 196"/>
                <a:gd name="T11" fmla="*/ 57 h 189"/>
                <a:gd name="T12" fmla="*/ 57 w 196"/>
                <a:gd name="T13" fmla="*/ 180 h 189"/>
                <a:gd name="T14" fmla="*/ 35 w 196"/>
                <a:gd name="T1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6" h="189">
                  <a:moveTo>
                    <a:pt x="35" y="189"/>
                  </a:moveTo>
                  <a:cubicBezTo>
                    <a:pt x="27" y="189"/>
                    <a:pt x="18" y="186"/>
                    <a:pt x="12" y="179"/>
                  </a:cubicBezTo>
                  <a:cubicBezTo>
                    <a:pt x="0" y="167"/>
                    <a:pt x="0" y="147"/>
                    <a:pt x="13" y="135"/>
                  </a:cubicBezTo>
                  <a:cubicBezTo>
                    <a:pt x="140" y="12"/>
                    <a:pt x="140" y="12"/>
                    <a:pt x="140" y="12"/>
                  </a:cubicBezTo>
                  <a:cubicBezTo>
                    <a:pt x="152" y="0"/>
                    <a:pt x="172" y="0"/>
                    <a:pt x="184" y="13"/>
                  </a:cubicBezTo>
                  <a:cubicBezTo>
                    <a:pt x="196" y="25"/>
                    <a:pt x="196" y="45"/>
                    <a:pt x="183" y="57"/>
                  </a:cubicBezTo>
                  <a:cubicBezTo>
                    <a:pt x="57" y="180"/>
                    <a:pt x="57" y="180"/>
                    <a:pt x="57" y="180"/>
                  </a:cubicBezTo>
                  <a:cubicBezTo>
                    <a:pt x="51" y="186"/>
                    <a:pt x="43" y="189"/>
                    <a:pt x="35" y="189"/>
                  </a:cubicBez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3"/>
            <p:cNvSpPr>
              <a:spLocks/>
            </p:cNvSpPr>
            <p:nvPr/>
          </p:nvSpPr>
          <p:spPr bwMode="auto">
            <a:xfrm>
              <a:off x="5927726" y="1430338"/>
              <a:ext cx="796925" cy="1485900"/>
            </a:xfrm>
            <a:custGeom>
              <a:avLst/>
              <a:gdLst>
                <a:gd name="T0" fmla="*/ 33 w 515"/>
                <a:gd name="T1" fmla="*/ 960 h 960"/>
                <a:gd name="T2" fmla="*/ 21 w 515"/>
                <a:gd name="T3" fmla="*/ 958 h 960"/>
                <a:gd name="T4" fmla="*/ 2 w 515"/>
                <a:gd name="T5" fmla="*/ 929 h 960"/>
                <a:gd name="T6" fmla="*/ 0 w 515"/>
                <a:gd name="T7" fmla="*/ 753 h 960"/>
                <a:gd name="T8" fmla="*/ 31 w 515"/>
                <a:gd name="T9" fmla="*/ 722 h 960"/>
                <a:gd name="T10" fmla="*/ 63 w 515"/>
                <a:gd name="T11" fmla="*/ 753 h 960"/>
                <a:gd name="T12" fmla="*/ 64 w 515"/>
                <a:gd name="T13" fmla="*/ 854 h 960"/>
                <a:gd name="T14" fmla="*/ 452 w 515"/>
                <a:gd name="T15" fmla="*/ 466 h 960"/>
                <a:gd name="T16" fmla="*/ 452 w 515"/>
                <a:gd name="T17" fmla="*/ 31 h 960"/>
                <a:gd name="T18" fmla="*/ 484 w 515"/>
                <a:gd name="T19" fmla="*/ 0 h 960"/>
                <a:gd name="T20" fmla="*/ 515 w 515"/>
                <a:gd name="T21" fmla="*/ 31 h 960"/>
                <a:gd name="T22" fmla="*/ 515 w 515"/>
                <a:gd name="T23" fmla="*/ 479 h 960"/>
                <a:gd name="T24" fmla="*/ 506 w 515"/>
                <a:gd name="T25" fmla="*/ 501 h 960"/>
                <a:gd name="T26" fmla="*/ 55 w 515"/>
                <a:gd name="T27" fmla="*/ 951 h 960"/>
                <a:gd name="T28" fmla="*/ 33 w 515"/>
                <a:gd name="T29" fmla="*/ 9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5" h="960">
                  <a:moveTo>
                    <a:pt x="33" y="960"/>
                  </a:moveTo>
                  <a:cubicBezTo>
                    <a:pt x="29" y="960"/>
                    <a:pt x="25" y="960"/>
                    <a:pt x="21" y="958"/>
                  </a:cubicBezTo>
                  <a:cubicBezTo>
                    <a:pt x="10" y="953"/>
                    <a:pt x="2" y="942"/>
                    <a:pt x="2" y="929"/>
                  </a:cubicBezTo>
                  <a:cubicBezTo>
                    <a:pt x="0" y="753"/>
                    <a:pt x="0" y="753"/>
                    <a:pt x="0" y="753"/>
                  </a:cubicBezTo>
                  <a:cubicBezTo>
                    <a:pt x="0" y="736"/>
                    <a:pt x="14" y="722"/>
                    <a:pt x="31" y="722"/>
                  </a:cubicBezTo>
                  <a:cubicBezTo>
                    <a:pt x="49" y="722"/>
                    <a:pt x="63" y="736"/>
                    <a:pt x="63" y="753"/>
                  </a:cubicBezTo>
                  <a:cubicBezTo>
                    <a:pt x="64" y="854"/>
                    <a:pt x="64" y="854"/>
                    <a:pt x="64" y="854"/>
                  </a:cubicBezTo>
                  <a:cubicBezTo>
                    <a:pt x="452" y="466"/>
                    <a:pt x="452" y="466"/>
                    <a:pt x="452" y="466"/>
                  </a:cubicBezTo>
                  <a:cubicBezTo>
                    <a:pt x="452" y="31"/>
                    <a:pt x="452" y="31"/>
                    <a:pt x="452" y="31"/>
                  </a:cubicBezTo>
                  <a:cubicBezTo>
                    <a:pt x="452" y="14"/>
                    <a:pt x="466" y="0"/>
                    <a:pt x="484" y="0"/>
                  </a:cubicBezTo>
                  <a:cubicBezTo>
                    <a:pt x="501" y="0"/>
                    <a:pt x="515" y="14"/>
                    <a:pt x="515" y="31"/>
                  </a:cubicBezTo>
                  <a:cubicBezTo>
                    <a:pt x="515" y="479"/>
                    <a:pt x="515" y="479"/>
                    <a:pt x="515" y="479"/>
                  </a:cubicBezTo>
                  <a:cubicBezTo>
                    <a:pt x="515" y="487"/>
                    <a:pt x="512" y="495"/>
                    <a:pt x="506" y="501"/>
                  </a:cubicBezTo>
                  <a:cubicBezTo>
                    <a:pt x="55" y="951"/>
                    <a:pt x="55" y="951"/>
                    <a:pt x="55" y="951"/>
                  </a:cubicBezTo>
                  <a:cubicBezTo>
                    <a:pt x="49" y="957"/>
                    <a:pt x="41" y="960"/>
                    <a:pt x="33" y="960"/>
                  </a:cubicBez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4"/>
            <p:cNvSpPr>
              <a:spLocks/>
            </p:cNvSpPr>
            <p:nvPr/>
          </p:nvSpPr>
          <p:spPr bwMode="auto">
            <a:xfrm>
              <a:off x="5930901" y="2817813"/>
              <a:ext cx="369888" cy="101600"/>
            </a:xfrm>
            <a:custGeom>
              <a:avLst/>
              <a:gdLst>
                <a:gd name="T0" fmla="*/ 208 w 239"/>
                <a:gd name="T1" fmla="*/ 66 h 66"/>
                <a:gd name="T2" fmla="*/ 207 w 239"/>
                <a:gd name="T3" fmla="*/ 66 h 66"/>
                <a:gd name="T4" fmla="*/ 31 w 239"/>
                <a:gd name="T5" fmla="*/ 63 h 66"/>
                <a:gd name="T6" fmla="*/ 0 w 239"/>
                <a:gd name="T7" fmla="*/ 31 h 66"/>
                <a:gd name="T8" fmla="*/ 31 w 239"/>
                <a:gd name="T9" fmla="*/ 0 h 66"/>
                <a:gd name="T10" fmla="*/ 32 w 239"/>
                <a:gd name="T11" fmla="*/ 0 h 66"/>
                <a:gd name="T12" fmla="*/ 208 w 239"/>
                <a:gd name="T13" fmla="*/ 3 h 66"/>
                <a:gd name="T14" fmla="*/ 239 w 239"/>
                <a:gd name="T15" fmla="*/ 35 h 66"/>
                <a:gd name="T16" fmla="*/ 208 w 239"/>
                <a:gd name="T1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66">
                  <a:moveTo>
                    <a:pt x="208" y="66"/>
                  </a:moveTo>
                  <a:cubicBezTo>
                    <a:pt x="208" y="66"/>
                    <a:pt x="207" y="66"/>
                    <a:pt x="207" y="66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13" y="63"/>
                    <a:pt x="0" y="49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26" y="3"/>
                    <a:pt x="239" y="18"/>
                    <a:pt x="239" y="35"/>
                  </a:cubicBezTo>
                  <a:cubicBezTo>
                    <a:pt x="239" y="52"/>
                    <a:pt x="225" y="66"/>
                    <a:pt x="208" y="66"/>
                  </a:cubicBez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5"/>
            <p:cNvSpPr>
              <a:spLocks/>
            </p:cNvSpPr>
            <p:nvPr/>
          </p:nvSpPr>
          <p:spPr bwMode="auto">
            <a:xfrm>
              <a:off x="5541963" y="1544638"/>
              <a:ext cx="955675" cy="644525"/>
            </a:xfrm>
            <a:custGeom>
              <a:avLst/>
              <a:gdLst>
                <a:gd name="T0" fmla="*/ 587 w 618"/>
                <a:gd name="T1" fmla="*/ 416 h 416"/>
                <a:gd name="T2" fmla="*/ 34 w 618"/>
                <a:gd name="T3" fmla="*/ 416 h 416"/>
                <a:gd name="T4" fmla="*/ 5 w 618"/>
                <a:gd name="T5" fmla="*/ 396 h 416"/>
                <a:gd name="T6" fmla="*/ 11 w 618"/>
                <a:gd name="T7" fmla="*/ 362 h 416"/>
                <a:gd name="T8" fmla="*/ 134 w 618"/>
                <a:gd name="T9" fmla="*/ 237 h 416"/>
                <a:gd name="T10" fmla="*/ 179 w 618"/>
                <a:gd name="T11" fmla="*/ 237 h 416"/>
                <a:gd name="T12" fmla="*/ 179 w 618"/>
                <a:gd name="T13" fmla="*/ 281 h 416"/>
                <a:gd name="T14" fmla="*/ 108 w 618"/>
                <a:gd name="T15" fmla="*/ 353 h 416"/>
                <a:gd name="T16" fmla="*/ 556 w 618"/>
                <a:gd name="T17" fmla="*/ 353 h 416"/>
                <a:gd name="T18" fmla="*/ 556 w 618"/>
                <a:gd name="T19" fmla="*/ 32 h 416"/>
                <a:gd name="T20" fmla="*/ 587 w 618"/>
                <a:gd name="T21" fmla="*/ 0 h 416"/>
                <a:gd name="T22" fmla="*/ 618 w 618"/>
                <a:gd name="T23" fmla="*/ 32 h 416"/>
                <a:gd name="T24" fmla="*/ 618 w 618"/>
                <a:gd name="T25" fmla="*/ 384 h 416"/>
                <a:gd name="T26" fmla="*/ 587 w 618"/>
                <a:gd name="T27" fmla="*/ 416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8" h="416">
                  <a:moveTo>
                    <a:pt x="587" y="416"/>
                  </a:moveTo>
                  <a:cubicBezTo>
                    <a:pt x="34" y="416"/>
                    <a:pt x="34" y="416"/>
                    <a:pt x="34" y="416"/>
                  </a:cubicBezTo>
                  <a:cubicBezTo>
                    <a:pt x="21" y="416"/>
                    <a:pt x="9" y="408"/>
                    <a:pt x="5" y="396"/>
                  </a:cubicBezTo>
                  <a:cubicBezTo>
                    <a:pt x="0" y="385"/>
                    <a:pt x="2" y="371"/>
                    <a:pt x="11" y="362"/>
                  </a:cubicBezTo>
                  <a:cubicBezTo>
                    <a:pt x="134" y="237"/>
                    <a:pt x="134" y="237"/>
                    <a:pt x="134" y="237"/>
                  </a:cubicBezTo>
                  <a:cubicBezTo>
                    <a:pt x="147" y="225"/>
                    <a:pt x="166" y="224"/>
                    <a:pt x="179" y="237"/>
                  </a:cubicBezTo>
                  <a:cubicBezTo>
                    <a:pt x="191" y="249"/>
                    <a:pt x="191" y="269"/>
                    <a:pt x="179" y="281"/>
                  </a:cubicBezTo>
                  <a:cubicBezTo>
                    <a:pt x="108" y="353"/>
                    <a:pt x="108" y="353"/>
                    <a:pt x="108" y="353"/>
                  </a:cubicBezTo>
                  <a:cubicBezTo>
                    <a:pt x="556" y="353"/>
                    <a:pt x="556" y="353"/>
                    <a:pt x="556" y="353"/>
                  </a:cubicBezTo>
                  <a:cubicBezTo>
                    <a:pt x="556" y="32"/>
                    <a:pt x="556" y="32"/>
                    <a:pt x="556" y="32"/>
                  </a:cubicBezTo>
                  <a:cubicBezTo>
                    <a:pt x="556" y="14"/>
                    <a:pt x="570" y="0"/>
                    <a:pt x="587" y="0"/>
                  </a:cubicBezTo>
                  <a:cubicBezTo>
                    <a:pt x="604" y="0"/>
                    <a:pt x="618" y="14"/>
                    <a:pt x="618" y="32"/>
                  </a:cubicBezTo>
                  <a:cubicBezTo>
                    <a:pt x="618" y="384"/>
                    <a:pt x="618" y="384"/>
                    <a:pt x="618" y="384"/>
                  </a:cubicBezTo>
                  <a:cubicBezTo>
                    <a:pt x="618" y="402"/>
                    <a:pt x="604" y="416"/>
                    <a:pt x="587" y="416"/>
                  </a:cubicBez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6"/>
            <p:cNvSpPr>
              <a:spLocks/>
            </p:cNvSpPr>
            <p:nvPr/>
          </p:nvSpPr>
          <p:spPr bwMode="auto">
            <a:xfrm>
              <a:off x="5540376" y="2085975"/>
              <a:ext cx="296863" cy="296863"/>
            </a:xfrm>
            <a:custGeom>
              <a:avLst/>
              <a:gdLst>
                <a:gd name="T0" fmla="*/ 158 w 192"/>
                <a:gd name="T1" fmla="*/ 192 h 192"/>
                <a:gd name="T2" fmla="*/ 135 w 192"/>
                <a:gd name="T3" fmla="*/ 183 h 192"/>
                <a:gd name="T4" fmla="*/ 12 w 192"/>
                <a:gd name="T5" fmla="*/ 56 h 192"/>
                <a:gd name="T6" fmla="*/ 13 w 192"/>
                <a:gd name="T7" fmla="*/ 12 h 192"/>
                <a:gd name="T8" fmla="*/ 57 w 192"/>
                <a:gd name="T9" fmla="*/ 12 h 192"/>
                <a:gd name="T10" fmla="*/ 180 w 192"/>
                <a:gd name="T11" fmla="*/ 139 h 192"/>
                <a:gd name="T12" fmla="*/ 179 w 192"/>
                <a:gd name="T13" fmla="*/ 183 h 192"/>
                <a:gd name="T14" fmla="*/ 158 w 192"/>
                <a:gd name="T1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192">
                  <a:moveTo>
                    <a:pt x="158" y="192"/>
                  </a:moveTo>
                  <a:cubicBezTo>
                    <a:pt x="149" y="192"/>
                    <a:pt x="141" y="189"/>
                    <a:pt x="135" y="183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0" y="44"/>
                    <a:pt x="0" y="24"/>
                    <a:pt x="13" y="12"/>
                  </a:cubicBezTo>
                  <a:cubicBezTo>
                    <a:pt x="25" y="0"/>
                    <a:pt x="45" y="0"/>
                    <a:pt x="57" y="12"/>
                  </a:cubicBezTo>
                  <a:cubicBezTo>
                    <a:pt x="180" y="139"/>
                    <a:pt x="180" y="139"/>
                    <a:pt x="180" y="139"/>
                  </a:cubicBezTo>
                  <a:cubicBezTo>
                    <a:pt x="192" y="151"/>
                    <a:pt x="192" y="171"/>
                    <a:pt x="179" y="183"/>
                  </a:cubicBezTo>
                  <a:cubicBezTo>
                    <a:pt x="173" y="189"/>
                    <a:pt x="165" y="192"/>
                    <a:pt x="158" y="192"/>
                  </a:cubicBez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7"/>
            <p:cNvSpPr>
              <a:spLocks/>
            </p:cNvSpPr>
            <p:nvPr/>
          </p:nvSpPr>
          <p:spPr bwMode="auto">
            <a:xfrm>
              <a:off x="7016751" y="1430338"/>
              <a:ext cx="796925" cy="1485900"/>
            </a:xfrm>
            <a:custGeom>
              <a:avLst/>
              <a:gdLst>
                <a:gd name="T0" fmla="*/ 482 w 515"/>
                <a:gd name="T1" fmla="*/ 960 h 960"/>
                <a:gd name="T2" fmla="*/ 460 w 515"/>
                <a:gd name="T3" fmla="*/ 951 h 960"/>
                <a:gd name="T4" fmla="*/ 9 w 515"/>
                <a:gd name="T5" fmla="*/ 501 h 960"/>
                <a:gd name="T6" fmla="*/ 0 w 515"/>
                <a:gd name="T7" fmla="*/ 479 h 960"/>
                <a:gd name="T8" fmla="*/ 0 w 515"/>
                <a:gd name="T9" fmla="*/ 31 h 960"/>
                <a:gd name="T10" fmla="*/ 31 w 515"/>
                <a:gd name="T11" fmla="*/ 0 h 960"/>
                <a:gd name="T12" fmla="*/ 63 w 515"/>
                <a:gd name="T13" fmla="*/ 31 h 960"/>
                <a:gd name="T14" fmla="*/ 63 w 515"/>
                <a:gd name="T15" fmla="*/ 466 h 960"/>
                <a:gd name="T16" fmla="*/ 451 w 515"/>
                <a:gd name="T17" fmla="*/ 854 h 960"/>
                <a:gd name="T18" fmla="*/ 452 w 515"/>
                <a:gd name="T19" fmla="*/ 753 h 960"/>
                <a:gd name="T20" fmla="*/ 483 w 515"/>
                <a:gd name="T21" fmla="*/ 722 h 960"/>
                <a:gd name="T22" fmla="*/ 484 w 515"/>
                <a:gd name="T23" fmla="*/ 722 h 960"/>
                <a:gd name="T24" fmla="*/ 515 w 515"/>
                <a:gd name="T25" fmla="*/ 753 h 960"/>
                <a:gd name="T26" fmla="*/ 513 w 515"/>
                <a:gd name="T27" fmla="*/ 929 h 960"/>
                <a:gd name="T28" fmla="*/ 494 w 515"/>
                <a:gd name="T29" fmla="*/ 958 h 960"/>
                <a:gd name="T30" fmla="*/ 482 w 515"/>
                <a:gd name="T31" fmla="*/ 9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5" h="960">
                  <a:moveTo>
                    <a:pt x="482" y="960"/>
                  </a:moveTo>
                  <a:cubicBezTo>
                    <a:pt x="474" y="960"/>
                    <a:pt x="466" y="957"/>
                    <a:pt x="460" y="951"/>
                  </a:cubicBezTo>
                  <a:cubicBezTo>
                    <a:pt x="9" y="501"/>
                    <a:pt x="9" y="501"/>
                    <a:pt x="9" y="501"/>
                  </a:cubicBezTo>
                  <a:cubicBezTo>
                    <a:pt x="3" y="495"/>
                    <a:pt x="0" y="487"/>
                    <a:pt x="0" y="479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66"/>
                    <a:pt x="63" y="466"/>
                    <a:pt x="63" y="466"/>
                  </a:cubicBezTo>
                  <a:cubicBezTo>
                    <a:pt x="451" y="854"/>
                    <a:pt x="451" y="854"/>
                    <a:pt x="451" y="854"/>
                  </a:cubicBezTo>
                  <a:cubicBezTo>
                    <a:pt x="452" y="753"/>
                    <a:pt x="452" y="753"/>
                    <a:pt x="452" y="753"/>
                  </a:cubicBezTo>
                  <a:cubicBezTo>
                    <a:pt x="452" y="736"/>
                    <a:pt x="466" y="722"/>
                    <a:pt x="483" y="722"/>
                  </a:cubicBezTo>
                  <a:cubicBezTo>
                    <a:pt x="483" y="722"/>
                    <a:pt x="483" y="722"/>
                    <a:pt x="484" y="722"/>
                  </a:cubicBezTo>
                  <a:cubicBezTo>
                    <a:pt x="501" y="722"/>
                    <a:pt x="515" y="736"/>
                    <a:pt x="515" y="753"/>
                  </a:cubicBezTo>
                  <a:cubicBezTo>
                    <a:pt x="513" y="929"/>
                    <a:pt x="513" y="929"/>
                    <a:pt x="513" y="929"/>
                  </a:cubicBezTo>
                  <a:cubicBezTo>
                    <a:pt x="513" y="942"/>
                    <a:pt x="505" y="953"/>
                    <a:pt x="494" y="958"/>
                  </a:cubicBezTo>
                  <a:cubicBezTo>
                    <a:pt x="490" y="960"/>
                    <a:pt x="486" y="960"/>
                    <a:pt x="482" y="960"/>
                  </a:cubicBez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8"/>
            <p:cNvSpPr>
              <a:spLocks/>
            </p:cNvSpPr>
            <p:nvPr/>
          </p:nvSpPr>
          <p:spPr bwMode="auto">
            <a:xfrm>
              <a:off x="7440613" y="2817813"/>
              <a:ext cx="369888" cy="101600"/>
            </a:xfrm>
            <a:custGeom>
              <a:avLst/>
              <a:gdLst>
                <a:gd name="T0" fmla="*/ 31 w 239"/>
                <a:gd name="T1" fmla="*/ 66 h 66"/>
                <a:gd name="T2" fmla="*/ 0 w 239"/>
                <a:gd name="T3" fmla="*/ 35 h 66"/>
                <a:gd name="T4" fmla="*/ 31 w 239"/>
                <a:gd name="T5" fmla="*/ 3 h 66"/>
                <a:gd name="T6" fmla="*/ 207 w 239"/>
                <a:gd name="T7" fmla="*/ 0 h 66"/>
                <a:gd name="T8" fmla="*/ 239 w 239"/>
                <a:gd name="T9" fmla="*/ 31 h 66"/>
                <a:gd name="T10" fmla="*/ 208 w 239"/>
                <a:gd name="T11" fmla="*/ 63 h 66"/>
                <a:gd name="T12" fmla="*/ 32 w 239"/>
                <a:gd name="T13" fmla="*/ 66 h 66"/>
                <a:gd name="T14" fmla="*/ 31 w 239"/>
                <a:gd name="T1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9" h="66">
                  <a:moveTo>
                    <a:pt x="31" y="66"/>
                  </a:moveTo>
                  <a:cubicBezTo>
                    <a:pt x="14" y="66"/>
                    <a:pt x="0" y="52"/>
                    <a:pt x="0" y="35"/>
                  </a:cubicBezTo>
                  <a:cubicBezTo>
                    <a:pt x="0" y="18"/>
                    <a:pt x="13" y="3"/>
                    <a:pt x="31" y="3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25" y="0"/>
                    <a:pt x="239" y="14"/>
                    <a:pt x="239" y="31"/>
                  </a:cubicBezTo>
                  <a:cubicBezTo>
                    <a:pt x="239" y="49"/>
                    <a:pt x="226" y="63"/>
                    <a:pt x="208" y="63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2" y="66"/>
                    <a:pt x="31" y="66"/>
                    <a:pt x="31" y="66"/>
                  </a:cubicBez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9"/>
            <p:cNvSpPr>
              <a:spLocks/>
            </p:cNvSpPr>
            <p:nvPr/>
          </p:nvSpPr>
          <p:spPr bwMode="auto">
            <a:xfrm>
              <a:off x="7240588" y="1544638"/>
              <a:ext cx="957263" cy="644525"/>
            </a:xfrm>
            <a:custGeom>
              <a:avLst/>
              <a:gdLst>
                <a:gd name="T0" fmla="*/ 585 w 619"/>
                <a:gd name="T1" fmla="*/ 416 h 416"/>
                <a:gd name="T2" fmla="*/ 32 w 619"/>
                <a:gd name="T3" fmla="*/ 416 h 416"/>
                <a:gd name="T4" fmla="*/ 0 w 619"/>
                <a:gd name="T5" fmla="*/ 384 h 416"/>
                <a:gd name="T6" fmla="*/ 0 w 619"/>
                <a:gd name="T7" fmla="*/ 32 h 416"/>
                <a:gd name="T8" fmla="*/ 32 w 619"/>
                <a:gd name="T9" fmla="*/ 0 h 416"/>
                <a:gd name="T10" fmla="*/ 63 w 619"/>
                <a:gd name="T11" fmla="*/ 32 h 416"/>
                <a:gd name="T12" fmla="*/ 63 w 619"/>
                <a:gd name="T13" fmla="*/ 353 h 416"/>
                <a:gd name="T14" fmla="*/ 511 w 619"/>
                <a:gd name="T15" fmla="*/ 353 h 416"/>
                <a:gd name="T16" fmla="*/ 440 w 619"/>
                <a:gd name="T17" fmla="*/ 281 h 416"/>
                <a:gd name="T18" fmla="*/ 440 w 619"/>
                <a:gd name="T19" fmla="*/ 237 h 416"/>
                <a:gd name="T20" fmla="*/ 485 w 619"/>
                <a:gd name="T21" fmla="*/ 237 h 416"/>
                <a:gd name="T22" fmla="*/ 608 w 619"/>
                <a:gd name="T23" fmla="*/ 362 h 416"/>
                <a:gd name="T24" fmla="*/ 614 w 619"/>
                <a:gd name="T25" fmla="*/ 396 h 416"/>
                <a:gd name="T26" fmla="*/ 585 w 619"/>
                <a:gd name="T27" fmla="*/ 416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9" h="416">
                  <a:moveTo>
                    <a:pt x="585" y="416"/>
                  </a:moveTo>
                  <a:cubicBezTo>
                    <a:pt x="32" y="416"/>
                    <a:pt x="32" y="416"/>
                    <a:pt x="32" y="416"/>
                  </a:cubicBezTo>
                  <a:cubicBezTo>
                    <a:pt x="15" y="416"/>
                    <a:pt x="0" y="402"/>
                    <a:pt x="0" y="38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5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353"/>
                    <a:pt x="63" y="353"/>
                    <a:pt x="63" y="353"/>
                  </a:cubicBezTo>
                  <a:cubicBezTo>
                    <a:pt x="511" y="353"/>
                    <a:pt x="511" y="353"/>
                    <a:pt x="511" y="353"/>
                  </a:cubicBezTo>
                  <a:cubicBezTo>
                    <a:pt x="440" y="281"/>
                    <a:pt x="440" y="281"/>
                    <a:pt x="440" y="281"/>
                  </a:cubicBezTo>
                  <a:cubicBezTo>
                    <a:pt x="428" y="269"/>
                    <a:pt x="428" y="249"/>
                    <a:pt x="440" y="237"/>
                  </a:cubicBezTo>
                  <a:cubicBezTo>
                    <a:pt x="453" y="224"/>
                    <a:pt x="472" y="225"/>
                    <a:pt x="485" y="237"/>
                  </a:cubicBezTo>
                  <a:cubicBezTo>
                    <a:pt x="608" y="362"/>
                    <a:pt x="608" y="362"/>
                    <a:pt x="608" y="362"/>
                  </a:cubicBezTo>
                  <a:cubicBezTo>
                    <a:pt x="617" y="371"/>
                    <a:pt x="619" y="385"/>
                    <a:pt x="614" y="396"/>
                  </a:cubicBezTo>
                  <a:cubicBezTo>
                    <a:pt x="610" y="408"/>
                    <a:pt x="598" y="416"/>
                    <a:pt x="585" y="416"/>
                  </a:cubicBez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0"/>
            <p:cNvSpPr>
              <a:spLocks/>
            </p:cNvSpPr>
            <p:nvPr/>
          </p:nvSpPr>
          <p:spPr bwMode="auto">
            <a:xfrm>
              <a:off x="7902576" y="2085975"/>
              <a:ext cx="296863" cy="296863"/>
            </a:xfrm>
            <a:custGeom>
              <a:avLst/>
              <a:gdLst>
                <a:gd name="T0" fmla="*/ 34 w 192"/>
                <a:gd name="T1" fmla="*/ 192 h 192"/>
                <a:gd name="T2" fmla="*/ 13 w 192"/>
                <a:gd name="T3" fmla="*/ 183 h 192"/>
                <a:gd name="T4" fmla="*/ 12 w 192"/>
                <a:gd name="T5" fmla="*/ 139 h 192"/>
                <a:gd name="T6" fmla="*/ 135 w 192"/>
                <a:gd name="T7" fmla="*/ 12 h 192"/>
                <a:gd name="T8" fmla="*/ 179 w 192"/>
                <a:gd name="T9" fmla="*/ 12 h 192"/>
                <a:gd name="T10" fmla="*/ 180 w 192"/>
                <a:gd name="T11" fmla="*/ 56 h 192"/>
                <a:gd name="T12" fmla="*/ 57 w 192"/>
                <a:gd name="T13" fmla="*/ 183 h 192"/>
                <a:gd name="T14" fmla="*/ 34 w 192"/>
                <a:gd name="T1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192">
                  <a:moveTo>
                    <a:pt x="34" y="192"/>
                  </a:moveTo>
                  <a:cubicBezTo>
                    <a:pt x="27" y="192"/>
                    <a:pt x="19" y="189"/>
                    <a:pt x="13" y="183"/>
                  </a:cubicBezTo>
                  <a:cubicBezTo>
                    <a:pt x="0" y="171"/>
                    <a:pt x="0" y="151"/>
                    <a:pt x="12" y="139"/>
                  </a:cubicBezTo>
                  <a:cubicBezTo>
                    <a:pt x="135" y="12"/>
                    <a:pt x="135" y="12"/>
                    <a:pt x="135" y="12"/>
                  </a:cubicBezTo>
                  <a:cubicBezTo>
                    <a:pt x="147" y="0"/>
                    <a:pt x="167" y="0"/>
                    <a:pt x="179" y="12"/>
                  </a:cubicBezTo>
                  <a:cubicBezTo>
                    <a:pt x="192" y="24"/>
                    <a:pt x="192" y="44"/>
                    <a:pt x="180" y="56"/>
                  </a:cubicBezTo>
                  <a:cubicBezTo>
                    <a:pt x="57" y="183"/>
                    <a:pt x="57" y="183"/>
                    <a:pt x="57" y="183"/>
                  </a:cubicBezTo>
                  <a:cubicBezTo>
                    <a:pt x="51" y="189"/>
                    <a:pt x="43" y="192"/>
                    <a:pt x="34" y="192"/>
                  </a:cubicBezTo>
                  <a:close/>
                </a:path>
              </a:pathLst>
            </a:custGeom>
            <a:solidFill>
              <a:srgbClr val="B0C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774" y="1834044"/>
            <a:ext cx="3041551" cy="1808490"/>
          </a:xfrm>
          <a:prstGeom prst="rect">
            <a:avLst/>
          </a:prstGeom>
        </p:spPr>
      </p:pic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Is the Enterprise Clou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/>
          <p:cNvSpPr/>
          <p:nvPr userDrawn="1"/>
        </p:nvSpPr>
        <p:spPr bwMode="gray">
          <a:xfrm>
            <a:off x="215556" y="1385195"/>
            <a:ext cx="8679433" cy="2234041"/>
          </a:xfrm>
          <a:prstGeom prst="roundRect">
            <a:avLst>
              <a:gd name="adj" fmla="val 2456"/>
            </a:avLst>
          </a:prstGeom>
          <a:gradFill flip="none" rotWithShape="1">
            <a:gsLst>
              <a:gs pos="1000">
                <a:schemeClr val="tx2">
                  <a:lumMod val="0"/>
                  <a:lumOff val="100000"/>
                  <a:alpha val="0"/>
                </a:schemeClr>
              </a:gs>
              <a:gs pos="100000">
                <a:schemeClr val="tx1">
                  <a:lumMod val="22000"/>
                  <a:lumOff val="78000"/>
                  <a:alpha val="7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57" tIns="45728" rIns="91457" bIns="45728" rtlCol="0" anchor="ctr"/>
          <a:lstStyle/>
          <a:p>
            <a:pPr algn="ctr"/>
            <a:endParaRPr lang="en-US" sz="1200" dirty="0">
              <a:solidFill>
                <a:srgbClr val="C7C9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TextBox 112"/>
          <p:cNvSpPr txBox="1"/>
          <p:nvPr userDrawn="1"/>
        </p:nvSpPr>
        <p:spPr>
          <a:xfrm>
            <a:off x="7128555" y="3466780"/>
            <a:ext cx="1480896" cy="830964"/>
          </a:xfrm>
          <a:prstGeom prst="rect">
            <a:avLst/>
          </a:prstGeom>
          <a:noFill/>
        </p:spPr>
        <p:txBody>
          <a:bodyPr wrap="square" lIns="91409" tIns="45704" rIns="91409" bIns="45704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Rounded Book"/>
                <a:cs typeface="Gotham Rounded Book"/>
              </a:rPr>
              <a:t>Run your apps anywhere with no infrastructure lock-in</a:t>
            </a:r>
          </a:p>
        </p:txBody>
      </p:sp>
      <p:grpSp>
        <p:nvGrpSpPr>
          <p:cNvPr id="114" name="Group 113"/>
          <p:cNvGrpSpPr/>
          <p:nvPr userDrawn="1"/>
        </p:nvGrpSpPr>
        <p:grpSpPr>
          <a:xfrm>
            <a:off x="2147182" y="2018190"/>
            <a:ext cx="1379400" cy="1014956"/>
            <a:chOff x="968690" y="3100091"/>
            <a:chExt cx="1838721" cy="1353273"/>
          </a:xfrm>
        </p:grpSpPr>
        <p:grpSp>
          <p:nvGrpSpPr>
            <p:cNvPr id="115" name="Group 114"/>
            <p:cNvGrpSpPr/>
            <p:nvPr/>
          </p:nvGrpSpPr>
          <p:grpSpPr>
            <a:xfrm>
              <a:off x="1531070" y="3100091"/>
              <a:ext cx="713960" cy="728046"/>
              <a:chOff x="7694213" y="-124790"/>
              <a:chExt cx="466725" cy="476250"/>
            </a:xfrm>
          </p:grpSpPr>
          <p:sp>
            <p:nvSpPr>
              <p:cNvPr id="117" name="Freeform 338"/>
              <p:cNvSpPr>
                <a:spLocks/>
              </p:cNvSpPr>
              <p:nvPr/>
            </p:nvSpPr>
            <p:spPr bwMode="auto">
              <a:xfrm>
                <a:off x="7994250" y="-124790"/>
                <a:ext cx="166688" cy="165100"/>
              </a:xfrm>
              <a:custGeom>
                <a:avLst/>
                <a:gdLst>
                  <a:gd name="T0" fmla="*/ 20 w 195"/>
                  <a:gd name="T1" fmla="*/ 194 h 194"/>
                  <a:gd name="T2" fmla="*/ 34 w 195"/>
                  <a:gd name="T3" fmla="*/ 188 h 194"/>
                  <a:gd name="T4" fmla="*/ 158 w 195"/>
                  <a:gd name="T5" fmla="*/ 64 h 194"/>
                  <a:gd name="T6" fmla="*/ 158 w 195"/>
                  <a:gd name="T7" fmla="*/ 93 h 194"/>
                  <a:gd name="T8" fmla="*/ 177 w 195"/>
                  <a:gd name="T9" fmla="*/ 111 h 194"/>
                  <a:gd name="T10" fmla="*/ 195 w 195"/>
                  <a:gd name="T11" fmla="*/ 93 h 194"/>
                  <a:gd name="T12" fmla="*/ 195 w 195"/>
                  <a:gd name="T13" fmla="*/ 19 h 194"/>
                  <a:gd name="T14" fmla="*/ 177 w 195"/>
                  <a:gd name="T15" fmla="*/ 0 h 194"/>
                  <a:gd name="T16" fmla="*/ 102 w 195"/>
                  <a:gd name="T17" fmla="*/ 0 h 194"/>
                  <a:gd name="T18" fmla="*/ 83 w 195"/>
                  <a:gd name="T19" fmla="*/ 19 h 194"/>
                  <a:gd name="T20" fmla="*/ 102 w 195"/>
                  <a:gd name="T21" fmla="*/ 38 h 194"/>
                  <a:gd name="T22" fmla="*/ 131 w 195"/>
                  <a:gd name="T23" fmla="*/ 38 h 194"/>
                  <a:gd name="T24" fmla="*/ 7 w 195"/>
                  <a:gd name="T25" fmla="*/ 162 h 194"/>
                  <a:gd name="T26" fmla="*/ 7 w 195"/>
                  <a:gd name="T27" fmla="*/ 188 h 194"/>
                  <a:gd name="T28" fmla="*/ 20 w 195"/>
                  <a:gd name="T29" fmla="*/ 19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5" h="194">
                    <a:moveTo>
                      <a:pt x="20" y="194"/>
                    </a:moveTo>
                    <a:cubicBezTo>
                      <a:pt x="25" y="194"/>
                      <a:pt x="30" y="192"/>
                      <a:pt x="34" y="188"/>
                    </a:cubicBezTo>
                    <a:cubicBezTo>
                      <a:pt x="158" y="64"/>
                      <a:pt x="158" y="64"/>
                      <a:pt x="158" y="64"/>
                    </a:cubicBezTo>
                    <a:cubicBezTo>
                      <a:pt x="158" y="93"/>
                      <a:pt x="158" y="93"/>
                      <a:pt x="158" y="93"/>
                    </a:cubicBezTo>
                    <a:cubicBezTo>
                      <a:pt x="158" y="103"/>
                      <a:pt x="166" y="111"/>
                      <a:pt x="177" y="111"/>
                    </a:cubicBezTo>
                    <a:cubicBezTo>
                      <a:pt x="187" y="111"/>
                      <a:pt x="195" y="103"/>
                      <a:pt x="195" y="93"/>
                    </a:cubicBezTo>
                    <a:cubicBezTo>
                      <a:pt x="195" y="19"/>
                      <a:pt x="195" y="19"/>
                      <a:pt x="195" y="19"/>
                    </a:cubicBezTo>
                    <a:cubicBezTo>
                      <a:pt x="195" y="8"/>
                      <a:pt x="187" y="0"/>
                      <a:pt x="177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91" y="0"/>
                      <a:pt x="83" y="8"/>
                      <a:pt x="83" y="19"/>
                    </a:cubicBezTo>
                    <a:cubicBezTo>
                      <a:pt x="83" y="29"/>
                      <a:pt x="91" y="38"/>
                      <a:pt x="102" y="38"/>
                    </a:cubicBezTo>
                    <a:cubicBezTo>
                      <a:pt x="131" y="38"/>
                      <a:pt x="131" y="38"/>
                      <a:pt x="131" y="38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0" y="169"/>
                      <a:pt x="0" y="181"/>
                      <a:pt x="7" y="188"/>
                    </a:cubicBezTo>
                    <a:cubicBezTo>
                      <a:pt x="11" y="192"/>
                      <a:pt x="15" y="194"/>
                      <a:pt x="20" y="194"/>
                    </a:cubicBezTo>
                    <a:close/>
                  </a:path>
                </a:pathLst>
              </a:custGeom>
              <a:solidFill>
                <a:srgbClr val="B0CB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8" name="Freeform 339"/>
              <p:cNvSpPr>
                <a:spLocks/>
              </p:cNvSpPr>
              <p:nvPr/>
            </p:nvSpPr>
            <p:spPr bwMode="auto">
              <a:xfrm>
                <a:off x="7694213" y="-124790"/>
                <a:ext cx="166688" cy="165100"/>
              </a:xfrm>
              <a:custGeom>
                <a:avLst/>
                <a:gdLst>
                  <a:gd name="T0" fmla="*/ 176 w 196"/>
                  <a:gd name="T1" fmla="*/ 194 h 194"/>
                  <a:gd name="T2" fmla="*/ 162 w 196"/>
                  <a:gd name="T3" fmla="*/ 188 h 194"/>
                  <a:gd name="T4" fmla="*/ 38 w 196"/>
                  <a:gd name="T5" fmla="*/ 64 h 194"/>
                  <a:gd name="T6" fmla="*/ 38 w 196"/>
                  <a:gd name="T7" fmla="*/ 93 h 194"/>
                  <a:gd name="T8" fmla="*/ 19 w 196"/>
                  <a:gd name="T9" fmla="*/ 111 h 194"/>
                  <a:gd name="T10" fmla="*/ 0 w 196"/>
                  <a:gd name="T11" fmla="*/ 93 h 194"/>
                  <a:gd name="T12" fmla="*/ 0 w 196"/>
                  <a:gd name="T13" fmla="*/ 19 h 194"/>
                  <a:gd name="T14" fmla="*/ 19 w 196"/>
                  <a:gd name="T15" fmla="*/ 0 h 194"/>
                  <a:gd name="T16" fmla="*/ 94 w 196"/>
                  <a:gd name="T17" fmla="*/ 0 h 194"/>
                  <a:gd name="T18" fmla="*/ 113 w 196"/>
                  <a:gd name="T19" fmla="*/ 19 h 194"/>
                  <a:gd name="T20" fmla="*/ 94 w 196"/>
                  <a:gd name="T21" fmla="*/ 38 h 194"/>
                  <a:gd name="T22" fmla="*/ 65 w 196"/>
                  <a:gd name="T23" fmla="*/ 38 h 194"/>
                  <a:gd name="T24" fmla="*/ 189 w 196"/>
                  <a:gd name="T25" fmla="*/ 162 h 194"/>
                  <a:gd name="T26" fmla="*/ 189 w 196"/>
                  <a:gd name="T27" fmla="*/ 188 h 194"/>
                  <a:gd name="T28" fmla="*/ 176 w 196"/>
                  <a:gd name="T29" fmla="*/ 19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6" h="194">
                    <a:moveTo>
                      <a:pt x="176" y="194"/>
                    </a:moveTo>
                    <a:cubicBezTo>
                      <a:pt x="171" y="194"/>
                      <a:pt x="166" y="192"/>
                      <a:pt x="162" y="188"/>
                    </a:cubicBezTo>
                    <a:cubicBezTo>
                      <a:pt x="38" y="64"/>
                      <a:pt x="38" y="64"/>
                      <a:pt x="38" y="64"/>
                    </a:cubicBezTo>
                    <a:cubicBezTo>
                      <a:pt x="38" y="93"/>
                      <a:pt x="38" y="93"/>
                      <a:pt x="38" y="93"/>
                    </a:cubicBezTo>
                    <a:cubicBezTo>
                      <a:pt x="38" y="103"/>
                      <a:pt x="30" y="111"/>
                      <a:pt x="19" y="111"/>
                    </a:cubicBezTo>
                    <a:cubicBezTo>
                      <a:pt x="9" y="111"/>
                      <a:pt x="0" y="103"/>
                      <a:pt x="0" y="93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104" y="0"/>
                      <a:pt x="113" y="8"/>
                      <a:pt x="113" y="19"/>
                    </a:cubicBezTo>
                    <a:cubicBezTo>
                      <a:pt x="113" y="29"/>
                      <a:pt x="104" y="38"/>
                      <a:pt x="94" y="38"/>
                    </a:cubicBezTo>
                    <a:cubicBezTo>
                      <a:pt x="65" y="38"/>
                      <a:pt x="65" y="38"/>
                      <a:pt x="65" y="38"/>
                    </a:cubicBezTo>
                    <a:cubicBezTo>
                      <a:pt x="189" y="162"/>
                      <a:pt x="189" y="162"/>
                      <a:pt x="189" y="162"/>
                    </a:cubicBezTo>
                    <a:cubicBezTo>
                      <a:pt x="196" y="169"/>
                      <a:pt x="196" y="181"/>
                      <a:pt x="189" y="188"/>
                    </a:cubicBezTo>
                    <a:cubicBezTo>
                      <a:pt x="185" y="192"/>
                      <a:pt x="180" y="194"/>
                      <a:pt x="176" y="194"/>
                    </a:cubicBezTo>
                    <a:close/>
                  </a:path>
                </a:pathLst>
              </a:custGeom>
              <a:solidFill>
                <a:srgbClr val="B0CB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9" name="Freeform 340"/>
              <p:cNvSpPr>
                <a:spLocks/>
              </p:cNvSpPr>
              <p:nvPr/>
            </p:nvSpPr>
            <p:spPr bwMode="auto">
              <a:xfrm>
                <a:off x="7994250" y="186360"/>
                <a:ext cx="166688" cy="165100"/>
              </a:xfrm>
              <a:custGeom>
                <a:avLst/>
                <a:gdLst>
                  <a:gd name="T0" fmla="*/ 20 w 195"/>
                  <a:gd name="T1" fmla="*/ 0 h 194"/>
                  <a:gd name="T2" fmla="*/ 34 w 195"/>
                  <a:gd name="T3" fmla="*/ 6 h 194"/>
                  <a:gd name="T4" fmla="*/ 158 w 195"/>
                  <a:gd name="T5" fmla="*/ 130 h 194"/>
                  <a:gd name="T6" fmla="*/ 158 w 195"/>
                  <a:gd name="T7" fmla="*/ 101 h 194"/>
                  <a:gd name="T8" fmla="*/ 177 w 195"/>
                  <a:gd name="T9" fmla="*/ 83 h 194"/>
                  <a:gd name="T10" fmla="*/ 195 w 195"/>
                  <a:gd name="T11" fmla="*/ 101 h 194"/>
                  <a:gd name="T12" fmla="*/ 195 w 195"/>
                  <a:gd name="T13" fmla="*/ 175 h 194"/>
                  <a:gd name="T14" fmla="*/ 177 w 195"/>
                  <a:gd name="T15" fmla="*/ 194 h 194"/>
                  <a:gd name="T16" fmla="*/ 102 w 195"/>
                  <a:gd name="T17" fmla="*/ 194 h 194"/>
                  <a:gd name="T18" fmla="*/ 83 w 195"/>
                  <a:gd name="T19" fmla="*/ 175 h 194"/>
                  <a:gd name="T20" fmla="*/ 102 w 195"/>
                  <a:gd name="T21" fmla="*/ 156 h 194"/>
                  <a:gd name="T22" fmla="*/ 131 w 195"/>
                  <a:gd name="T23" fmla="*/ 156 h 194"/>
                  <a:gd name="T24" fmla="*/ 7 w 195"/>
                  <a:gd name="T25" fmla="*/ 32 h 194"/>
                  <a:gd name="T26" fmla="*/ 7 w 195"/>
                  <a:gd name="T27" fmla="*/ 6 h 194"/>
                  <a:gd name="T28" fmla="*/ 20 w 195"/>
                  <a:gd name="T29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5" h="194">
                    <a:moveTo>
                      <a:pt x="20" y="0"/>
                    </a:moveTo>
                    <a:cubicBezTo>
                      <a:pt x="25" y="0"/>
                      <a:pt x="30" y="2"/>
                      <a:pt x="34" y="6"/>
                    </a:cubicBezTo>
                    <a:cubicBezTo>
                      <a:pt x="158" y="130"/>
                      <a:pt x="158" y="130"/>
                      <a:pt x="158" y="130"/>
                    </a:cubicBezTo>
                    <a:cubicBezTo>
                      <a:pt x="158" y="101"/>
                      <a:pt x="158" y="101"/>
                      <a:pt x="158" y="101"/>
                    </a:cubicBezTo>
                    <a:cubicBezTo>
                      <a:pt x="158" y="91"/>
                      <a:pt x="166" y="83"/>
                      <a:pt x="177" y="83"/>
                    </a:cubicBezTo>
                    <a:cubicBezTo>
                      <a:pt x="187" y="83"/>
                      <a:pt x="195" y="91"/>
                      <a:pt x="195" y="101"/>
                    </a:cubicBezTo>
                    <a:cubicBezTo>
                      <a:pt x="195" y="175"/>
                      <a:pt x="195" y="175"/>
                      <a:pt x="195" y="175"/>
                    </a:cubicBezTo>
                    <a:cubicBezTo>
                      <a:pt x="195" y="186"/>
                      <a:pt x="187" y="194"/>
                      <a:pt x="177" y="194"/>
                    </a:cubicBezTo>
                    <a:cubicBezTo>
                      <a:pt x="102" y="194"/>
                      <a:pt x="102" y="194"/>
                      <a:pt x="102" y="194"/>
                    </a:cubicBezTo>
                    <a:cubicBezTo>
                      <a:pt x="91" y="194"/>
                      <a:pt x="83" y="186"/>
                      <a:pt x="83" y="175"/>
                    </a:cubicBezTo>
                    <a:cubicBezTo>
                      <a:pt x="83" y="165"/>
                      <a:pt x="91" y="156"/>
                      <a:pt x="102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0" y="25"/>
                      <a:pt x="0" y="13"/>
                      <a:pt x="7" y="6"/>
                    </a:cubicBezTo>
                    <a:cubicBezTo>
                      <a:pt x="11" y="2"/>
                      <a:pt x="15" y="0"/>
                      <a:pt x="20" y="0"/>
                    </a:cubicBezTo>
                    <a:close/>
                  </a:path>
                </a:pathLst>
              </a:custGeom>
              <a:solidFill>
                <a:srgbClr val="B0CB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0" name="Freeform 341"/>
              <p:cNvSpPr>
                <a:spLocks/>
              </p:cNvSpPr>
              <p:nvPr/>
            </p:nvSpPr>
            <p:spPr bwMode="auto">
              <a:xfrm>
                <a:off x="7694213" y="186360"/>
                <a:ext cx="166688" cy="165100"/>
              </a:xfrm>
              <a:custGeom>
                <a:avLst/>
                <a:gdLst>
                  <a:gd name="T0" fmla="*/ 176 w 196"/>
                  <a:gd name="T1" fmla="*/ 0 h 194"/>
                  <a:gd name="T2" fmla="*/ 162 w 196"/>
                  <a:gd name="T3" fmla="*/ 6 h 194"/>
                  <a:gd name="T4" fmla="*/ 38 w 196"/>
                  <a:gd name="T5" fmla="*/ 130 h 194"/>
                  <a:gd name="T6" fmla="*/ 38 w 196"/>
                  <a:gd name="T7" fmla="*/ 101 h 194"/>
                  <a:gd name="T8" fmla="*/ 19 w 196"/>
                  <a:gd name="T9" fmla="*/ 83 h 194"/>
                  <a:gd name="T10" fmla="*/ 0 w 196"/>
                  <a:gd name="T11" fmla="*/ 101 h 194"/>
                  <a:gd name="T12" fmla="*/ 0 w 196"/>
                  <a:gd name="T13" fmla="*/ 175 h 194"/>
                  <a:gd name="T14" fmla="*/ 19 w 196"/>
                  <a:gd name="T15" fmla="*/ 194 h 194"/>
                  <a:gd name="T16" fmla="*/ 94 w 196"/>
                  <a:gd name="T17" fmla="*/ 194 h 194"/>
                  <a:gd name="T18" fmla="*/ 113 w 196"/>
                  <a:gd name="T19" fmla="*/ 175 h 194"/>
                  <a:gd name="T20" fmla="*/ 94 w 196"/>
                  <a:gd name="T21" fmla="*/ 156 h 194"/>
                  <a:gd name="T22" fmla="*/ 65 w 196"/>
                  <a:gd name="T23" fmla="*/ 156 h 194"/>
                  <a:gd name="T24" fmla="*/ 189 w 196"/>
                  <a:gd name="T25" fmla="*/ 32 h 194"/>
                  <a:gd name="T26" fmla="*/ 189 w 196"/>
                  <a:gd name="T27" fmla="*/ 6 h 194"/>
                  <a:gd name="T28" fmla="*/ 176 w 196"/>
                  <a:gd name="T29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6" h="194">
                    <a:moveTo>
                      <a:pt x="176" y="0"/>
                    </a:moveTo>
                    <a:cubicBezTo>
                      <a:pt x="171" y="0"/>
                      <a:pt x="166" y="2"/>
                      <a:pt x="162" y="6"/>
                    </a:cubicBezTo>
                    <a:cubicBezTo>
                      <a:pt x="38" y="130"/>
                      <a:pt x="38" y="130"/>
                      <a:pt x="38" y="130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38" y="91"/>
                      <a:pt x="30" y="83"/>
                      <a:pt x="19" y="83"/>
                    </a:cubicBezTo>
                    <a:cubicBezTo>
                      <a:pt x="9" y="83"/>
                      <a:pt x="0" y="91"/>
                      <a:pt x="0" y="101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86"/>
                      <a:pt x="9" y="194"/>
                      <a:pt x="19" y="194"/>
                    </a:cubicBezTo>
                    <a:cubicBezTo>
                      <a:pt x="94" y="194"/>
                      <a:pt x="94" y="194"/>
                      <a:pt x="94" y="194"/>
                    </a:cubicBezTo>
                    <a:cubicBezTo>
                      <a:pt x="104" y="194"/>
                      <a:pt x="113" y="186"/>
                      <a:pt x="113" y="175"/>
                    </a:cubicBezTo>
                    <a:cubicBezTo>
                      <a:pt x="113" y="165"/>
                      <a:pt x="104" y="156"/>
                      <a:pt x="94" y="156"/>
                    </a:cubicBezTo>
                    <a:cubicBezTo>
                      <a:pt x="65" y="156"/>
                      <a:pt x="65" y="156"/>
                      <a:pt x="65" y="156"/>
                    </a:cubicBezTo>
                    <a:cubicBezTo>
                      <a:pt x="189" y="32"/>
                      <a:pt x="189" y="32"/>
                      <a:pt x="189" y="32"/>
                    </a:cubicBezTo>
                    <a:cubicBezTo>
                      <a:pt x="196" y="25"/>
                      <a:pt x="196" y="13"/>
                      <a:pt x="189" y="6"/>
                    </a:cubicBezTo>
                    <a:cubicBezTo>
                      <a:pt x="185" y="2"/>
                      <a:pt x="180" y="0"/>
                      <a:pt x="176" y="0"/>
                    </a:cubicBezTo>
                    <a:close/>
                  </a:path>
                </a:pathLst>
              </a:custGeom>
              <a:solidFill>
                <a:srgbClr val="B0CB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1" name="Oval 342"/>
              <p:cNvSpPr>
                <a:spLocks noChangeArrowheads="1"/>
              </p:cNvSpPr>
              <p:nvPr/>
            </p:nvSpPr>
            <p:spPr bwMode="auto">
              <a:xfrm>
                <a:off x="7746600" y="-61290"/>
                <a:ext cx="358775" cy="358775"/>
              </a:xfrm>
              <a:prstGeom prst="ellipse">
                <a:avLst/>
              </a:prstGeom>
              <a:solidFill>
                <a:srgbClr val="B0CB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2" name="Freeform 343"/>
              <p:cNvSpPr>
                <a:spLocks noEditPoints="1"/>
              </p:cNvSpPr>
              <p:nvPr/>
            </p:nvSpPr>
            <p:spPr bwMode="auto">
              <a:xfrm>
                <a:off x="7746600" y="-61290"/>
                <a:ext cx="358775" cy="358775"/>
              </a:xfrm>
              <a:custGeom>
                <a:avLst/>
                <a:gdLst>
                  <a:gd name="T0" fmla="*/ 210 w 421"/>
                  <a:gd name="T1" fmla="*/ 0 h 421"/>
                  <a:gd name="T2" fmla="*/ 0 w 421"/>
                  <a:gd name="T3" fmla="*/ 210 h 421"/>
                  <a:gd name="T4" fmla="*/ 210 w 421"/>
                  <a:gd name="T5" fmla="*/ 421 h 421"/>
                  <a:gd name="T6" fmla="*/ 421 w 421"/>
                  <a:gd name="T7" fmla="*/ 210 h 421"/>
                  <a:gd name="T8" fmla="*/ 210 w 421"/>
                  <a:gd name="T9" fmla="*/ 0 h 421"/>
                  <a:gd name="T10" fmla="*/ 211 w 421"/>
                  <a:gd name="T11" fmla="*/ 311 h 421"/>
                  <a:gd name="T12" fmla="*/ 110 w 421"/>
                  <a:gd name="T13" fmla="*/ 211 h 421"/>
                  <a:gd name="T14" fmla="*/ 211 w 421"/>
                  <a:gd name="T15" fmla="*/ 110 h 421"/>
                  <a:gd name="T16" fmla="*/ 311 w 421"/>
                  <a:gd name="T17" fmla="*/ 211 h 421"/>
                  <a:gd name="T18" fmla="*/ 211 w 421"/>
                  <a:gd name="T19" fmla="*/ 311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1" h="421">
                    <a:moveTo>
                      <a:pt x="210" y="0"/>
                    </a:moveTo>
                    <a:cubicBezTo>
                      <a:pt x="94" y="0"/>
                      <a:pt x="0" y="94"/>
                      <a:pt x="0" y="210"/>
                    </a:cubicBezTo>
                    <a:cubicBezTo>
                      <a:pt x="0" y="326"/>
                      <a:pt x="94" y="421"/>
                      <a:pt x="210" y="421"/>
                    </a:cubicBezTo>
                    <a:cubicBezTo>
                      <a:pt x="327" y="421"/>
                      <a:pt x="421" y="326"/>
                      <a:pt x="421" y="210"/>
                    </a:cubicBezTo>
                    <a:cubicBezTo>
                      <a:pt x="421" y="94"/>
                      <a:pt x="327" y="0"/>
                      <a:pt x="210" y="0"/>
                    </a:cubicBezTo>
                    <a:close/>
                    <a:moveTo>
                      <a:pt x="211" y="311"/>
                    </a:moveTo>
                    <a:cubicBezTo>
                      <a:pt x="155" y="311"/>
                      <a:pt x="110" y="266"/>
                      <a:pt x="110" y="211"/>
                    </a:cubicBezTo>
                    <a:cubicBezTo>
                      <a:pt x="110" y="155"/>
                      <a:pt x="155" y="110"/>
                      <a:pt x="211" y="110"/>
                    </a:cubicBezTo>
                    <a:cubicBezTo>
                      <a:pt x="266" y="110"/>
                      <a:pt x="311" y="155"/>
                      <a:pt x="311" y="211"/>
                    </a:cubicBezTo>
                    <a:cubicBezTo>
                      <a:pt x="311" y="266"/>
                      <a:pt x="266" y="311"/>
                      <a:pt x="211" y="311"/>
                    </a:cubicBezTo>
                    <a:close/>
                  </a:path>
                </a:pathLst>
              </a:custGeom>
              <a:solidFill>
                <a:srgbClr val="024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16" name="TextBox 115"/>
            <p:cNvSpPr txBox="1"/>
            <p:nvPr/>
          </p:nvSpPr>
          <p:spPr>
            <a:xfrm>
              <a:off x="968690" y="3837812"/>
              <a:ext cx="1838721" cy="61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Flexible Consumption</a:t>
              </a:r>
            </a:p>
          </p:txBody>
        </p:sp>
      </p:grpSp>
      <p:sp>
        <p:nvSpPr>
          <p:cNvPr id="123" name="TextBox 122"/>
          <p:cNvSpPr txBox="1"/>
          <p:nvPr userDrawn="1"/>
        </p:nvSpPr>
        <p:spPr>
          <a:xfrm>
            <a:off x="1823354" y="3422986"/>
            <a:ext cx="2027065" cy="1200296"/>
          </a:xfrm>
          <a:prstGeom prst="rect">
            <a:avLst/>
          </a:prstGeom>
          <a:noFill/>
        </p:spPr>
        <p:txBody>
          <a:bodyPr wrap="square" lIns="91409" tIns="45704" rIns="91409" bIns="45704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Rounded Book"/>
                <a:cs typeface="Gotham Rounded Book"/>
              </a:rPr>
              <a:t>Buy and use </a:t>
            </a:r>
            <a:br>
              <a:rPr lang="en-US" sz="1200" dirty="0">
                <a:solidFill>
                  <a:schemeClr val="tx1"/>
                </a:solidFill>
                <a:latin typeface="Gotham Rounded Book"/>
                <a:cs typeface="Gotham Rounded Book"/>
              </a:rPr>
            </a:br>
            <a:r>
              <a:rPr lang="en-US" sz="1200" dirty="0">
                <a:solidFill>
                  <a:schemeClr val="tx1"/>
                </a:solidFill>
                <a:latin typeface="Gotham Rounded Book"/>
                <a:cs typeface="Gotham Rounded Book"/>
              </a:rPr>
              <a:t>what you need only when you need it – </a:t>
            </a:r>
            <a:br>
              <a:rPr lang="en-US" sz="1200" dirty="0">
                <a:solidFill>
                  <a:schemeClr val="tx1"/>
                </a:solidFill>
                <a:latin typeface="Gotham Rounded Book"/>
                <a:cs typeface="Gotham Rounded Book"/>
              </a:rPr>
            </a:br>
            <a:r>
              <a:rPr lang="en-US" sz="1200" dirty="0">
                <a:solidFill>
                  <a:schemeClr val="tx1"/>
                </a:solidFill>
                <a:latin typeface="Gotham Rounded Book"/>
                <a:cs typeface="Gotham Rounded Book"/>
              </a:rPr>
              <a:t>no more overprovisioning and prediction risk</a:t>
            </a:r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527734" y="130478"/>
            <a:ext cx="8159067" cy="51660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is The Enterprise Cloud?</a:t>
            </a:r>
          </a:p>
        </p:txBody>
      </p:sp>
      <p:grpSp>
        <p:nvGrpSpPr>
          <p:cNvPr id="125" name="Group 124"/>
          <p:cNvGrpSpPr/>
          <p:nvPr userDrawn="1"/>
        </p:nvGrpSpPr>
        <p:grpSpPr>
          <a:xfrm>
            <a:off x="5501341" y="2039306"/>
            <a:ext cx="1379400" cy="1092374"/>
            <a:chOff x="4923306" y="2996867"/>
            <a:chExt cx="1838721" cy="1456499"/>
          </a:xfrm>
        </p:grpSpPr>
        <p:grpSp>
          <p:nvGrpSpPr>
            <p:cNvPr id="126" name="Group 125"/>
            <p:cNvGrpSpPr/>
            <p:nvPr/>
          </p:nvGrpSpPr>
          <p:grpSpPr>
            <a:xfrm>
              <a:off x="5388986" y="2996867"/>
              <a:ext cx="1073924" cy="793380"/>
              <a:chOff x="6994425" y="1412709"/>
              <a:chExt cx="1258170" cy="930113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6994425" y="1412709"/>
                <a:ext cx="726650" cy="930113"/>
                <a:chOff x="2246314" y="4360863"/>
                <a:chExt cx="317500" cy="406400"/>
              </a:xfrm>
              <a:effectLst/>
            </p:grpSpPr>
            <p:sp>
              <p:nvSpPr>
                <p:cNvPr id="133" name="Freeform 269"/>
                <p:cNvSpPr>
                  <a:spLocks noEditPoints="1"/>
                </p:cNvSpPr>
                <p:nvPr/>
              </p:nvSpPr>
              <p:spPr bwMode="auto">
                <a:xfrm>
                  <a:off x="2246314" y="4360863"/>
                  <a:ext cx="317500" cy="406400"/>
                </a:xfrm>
                <a:custGeom>
                  <a:avLst/>
                  <a:gdLst>
                    <a:gd name="T0" fmla="*/ 0 w 162"/>
                    <a:gd name="T1" fmla="*/ 95 h 207"/>
                    <a:gd name="T2" fmla="*/ 0 w 162"/>
                    <a:gd name="T3" fmla="*/ 197 h 207"/>
                    <a:gd name="T4" fmla="*/ 10 w 162"/>
                    <a:gd name="T5" fmla="*/ 207 h 207"/>
                    <a:gd name="T6" fmla="*/ 152 w 162"/>
                    <a:gd name="T7" fmla="*/ 207 h 207"/>
                    <a:gd name="T8" fmla="*/ 162 w 162"/>
                    <a:gd name="T9" fmla="*/ 197 h 207"/>
                    <a:gd name="T10" fmla="*/ 162 w 162"/>
                    <a:gd name="T11" fmla="*/ 95 h 207"/>
                    <a:gd name="T12" fmla="*/ 152 w 162"/>
                    <a:gd name="T13" fmla="*/ 85 h 207"/>
                    <a:gd name="T14" fmla="*/ 144 w 162"/>
                    <a:gd name="T15" fmla="*/ 85 h 207"/>
                    <a:gd name="T16" fmla="*/ 82 w 162"/>
                    <a:gd name="T17" fmla="*/ 0 h 207"/>
                    <a:gd name="T18" fmla="*/ 18 w 162"/>
                    <a:gd name="T19" fmla="*/ 85 h 207"/>
                    <a:gd name="T20" fmla="*/ 10 w 162"/>
                    <a:gd name="T21" fmla="*/ 85 h 207"/>
                    <a:gd name="T22" fmla="*/ 0 w 162"/>
                    <a:gd name="T23" fmla="*/ 95 h 207"/>
                    <a:gd name="T24" fmla="*/ 95 w 162"/>
                    <a:gd name="T25" fmla="*/ 181 h 207"/>
                    <a:gd name="T26" fmla="*/ 67 w 162"/>
                    <a:gd name="T27" fmla="*/ 181 h 207"/>
                    <a:gd name="T28" fmla="*/ 72 w 162"/>
                    <a:gd name="T29" fmla="*/ 143 h 207"/>
                    <a:gd name="T30" fmla="*/ 64 w 162"/>
                    <a:gd name="T31" fmla="*/ 128 h 207"/>
                    <a:gd name="T32" fmla="*/ 81 w 162"/>
                    <a:gd name="T33" fmla="*/ 111 h 207"/>
                    <a:gd name="T34" fmla="*/ 98 w 162"/>
                    <a:gd name="T35" fmla="*/ 128 h 207"/>
                    <a:gd name="T36" fmla="*/ 90 w 162"/>
                    <a:gd name="T37" fmla="*/ 143 h 207"/>
                    <a:gd name="T38" fmla="*/ 95 w 162"/>
                    <a:gd name="T39" fmla="*/ 181 h 207"/>
                    <a:gd name="T40" fmla="*/ 82 w 162"/>
                    <a:gd name="T41" fmla="*/ 25 h 207"/>
                    <a:gd name="T42" fmla="*/ 121 w 162"/>
                    <a:gd name="T43" fmla="*/ 85 h 207"/>
                    <a:gd name="T44" fmla="*/ 42 w 162"/>
                    <a:gd name="T45" fmla="*/ 85 h 207"/>
                    <a:gd name="T46" fmla="*/ 82 w 162"/>
                    <a:gd name="T47" fmla="*/ 25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62" h="207">
                      <a:moveTo>
                        <a:pt x="0" y="95"/>
                      </a:moveTo>
                      <a:cubicBezTo>
                        <a:pt x="0" y="197"/>
                        <a:pt x="0" y="197"/>
                        <a:pt x="0" y="197"/>
                      </a:cubicBezTo>
                      <a:cubicBezTo>
                        <a:pt x="0" y="203"/>
                        <a:pt x="4" y="207"/>
                        <a:pt x="10" y="207"/>
                      </a:cubicBezTo>
                      <a:cubicBezTo>
                        <a:pt x="152" y="207"/>
                        <a:pt x="152" y="207"/>
                        <a:pt x="152" y="207"/>
                      </a:cubicBezTo>
                      <a:cubicBezTo>
                        <a:pt x="158" y="207"/>
                        <a:pt x="162" y="203"/>
                        <a:pt x="162" y="197"/>
                      </a:cubicBezTo>
                      <a:cubicBezTo>
                        <a:pt x="162" y="95"/>
                        <a:pt x="162" y="95"/>
                        <a:pt x="162" y="95"/>
                      </a:cubicBezTo>
                      <a:cubicBezTo>
                        <a:pt x="162" y="90"/>
                        <a:pt x="158" y="85"/>
                        <a:pt x="152" y="85"/>
                      </a:cubicBezTo>
                      <a:cubicBezTo>
                        <a:pt x="144" y="85"/>
                        <a:pt x="144" y="85"/>
                        <a:pt x="144" y="85"/>
                      </a:cubicBezTo>
                      <a:cubicBezTo>
                        <a:pt x="144" y="61"/>
                        <a:pt x="145" y="0"/>
                        <a:pt x="82" y="0"/>
                      </a:cubicBezTo>
                      <a:cubicBezTo>
                        <a:pt x="18" y="0"/>
                        <a:pt x="18" y="61"/>
                        <a:pt x="18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4" y="85"/>
                        <a:pt x="0" y="90"/>
                        <a:pt x="0" y="95"/>
                      </a:cubicBezTo>
                      <a:close/>
                      <a:moveTo>
                        <a:pt x="95" y="181"/>
                      </a:moveTo>
                      <a:cubicBezTo>
                        <a:pt x="67" y="181"/>
                        <a:pt x="67" y="181"/>
                        <a:pt x="67" y="181"/>
                      </a:cubicBezTo>
                      <a:cubicBezTo>
                        <a:pt x="72" y="143"/>
                        <a:pt x="72" y="143"/>
                        <a:pt x="72" y="143"/>
                      </a:cubicBezTo>
                      <a:cubicBezTo>
                        <a:pt x="67" y="140"/>
                        <a:pt x="64" y="134"/>
                        <a:pt x="64" y="128"/>
                      </a:cubicBezTo>
                      <a:cubicBezTo>
                        <a:pt x="64" y="119"/>
                        <a:pt x="72" y="111"/>
                        <a:pt x="81" y="111"/>
                      </a:cubicBezTo>
                      <a:cubicBezTo>
                        <a:pt x="90" y="111"/>
                        <a:pt x="98" y="119"/>
                        <a:pt x="98" y="128"/>
                      </a:cubicBezTo>
                      <a:cubicBezTo>
                        <a:pt x="98" y="134"/>
                        <a:pt x="95" y="140"/>
                        <a:pt x="90" y="143"/>
                      </a:cubicBezTo>
                      <a:lnTo>
                        <a:pt x="95" y="181"/>
                      </a:lnTo>
                      <a:close/>
                      <a:moveTo>
                        <a:pt x="82" y="25"/>
                      </a:moveTo>
                      <a:cubicBezTo>
                        <a:pt x="127" y="25"/>
                        <a:pt x="122" y="68"/>
                        <a:pt x="121" y="85"/>
                      </a:cubicBezTo>
                      <a:cubicBezTo>
                        <a:pt x="42" y="85"/>
                        <a:pt x="42" y="85"/>
                        <a:pt x="42" y="85"/>
                      </a:cubicBezTo>
                      <a:cubicBezTo>
                        <a:pt x="42" y="67"/>
                        <a:pt x="36" y="25"/>
                        <a:pt x="82" y="2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4" name="Freeform 270"/>
                <p:cNvSpPr>
                  <a:spLocks/>
                </p:cNvSpPr>
                <p:nvPr/>
              </p:nvSpPr>
              <p:spPr bwMode="auto">
                <a:xfrm>
                  <a:off x="2371726" y="4578350"/>
                  <a:ext cx="66675" cy="138113"/>
                </a:xfrm>
                <a:custGeom>
                  <a:avLst/>
                  <a:gdLst>
                    <a:gd name="T0" fmla="*/ 34 w 34"/>
                    <a:gd name="T1" fmla="*/ 17 h 70"/>
                    <a:gd name="T2" fmla="*/ 17 w 34"/>
                    <a:gd name="T3" fmla="*/ 0 h 70"/>
                    <a:gd name="T4" fmla="*/ 0 w 34"/>
                    <a:gd name="T5" fmla="*/ 17 h 70"/>
                    <a:gd name="T6" fmla="*/ 8 w 34"/>
                    <a:gd name="T7" fmla="*/ 32 h 70"/>
                    <a:gd name="T8" fmla="*/ 3 w 34"/>
                    <a:gd name="T9" fmla="*/ 70 h 70"/>
                    <a:gd name="T10" fmla="*/ 31 w 34"/>
                    <a:gd name="T11" fmla="*/ 70 h 70"/>
                    <a:gd name="T12" fmla="*/ 26 w 34"/>
                    <a:gd name="T13" fmla="*/ 32 h 70"/>
                    <a:gd name="T14" fmla="*/ 34 w 34"/>
                    <a:gd name="T15" fmla="*/ 17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4" h="70">
                      <a:moveTo>
                        <a:pt x="34" y="17"/>
                      </a:moveTo>
                      <a:cubicBezTo>
                        <a:pt x="34" y="8"/>
                        <a:pt x="26" y="0"/>
                        <a:pt x="17" y="0"/>
                      </a:cubicBezTo>
                      <a:cubicBezTo>
                        <a:pt x="8" y="0"/>
                        <a:pt x="0" y="8"/>
                        <a:pt x="0" y="17"/>
                      </a:cubicBezTo>
                      <a:cubicBezTo>
                        <a:pt x="0" y="23"/>
                        <a:pt x="3" y="29"/>
                        <a:pt x="8" y="32"/>
                      </a:cubicBezTo>
                      <a:cubicBezTo>
                        <a:pt x="3" y="70"/>
                        <a:pt x="3" y="70"/>
                        <a:pt x="3" y="70"/>
                      </a:cubicBezTo>
                      <a:cubicBezTo>
                        <a:pt x="31" y="70"/>
                        <a:pt x="31" y="70"/>
                        <a:pt x="31" y="70"/>
                      </a:cubicBezTo>
                      <a:cubicBezTo>
                        <a:pt x="26" y="32"/>
                        <a:pt x="26" y="32"/>
                        <a:pt x="26" y="32"/>
                      </a:cubicBezTo>
                      <a:cubicBezTo>
                        <a:pt x="31" y="29"/>
                        <a:pt x="34" y="23"/>
                        <a:pt x="34" y="17"/>
                      </a:cubicBezTo>
                      <a:close/>
                    </a:path>
                  </a:pathLst>
                </a:custGeom>
                <a:solidFill>
                  <a:srgbClr val="B0CB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7593873" y="1725537"/>
                <a:ext cx="658722" cy="571271"/>
                <a:chOff x="8655050" y="4525963"/>
                <a:chExt cx="920750" cy="798513"/>
              </a:xfrm>
              <a:effectLst/>
            </p:grpSpPr>
            <p:sp>
              <p:nvSpPr>
                <p:cNvPr id="130" name="Freeform 291"/>
                <p:cNvSpPr>
                  <a:spLocks/>
                </p:cNvSpPr>
                <p:nvPr/>
              </p:nvSpPr>
              <p:spPr bwMode="auto">
                <a:xfrm>
                  <a:off x="8934450" y="4745038"/>
                  <a:ext cx="361950" cy="360363"/>
                </a:xfrm>
                <a:custGeom>
                  <a:avLst/>
                  <a:gdLst>
                    <a:gd name="T0" fmla="*/ 48 w 121"/>
                    <a:gd name="T1" fmla="*/ 120 h 120"/>
                    <a:gd name="T2" fmla="*/ 73 w 121"/>
                    <a:gd name="T3" fmla="*/ 120 h 120"/>
                    <a:gd name="T4" fmla="*/ 82 w 121"/>
                    <a:gd name="T5" fmla="*/ 111 h 120"/>
                    <a:gd name="T6" fmla="*/ 82 w 121"/>
                    <a:gd name="T7" fmla="*/ 81 h 120"/>
                    <a:gd name="T8" fmla="*/ 112 w 121"/>
                    <a:gd name="T9" fmla="*/ 81 h 120"/>
                    <a:gd name="T10" fmla="*/ 121 w 121"/>
                    <a:gd name="T11" fmla="*/ 72 h 120"/>
                    <a:gd name="T12" fmla="*/ 121 w 121"/>
                    <a:gd name="T13" fmla="*/ 48 h 120"/>
                    <a:gd name="T14" fmla="*/ 112 w 121"/>
                    <a:gd name="T15" fmla="*/ 39 h 120"/>
                    <a:gd name="T16" fmla="*/ 82 w 121"/>
                    <a:gd name="T17" fmla="*/ 39 h 120"/>
                    <a:gd name="T18" fmla="*/ 82 w 121"/>
                    <a:gd name="T19" fmla="*/ 9 h 120"/>
                    <a:gd name="T20" fmla="*/ 73 w 121"/>
                    <a:gd name="T21" fmla="*/ 0 h 120"/>
                    <a:gd name="T22" fmla="*/ 48 w 121"/>
                    <a:gd name="T23" fmla="*/ 0 h 120"/>
                    <a:gd name="T24" fmla="*/ 39 w 121"/>
                    <a:gd name="T25" fmla="*/ 9 h 120"/>
                    <a:gd name="T26" fmla="*/ 39 w 121"/>
                    <a:gd name="T27" fmla="*/ 39 h 120"/>
                    <a:gd name="T28" fmla="*/ 9 w 121"/>
                    <a:gd name="T29" fmla="*/ 39 h 120"/>
                    <a:gd name="T30" fmla="*/ 0 w 121"/>
                    <a:gd name="T31" fmla="*/ 48 h 120"/>
                    <a:gd name="T32" fmla="*/ 0 w 121"/>
                    <a:gd name="T33" fmla="*/ 72 h 120"/>
                    <a:gd name="T34" fmla="*/ 9 w 121"/>
                    <a:gd name="T35" fmla="*/ 81 h 120"/>
                    <a:gd name="T36" fmla="*/ 39 w 121"/>
                    <a:gd name="T37" fmla="*/ 81 h 120"/>
                    <a:gd name="T38" fmla="*/ 39 w 121"/>
                    <a:gd name="T39" fmla="*/ 111 h 120"/>
                    <a:gd name="T40" fmla="*/ 48 w 121"/>
                    <a:gd name="T41" fmla="*/ 12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21" h="120">
                      <a:moveTo>
                        <a:pt x="48" y="120"/>
                      </a:moveTo>
                      <a:cubicBezTo>
                        <a:pt x="73" y="120"/>
                        <a:pt x="73" y="120"/>
                        <a:pt x="73" y="120"/>
                      </a:cubicBezTo>
                      <a:cubicBezTo>
                        <a:pt x="78" y="120"/>
                        <a:pt x="82" y="116"/>
                        <a:pt x="82" y="111"/>
                      </a:cubicBezTo>
                      <a:cubicBezTo>
                        <a:pt x="82" y="81"/>
                        <a:pt x="82" y="81"/>
                        <a:pt x="82" y="81"/>
                      </a:cubicBezTo>
                      <a:cubicBezTo>
                        <a:pt x="112" y="81"/>
                        <a:pt x="112" y="81"/>
                        <a:pt x="112" y="81"/>
                      </a:cubicBezTo>
                      <a:cubicBezTo>
                        <a:pt x="117" y="81"/>
                        <a:pt x="121" y="77"/>
                        <a:pt x="121" y="72"/>
                      </a:cubicBezTo>
                      <a:cubicBezTo>
                        <a:pt x="121" y="48"/>
                        <a:pt x="121" y="48"/>
                        <a:pt x="121" y="48"/>
                      </a:cubicBezTo>
                      <a:cubicBezTo>
                        <a:pt x="121" y="43"/>
                        <a:pt x="117" y="39"/>
                        <a:pt x="112" y="39"/>
                      </a:cubicBezTo>
                      <a:cubicBezTo>
                        <a:pt x="82" y="39"/>
                        <a:pt x="82" y="39"/>
                        <a:pt x="82" y="39"/>
                      </a:cubicBezTo>
                      <a:cubicBezTo>
                        <a:pt x="82" y="9"/>
                        <a:pt x="82" y="9"/>
                        <a:pt x="82" y="9"/>
                      </a:cubicBezTo>
                      <a:cubicBezTo>
                        <a:pt x="82" y="4"/>
                        <a:pt x="78" y="0"/>
                        <a:pt x="73" y="0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0"/>
                        <a:pt x="39" y="4"/>
                        <a:pt x="39" y="9"/>
                      </a:cubicBezTo>
                      <a:cubicBezTo>
                        <a:pt x="39" y="39"/>
                        <a:pt x="39" y="39"/>
                        <a:pt x="39" y="39"/>
                      </a:cubicBezTo>
                      <a:cubicBezTo>
                        <a:pt x="9" y="39"/>
                        <a:pt x="9" y="39"/>
                        <a:pt x="9" y="39"/>
                      </a:cubicBezTo>
                      <a:cubicBezTo>
                        <a:pt x="4" y="39"/>
                        <a:pt x="0" y="43"/>
                        <a:pt x="0" y="48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7"/>
                        <a:pt x="4" y="81"/>
                        <a:pt x="9" y="81"/>
                      </a:cubicBezTo>
                      <a:cubicBezTo>
                        <a:pt x="39" y="81"/>
                        <a:pt x="39" y="81"/>
                        <a:pt x="39" y="81"/>
                      </a:cubicBezTo>
                      <a:cubicBezTo>
                        <a:pt x="39" y="111"/>
                        <a:pt x="39" y="111"/>
                        <a:pt x="39" y="111"/>
                      </a:cubicBezTo>
                      <a:cubicBezTo>
                        <a:pt x="39" y="116"/>
                        <a:pt x="43" y="120"/>
                        <a:pt x="48" y="1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1" name="Freeform 292"/>
                <p:cNvSpPr>
                  <a:spLocks/>
                </p:cNvSpPr>
                <p:nvPr/>
              </p:nvSpPr>
              <p:spPr bwMode="auto">
                <a:xfrm>
                  <a:off x="8655050" y="4525963"/>
                  <a:ext cx="742950" cy="428625"/>
                </a:xfrm>
                <a:custGeom>
                  <a:avLst/>
                  <a:gdLst>
                    <a:gd name="T0" fmla="*/ 43 w 248"/>
                    <a:gd name="T1" fmla="*/ 115 h 143"/>
                    <a:gd name="T2" fmla="*/ 33 w 248"/>
                    <a:gd name="T3" fmla="*/ 124 h 143"/>
                    <a:gd name="T4" fmla="*/ 154 w 248"/>
                    <a:gd name="T5" fmla="*/ 12 h 143"/>
                    <a:gd name="T6" fmla="*/ 237 w 248"/>
                    <a:gd name="T7" fmla="*/ 45 h 143"/>
                    <a:gd name="T8" fmla="*/ 245 w 248"/>
                    <a:gd name="T9" fmla="*/ 45 h 143"/>
                    <a:gd name="T10" fmla="*/ 245 w 248"/>
                    <a:gd name="T11" fmla="*/ 36 h 143"/>
                    <a:gd name="T12" fmla="*/ 154 w 248"/>
                    <a:gd name="T13" fmla="*/ 0 h 143"/>
                    <a:gd name="T14" fmla="*/ 21 w 248"/>
                    <a:gd name="T15" fmla="*/ 125 h 143"/>
                    <a:gd name="T16" fmla="*/ 10 w 248"/>
                    <a:gd name="T17" fmla="*/ 115 h 143"/>
                    <a:gd name="T18" fmla="*/ 2 w 248"/>
                    <a:gd name="T19" fmla="*/ 116 h 143"/>
                    <a:gd name="T20" fmla="*/ 2 w 248"/>
                    <a:gd name="T21" fmla="*/ 124 h 143"/>
                    <a:gd name="T22" fmla="*/ 23 w 248"/>
                    <a:gd name="T23" fmla="*/ 141 h 143"/>
                    <a:gd name="T24" fmla="*/ 26 w 248"/>
                    <a:gd name="T25" fmla="*/ 143 h 143"/>
                    <a:gd name="T26" fmla="*/ 30 w 248"/>
                    <a:gd name="T27" fmla="*/ 141 h 143"/>
                    <a:gd name="T28" fmla="*/ 50 w 248"/>
                    <a:gd name="T29" fmla="*/ 124 h 143"/>
                    <a:gd name="T30" fmla="*/ 51 w 248"/>
                    <a:gd name="T31" fmla="*/ 116 h 143"/>
                    <a:gd name="T32" fmla="*/ 43 w 248"/>
                    <a:gd name="T33" fmla="*/ 115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48" h="143">
                      <a:moveTo>
                        <a:pt x="43" y="115"/>
                      </a:moveTo>
                      <a:cubicBezTo>
                        <a:pt x="33" y="124"/>
                        <a:pt x="33" y="124"/>
                        <a:pt x="33" y="124"/>
                      </a:cubicBezTo>
                      <a:cubicBezTo>
                        <a:pt x="37" y="61"/>
                        <a:pt x="90" y="12"/>
                        <a:pt x="154" y="12"/>
                      </a:cubicBezTo>
                      <a:cubicBezTo>
                        <a:pt x="185" y="12"/>
                        <a:pt x="215" y="23"/>
                        <a:pt x="237" y="45"/>
                      </a:cubicBezTo>
                      <a:cubicBezTo>
                        <a:pt x="239" y="47"/>
                        <a:pt x="243" y="47"/>
                        <a:pt x="245" y="45"/>
                      </a:cubicBezTo>
                      <a:cubicBezTo>
                        <a:pt x="248" y="42"/>
                        <a:pt x="248" y="39"/>
                        <a:pt x="245" y="36"/>
                      </a:cubicBezTo>
                      <a:cubicBezTo>
                        <a:pt x="220" y="13"/>
                        <a:pt x="188" y="0"/>
                        <a:pt x="154" y="0"/>
                      </a:cubicBezTo>
                      <a:cubicBezTo>
                        <a:pt x="83" y="0"/>
                        <a:pt x="25" y="55"/>
                        <a:pt x="21" y="125"/>
                      </a:cubicBezTo>
                      <a:cubicBezTo>
                        <a:pt x="10" y="115"/>
                        <a:pt x="10" y="115"/>
                        <a:pt x="10" y="115"/>
                      </a:cubicBezTo>
                      <a:cubicBezTo>
                        <a:pt x="8" y="113"/>
                        <a:pt x="4" y="114"/>
                        <a:pt x="2" y="116"/>
                      </a:cubicBezTo>
                      <a:cubicBezTo>
                        <a:pt x="0" y="118"/>
                        <a:pt x="0" y="122"/>
                        <a:pt x="2" y="124"/>
                      </a:cubicBezTo>
                      <a:cubicBezTo>
                        <a:pt x="23" y="141"/>
                        <a:pt x="23" y="141"/>
                        <a:pt x="23" y="141"/>
                      </a:cubicBezTo>
                      <a:cubicBezTo>
                        <a:pt x="24" y="142"/>
                        <a:pt x="25" y="143"/>
                        <a:pt x="26" y="143"/>
                      </a:cubicBezTo>
                      <a:cubicBezTo>
                        <a:pt x="28" y="143"/>
                        <a:pt x="29" y="142"/>
                        <a:pt x="30" y="141"/>
                      </a:cubicBezTo>
                      <a:cubicBezTo>
                        <a:pt x="50" y="124"/>
                        <a:pt x="50" y="124"/>
                        <a:pt x="50" y="124"/>
                      </a:cubicBezTo>
                      <a:cubicBezTo>
                        <a:pt x="53" y="122"/>
                        <a:pt x="53" y="118"/>
                        <a:pt x="51" y="116"/>
                      </a:cubicBezTo>
                      <a:cubicBezTo>
                        <a:pt x="49" y="114"/>
                        <a:pt x="45" y="113"/>
                        <a:pt x="43" y="115"/>
                      </a:cubicBezTo>
                      <a:close/>
                    </a:path>
                  </a:pathLst>
                </a:custGeom>
                <a:solidFill>
                  <a:srgbClr val="B0CB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2" name="Freeform 293"/>
                <p:cNvSpPr>
                  <a:spLocks/>
                </p:cNvSpPr>
                <p:nvPr/>
              </p:nvSpPr>
              <p:spPr bwMode="auto">
                <a:xfrm>
                  <a:off x="8832850" y="4879976"/>
                  <a:ext cx="742950" cy="444500"/>
                </a:xfrm>
                <a:custGeom>
                  <a:avLst/>
                  <a:gdLst>
                    <a:gd name="T0" fmla="*/ 245 w 248"/>
                    <a:gd name="T1" fmla="*/ 19 h 148"/>
                    <a:gd name="T2" fmla="*/ 225 w 248"/>
                    <a:gd name="T3" fmla="*/ 2 h 148"/>
                    <a:gd name="T4" fmla="*/ 217 w 248"/>
                    <a:gd name="T5" fmla="*/ 2 h 148"/>
                    <a:gd name="T6" fmla="*/ 197 w 248"/>
                    <a:gd name="T7" fmla="*/ 19 h 148"/>
                    <a:gd name="T8" fmla="*/ 197 w 248"/>
                    <a:gd name="T9" fmla="*/ 27 h 148"/>
                    <a:gd name="T10" fmla="*/ 205 w 248"/>
                    <a:gd name="T11" fmla="*/ 28 h 148"/>
                    <a:gd name="T12" fmla="*/ 216 w 248"/>
                    <a:gd name="T13" fmla="*/ 19 h 148"/>
                    <a:gd name="T14" fmla="*/ 95 w 248"/>
                    <a:gd name="T15" fmla="*/ 136 h 148"/>
                    <a:gd name="T16" fmla="*/ 10 w 248"/>
                    <a:gd name="T17" fmla="*/ 102 h 148"/>
                    <a:gd name="T18" fmla="*/ 2 w 248"/>
                    <a:gd name="T19" fmla="*/ 102 h 148"/>
                    <a:gd name="T20" fmla="*/ 2 w 248"/>
                    <a:gd name="T21" fmla="*/ 110 h 148"/>
                    <a:gd name="T22" fmla="*/ 95 w 248"/>
                    <a:gd name="T23" fmla="*/ 148 h 148"/>
                    <a:gd name="T24" fmla="*/ 228 w 248"/>
                    <a:gd name="T25" fmla="*/ 20 h 148"/>
                    <a:gd name="T26" fmla="*/ 237 w 248"/>
                    <a:gd name="T27" fmla="*/ 28 h 148"/>
                    <a:gd name="T28" fmla="*/ 241 w 248"/>
                    <a:gd name="T29" fmla="*/ 29 h 148"/>
                    <a:gd name="T30" fmla="*/ 246 w 248"/>
                    <a:gd name="T31" fmla="*/ 27 h 148"/>
                    <a:gd name="T32" fmla="*/ 245 w 248"/>
                    <a:gd name="T33" fmla="*/ 19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48" h="148">
                      <a:moveTo>
                        <a:pt x="245" y="19"/>
                      </a:moveTo>
                      <a:cubicBezTo>
                        <a:pt x="225" y="2"/>
                        <a:pt x="225" y="2"/>
                        <a:pt x="225" y="2"/>
                      </a:cubicBezTo>
                      <a:cubicBezTo>
                        <a:pt x="223" y="0"/>
                        <a:pt x="220" y="0"/>
                        <a:pt x="217" y="2"/>
                      </a:cubicBezTo>
                      <a:cubicBezTo>
                        <a:pt x="197" y="19"/>
                        <a:pt x="197" y="19"/>
                        <a:pt x="197" y="19"/>
                      </a:cubicBezTo>
                      <a:cubicBezTo>
                        <a:pt x="195" y="21"/>
                        <a:pt x="195" y="25"/>
                        <a:pt x="197" y="27"/>
                      </a:cubicBezTo>
                      <a:cubicBezTo>
                        <a:pt x="199" y="30"/>
                        <a:pt x="202" y="30"/>
                        <a:pt x="205" y="28"/>
                      </a:cubicBezTo>
                      <a:cubicBezTo>
                        <a:pt x="216" y="19"/>
                        <a:pt x="216" y="19"/>
                        <a:pt x="216" y="19"/>
                      </a:cubicBezTo>
                      <a:cubicBezTo>
                        <a:pt x="214" y="84"/>
                        <a:pt x="160" y="136"/>
                        <a:pt x="95" y="136"/>
                      </a:cubicBezTo>
                      <a:cubicBezTo>
                        <a:pt x="63" y="136"/>
                        <a:pt x="33" y="124"/>
                        <a:pt x="10" y="102"/>
                      </a:cubicBezTo>
                      <a:cubicBezTo>
                        <a:pt x="8" y="100"/>
                        <a:pt x="4" y="100"/>
                        <a:pt x="2" y="102"/>
                      </a:cubicBezTo>
                      <a:cubicBezTo>
                        <a:pt x="0" y="104"/>
                        <a:pt x="0" y="108"/>
                        <a:pt x="2" y="110"/>
                      </a:cubicBezTo>
                      <a:cubicBezTo>
                        <a:pt x="27" y="135"/>
                        <a:pt x="60" y="148"/>
                        <a:pt x="95" y="148"/>
                      </a:cubicBezTo>
                      <a:cubicBezTo>
                        <a:pt x="166" y="148"/>
                        <a:pt x="225" y="91"/>
                        <a:pt x="228" y="20"/>
                      </a:cubicBezTo>
                      <a:cubicBezTo>
                        <a:pt x="237" y="28"/>
                        <a:pt x="237" y="28"/>
                        <a:pt x="237" y="28"/>
                      </a:cubicBezTo>
                      <a:cubicBezTo>
                        <a:pt x="239" y="29"/>
                        <a:pt x="240" y="29"/>
                        <a:pt x="241" y="29"/>
                      </a:cubicBezTo>
                      <a:cubicBezTo>
                        <a:pt x="243" y="29"/>
                        <a:pt x="245" y="29"/>
                        <a:pt x="246" y="27"/>
                      </a:cubicBezTo>
                      <a:cubicBezTo>
                        <a:pt x="248" y="25"/>
                        <a:pt x="248" y="21"/>
                        <a:pt x="245" y="19"/>
                      </a:cubicBezTo>
                      <a:close/>
                    </a:path>
                  </a:pathLst>
                </a:custGeom>
                <a:solidFill>
                  <a:srgbClr val="B0CB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27" name="TextBox 126"/>
            <p:cNvSpPr txBox="1"/>
            <p:nvPr/>
          </p:nvSpPr>
          <p:spPr>
            <a:xfrm>
              <a:off x="4923306" y="3837813"/>
              <a:ext cx="183872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Integrated Security and Control</a:t>
              </a:r>
            </a:p>
          </p:txBody>
        </p:sp>
      </p:grpSp>
      <p:sp>
        <p:nvSpPr>
          <p:cNvPr id="135" name="TextBox 134"/>
          <p:cNvSpPr txBox="1"/>
          <p:nvPr userDrawn="1"/>
        </p:nvSpPr>
        <p:spPr>
          <a:xfrm>
            <a:off x="3717993" y="3455831"/>
            <a:ext cx="1560778" cy="830964"/>
          </a:xfrm>
          <a:prstGeom prst="rect">
            <a:avLst/>
          </a:prstGeom>
          <a:noFill/>
        </p:spPr>
        <p:txBody>
          <a:bodyPr wrap="square" lIns="91409" tIns="45704" rIns="91409" bIns="45704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Rounded Book"/>
                <a:cs typeface="Gotham Rounded Book"/>
              </a:rPr>
              <a:t>Cloud-like operational simplicity through automation</a:t>
            </a:r>
          </a:p>
        </p:txBody>
      </p:sp>
      <p:sp>
        <p:nvSpPr>
          <p:cNvPr id="136" name="TextBox 135"/>
          <p:cNvSpPr txBox="1"/>
          <p:nvPr userDrawn="1"/>
        </p:nvSpPr>
        <p:spPr>
          <a:xfrm>
            <a:off x="5385433" y="3455830"/>
            <a:ext cx="1457951" cy="830964"/>
          </a:xfrm>
          <a:prstGeom prst="rect">
            <a:avLst/>
          </a:prstGeom>
          <a:noFill/>
        </p:spPr>
        <p:txBody>
          <a:bodyPr wrap="square" lIns="91409" tIns="45704" rIns="91409" bIns="45704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Rounded Book"/>
                <a:cs typeface="Gotham Rounded Book"/>
              </a:rPr>
              <a:t>Comprehensive, security with automation and self-healing</a:t>
            </a:r>
          </a:p>
        </p:txBody>
      </p:sp>
      <p:grpSp>
        <p:nvGrpSpPr>
          <p:cNvPr id="137" name="Group 136"/>
          <p:cNvGrpSpPr/>
          <p:nvPr userDrawn="1"/>
        </p:nvGrpSpPr>
        <p:grpSpPr>
          <a:xfrm>
            <a:off x="215556" y="1021691"/>
            <a:ext cx="8679433" cy="380376"/>
            <a:chOff x="1283365" y="3961985"/>
            <a:chExt cx="9515924" cy="502920"/>
          </a:xfrm>
          <a:solidFill>
            <a:schemeClr val="accent3"/>
          </a:solidFill>
        </p:grpSpPr>
        <p:sp>
          <p:nvSpPr>
            <p:cNvPr id="138" name="Round Same Side Corner Rectangle 137"/>
            <p:cNvSpPr/>
            <p:nvPr/>
          </p:nvSpPr>
          <p:spPr bwMode="auto">
            <a:xfrm flipV="1">
              <a:off x="1283365" y="3961985"/>
              <a:ext cx="9515924" cy="502920"/>
            </a:xfrm>
            <a:prstGeom prst="round2SameRect">
              <a:avLst>
                <a:gd name="adj1" fmla="val 0"/>
                <a:gd name="adj2" fmla="val 17377"/>
              </a:avLst>
            </a:prstGeom>
            <a:grpFill/>
            <a:ln w="292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25237"/>
              <a:endParaRPr lang="en-US" sz="1200" spc="225">
                <a:solidFill>
                  <a:schemeClr val="tx2"/>
                </a:solidFill>
                <a:cs typeface="Arial" charset="0"/>
              </a:endParaRPr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2393832" y="4037707"/>
              <a:ext cx="7258372" cy="357593"/>
            </a:xfrm>
            <a:custGeom>
              <a:avLst/>
              <a:gdLst>
                <a:gd name="connsiteX0" fmla="*/ 0 w 2058252"/>
                <a:gd name="connsiteY0" fmla="*/ 0 h 658640"/>
                <a:gd name="connsiteX1" fmla="*/ 2058252 w 2058252"/>
                <a:gd name="connsiteY1" fmla="*/ 0 h 658640"/>
                <a:gd name="connsiteX2" fmla="*/ 2058252 w 2058252"/>
                <a:gd name="connsiteY2" fmla="*/ 658640 h 658640"/>
                <a:gd name="connsiteX3" fmla="*/ 0 w 2058252"/>
                <a:gd name="connsiteY3" fmla="*/ 658640 h 658640"/>
                <a:gd name="connsiteX4" fmla="*/ 0 w 2058252"/>
                <a:gd name="connsiteY4" fmla="*/ 0 h 65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8252" h="658640">
                  <a:moveTo>
                    <a:pt x="0" y="0"/>
                  </a:moveTo>
                  <a:lnTo>
                    <a:pt x="2058252" y="0"/>
                  </a:lnTo>
                  <a:lnTo>
                    <a:pt x="2058252" y="658640"/>
                  </a:lnTo>
                  <a:lnTo>
                    <a:pt x="0" y="65864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478" tIns="10478" rIns="10478" bIns="10478" numCol="1" spcCol="1270" anchor="ctr" anchorCtr="0">
              <a:spAutoFit/>
            </a:bodyPr>
            <a:lstStyle/>
            <a:p>
              <a:pPr algn="ctr" defTabSz="733572">
                <a:lnSpc>
                  <a:spcPct val="90000"/>
                </a:lnSpc>
                <a:spcAft>
                  <a:spcPct val="35000"/>
                </a:spcAft>
              </a:pPr>
              <a:r>
                <a:rPr lang="en-US" dirty="0">
                  <a:solidFill>
                    <a:schemeClr val="tx1"/>
                  </a:solidFill>
                  <a:latin typeface="Gotham Rounded Medium" pitchFamily="50" charset="0"/>
                  <a:cs typeface="Gotham Rounded Medium"/>
                </a:rPr>
                <a:t>ENTERPRISE CLOUD</a:t>
              </a:r>
            </a:p>
          </p:txBody>
        </p:sp>
      </p:grpSp>
      <p:grpSp>
        <p:nvGrpSpPr>
          <p:cNvPr id="140" name="Group 139"/>
          <p:cNvGrpSpPr/>
          <p:nvPr userDrawn="1"/>
        </p:nvGrpSpPr>
        <p:grpSpPr>
          <a:xfrm>
            <a:off x="3797744" y="2025295"/>
            <a:ext cx="1379400" cy="1051630"/>
            <a:chOff x="3029124" y="3051195"/>
            <a:chExt cx="1838721" cy="1402173"/>
          </a:xfrm>
        </p:grpSpPr>
        <p:sp>
          <p:nvSpPr>
            <p:cNvPr id="141" name="TextBox 140"/>
            <p:cNvSpPr txBox="1"/>
            <p:nvPr/>
          </p:nvSpPr>
          <p:spPr>
            <a:xfrm>
              <a:off x="3029124" y="3837815"/>
              <a:ext cx="183872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Zero-click Operations</a:t>
              </a:r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3466263" y="3051195"/>
              <a:ext cx="840338" cy="767137"/>
              <a:chOff x="4124326" y="4310063"/>
              <a:chExt cx="455613" cy="415925"/>
            </a:xfrm>
            <a:effectLst/>
          </p:grpSpPr>
          <p:sp>
            <p:nvSpPr>
              <p:cNvPr id="143" name="Freeform 235"/>
              <p:cNvSpPr>
                <a:spLocks noEditPoints="1"/>
              </p:cNvSpPr>
              <p:nvPr/>
            </p:nvSpPr>
            <p:spPr bwMode="auto">
              <a:xfrm>
                <a:off x="4124326" y="4310063"/>
                <a:ext cx="303213" cy="303213"/>
              </a:xfrm>
              <a:custGeom>
                <a:avLst/>
                <a:gdLst>
                  <a:gd name="T0" fmla="*/ 1 w 155"/>
                  <a:gd name="T1" fmla="*/ 97 h 155"/>
                  <a:gd name="T2" fmla="*/ 9 w 155"/>
                  <a:gd name="T3" fmla="*/ 117 h 155"/>
                  <a:gd name="T4" fmla="*/ 12 w 155"/>
                  <a:gd name="T5" fmla="*/ 120 h 155"/>
                  <a:gd name="T6" fmla="*/ 15 w 155"/>
                  <a:gd name="T7" fmla="*/ 120 h 155"/>
                  <a:gd name="T8" fmla="*/ 27 w 155"/>
                  <a:gd name="T9" fmla="*/ 115 h 155"/>
                  <a:gd name="T10" fmla="*/ 39 w 155"/>
                  <a:gd name="T11" fmla="*/ 128 h 155"/>
                  <a:gd name="T12" fmla="*/ 35 w 155"/>
                  <a:gd name="T13" fmla="*/ 139 h 155"/>
                  <a:gd name="T14" fmla="*/ 37 w 155"/>
                  <a:gd name="T15" fmla="*/ 145 h 155"/>
                  <a:gd name="T16" fmla="*/ 58 w 155"/>
                  <a:gd name="T17" fmla="*/ 154 h 155"/>
                  <a:gd name="T18" fmla="*/ 64 w 155"/>
                  <a:gd name="T19" fmla="*/ 151 h 155"/>
                  <a:gd name="T20" fmla="*/ 68 w 155"/>
                  <a:gd name="T21" fmla="*/ 140 h 155"/>
                  <a:gd name="T22" fmla="*/ 77 w 155"/>
                  <a:gd name="T23" fmla="*/ 140 h 155"/>
                  <a:gd name="T24" fmla="*/ 86 w 155"/>
                  <a:gd name="T25" fmla="*/ 140 h 155"/>
                  <a:gd name="T26" fmla="*/ 91 w 155"/>
                  <a:gd name="T27" fmla="*/ 151 h 155"/>
                  <a:gd name="T28" fmla="*/ 95 w 155"/>
                  <a:gd name="T29" fmla="*/ 154 h 155"/>
                  <a:gd name="T30" fmla="*/ 97 w 155"/>
                  <a:gd name="T31" fmla="*/ 154 h 155"/>
                  <a:gd name="T32" fmla="*/ 118 w 155"/>
                  <a:gd name="T33" fmla="*/ 145 h 155"/>
                  <a:gd name="T34" fmla="*/ 120 w 155"/>
                  <a:gd name="T35" fmla="*/ 139 h 155"/>
                  <a:gd name="T36" fmla="*/ 115 w 155"/>
                  <a:gd name="T37" fmla="*/ 128 h 155"/>
                  <a:gd name="T38" fmla="*/ 128 w 155"/>
                  <a:gd name="T39" fmla="*/ 115 h 155"/>
                  <a:gd name="T40" fmla="*/ 139 w 155"/>
                  <a:gd name="T41" fmla="*/ 120 h 155"/>
                  <a:gd name="T42" fmla="*/ 143 w 155"/>
                  <a:gd name="T43" fmla="*/ 120 h 155"/>
                  <a:gd name="T44" fmla="*/ 145 w 155"/>
                  <a:gd name="T45" fmla="*/ 117 h 155"/>
                  <a:gd name="T46" fmla="*/ 154 w 155"/>
                  <a:gd name="T47" fmla="*/ 97 h 155"/>
                  <a:gd name="T48" fmla="*/ 151 w 155"/>
                  <a:gd name="T49" fmla="*/ 91 h 155"/>
                  <a:gd name="T50" fmla="*/ 140 w 155"/>
                  <a:gd name="T51" fmla="*/ 86 h 155"/>
                  <a:gd name="T52" fmla="*/ 141 w 155"/>
                  <a:gd name="T53" fmla="*/ 77 h 155"/>
                  <a:gd name="T54" fmla="*/ 140 w 155"/>
                  <a:gd name="T55" fmla="*/ 68 h 155"/>
                  <a:gd name="T56" fmla="*/ 151 w 155"/>
                  <a:gd name="T57" fmla="*/ 63 h 155"/>
                  <a:gd name="T58" fmla="*/ 154 w 155"/>
                  <a:gd name="T59" fmla="*/ 57 h 155"/>
                  <a:gd name="T60" fmla="*/ 145 w 155"/>
                  <a:gd name="T61" fmla="*/ 37 h 155"/>
                  <a:gd name="T62" fmla="*/ 139 w 155"/>
                  <a:gd name="T63" fmla="*/ 35 h 155"/>
                  <a:gd name="T64" fmla="*/ 128 w 155"/>
                  <a:gd name="T65" fmla="*/ 39 h 155"/>
                  <a:gd name="T66" fmla="*/ 115 w 155"/>
                  <a:gd name="T67" fmla="*/ 27 h 155"/>
                  <a:gd name="T68" fmla="*/ 120 w 155"/>
                  <a:gd name="T69" fmla="*/ 15 h 155"/>
                  <a:gd name="T70" fmla="*/ 120 w 155"/>
                  <a:gd name="T71" fmla="*/ 12 h 155"/>
                  <a:gd name="T72" fmla="*/ 118 w 155"/>
                  <a:gd name="T73" fmla="*/ 9 h 155"/>
                  <a:gd name="T74" fmla="*/ 97 w 155"/>
                  <a:gd name="T75" fmla="*/ 1 h 155"/>
                  <a:gd name="T76" fmla="*/ 91 w 155"/>
                  <a:gd name="T77" fmla="*/ 3 h 155"/>
                  <a:gd name="T78" fmla="*/ 86 w 155"/>
                  <a:gd name="T79" fmla="*/ 15 h 155"/>
                  <a:gd name="T80" fmla="*/ 77 w 155"/>
                  <a:gd name="T81" fmla="*/ 14 h 155"/>
                  <a:gd name="T82" fmla="*/ 68 w 155"/>
                  <a:gd name="T83" fmla="*/ 15 h 155"/>
                  <a:gd name="T84" fmla="*/ 64 w 155"/>
                  <a:gd name="T85" fmla="*/ 3 h 155"/>
                  <a:gd name="T86" fmla="*/ 58 w 155"/>
                  <a:gd name="T87" fmla="*/ 1 h 155"/>
                  <a:gd name="T88" fmla="*/ 37 w 155"/>
                  <a:gd name="T89" fmla="*/ 9 h 155"/>
                  <a:gd name="T90" fmla="*/ 35 w 155"/>
                  <a:gd name="T91" fmla="*/ 12 h 155"/>
                  <a:gd name="T92" fmla="*/ 35 w 155"/>
                  <a:gd name="T93" fmla="*/ 15 h 155"/>
                  <a:gd name="T94" fmla="*/ 39 w 155"/>
                  <a:gd name="T95" fmla="*/ 27 h 155"/>
                  <a:gd name="T96" fmla="*/ 27 w 155"/>
                  <a:gd name="T97" fmla="*/ 39 h 155"/>
                  <a:gd name="T98" fmla="*/ 15 w 155"/>
                  <a:gd name="T99" fmla="*/ 35 h 155"/>
                  <a:gd name="T100" fmla="*/ 9 w 155"/>
                  <a:gd name="T101" fmla="*/ 37 h 155"/>
                  <a:gd name="T102" fmla="*/ 1 w 155"/>
                  <a:gd name="T103" fmla="*/ 57 h 155"/>
                  <a:gd name="T104" fmla="*/ 3 w 155"/>
                  <a:gd name="T105" fmla="*/ 63 h 155"/>
                  <a:gd name="T106" fmla="*/ 15 w 155"/>
                  <a:gd name="T107" fmla="*/ 68 h 155"/>
                  <a:gd name="T108" fmla="*/ 14 w 155"/>
                  <a:gd name="T109" fmla="*/ 77 h 155"/>
                  <a:gd name="T110" fmla="*/ 15 w 155"/>
                  <a:gd name="T111" fmla="*/ 86 h 155"/>
                  <a:gd name="T112" fmla="*/ 3 w 155"/>
                  <a:gd name="T113" fmla="*/ 91 h 155"/>
                  <a:gd name="T114" fmla="*/ 1 w 155"/>
                  <a:gd name="T115" fmla="*/ 97 h 155"/>
                  <a:gd name="T116" fmla="*/ 77 w 155"/>
                  <a:gd name="T117" fmla="*/ 54 h 155"/>
                  <a:gd name="T118" fmla="*/ 100 w 155"/>
                  <a:gd name="T119" fmla="*/ 77 h 155"/>
                  <a:gd name="T120" fmla="*/ 77 w 155"/>
                  <a:gd name="T121" fmla="*/ 100 h 155"/>
                  <a:gd name="T122" fmla="*/ 54 w 155"/>
                  <a:gd name="T123" fmla="*/ 77 h 155"/>
                  <a:gd name="T124" fmla="*/ 77 w 155"/>
                  <a:gd name="T125" fmla="*/ 5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55" h="155">
                    <a:moveTo>
                      <a:pt x="1" y="97"/>
                    </a:moveTo>
                    <a:cubicBezTo>
                      <a:pt x="9" y="117"/>
                      <a:pt x="9" y="117"/>
                      <a:pt x="9" y="117"/>
                    </a:cubicBezTo>
                    <a:cubicBezTo>
                      <a:pt x="10" y="119"/>
                      <a:pt x="11" y="119"/>
                      <a:pt x="12" y="120"/>
                    </a:cubicBezTo>
                    <a:cubicBezTo>
                      <a:pt x="13" y="120"/>
                      <a:pt x="14" y="120"/>
                      <a:pt x="15" y="120"/>
                    </a:cubicBezTo>
                    <a:cubicBezTo>
                      <a:pt x="27" y="115"/>
                      <a:pt x="27" y="115"/>
                      <a:pt x="27" y="115"/>
                    </a:cubicBezTo>
                    <a:cubicBezTo>
                      <a:pt x="30" y="120"/>
                      <a:pt x="35" y="124"/>
                      <a:pt x="39" y="128"/>
                    </a:cubicBezTo>
                    <a:cubicBezTo>
                      <a:pt x="35" y="139"/>
                      <a:pt x="35" y="139"/>
                      <a:pt x="35" y="139"/>
                    </a:cubicBezTo>
                    <a:cubicBezTo>
                      <a:pt x="34" y="142"/>
                      <a:pt x="35" y="144"/>
                      <a:pt x="37" y="145"/>
                    </a:cubicBezTo>
                    <a:cubicBezTo>
                      <a:pt x="58" y="154"/>
                      <a:pt x="58" y="154"/>
                      <a:pt x="58" y="154"/>
                    </a:cubicBezTo>
                    <a:cubicBezTo>
                      <a:pt x="60" y="155"/>
                      <a:pt x="63" y="154"/>
                      <a:pt x="64" y="151"/>
                    </a:cubicBezTo>
                    <a:cubicBezTo>
                      <a:pt x="68" y="140"/>
                      <a:pt x="68" y="140"/>
                      <a:pt x="68" y="140"/>
                    </a:cubicBezTo>
                    <a:cubicBezTo>
                      <a:pt x="71" y="140"/>
                      <a:pt x="74" y="140"/>
                      <a:pt x="77" y="140"/>
                    </a:cubicBezTo>
                    <a:cubicBezTo>
                      <a:pt x="80" y="140"/>
                      <a:pt x="83" y="140"/>
                      <a:pt x="86" y="140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3"/>
                      <a:pt x="94" y="154"/>
                      <a:pt x="95" y="154"/>
                    </a:cubicBezTo>
                    <a:cubicBezTo>
                      <a:pt x="96" y="154"/>
                      <a:pt x="97" y="154"/>
                      <a:pt x="97" y="154"/>
                    </a:cubicBezTo>
                    <a:cubicBezTo>
                      <a:pt x="118" y="145"/>
                      <a:pt x="118" y="145"/>
                      <a:pt x="118" y="145"/>
                    </a:cubicBezTo>
                    <a:cubicBezTo>
                      <a:pt x="120" y="144"/>
                      <a:pt x="121" y="142"/>
                      <a:pt x="120" y="139"/>
                    </a:cubicBezTo>
                    <a:cubicBezTo>
                      <a:pt x="115" y="128"/>
                      <a:pt x="115" y="128"/>
                      <a:pt x="115" y="128"/>
                    </a:cubicBezTo>
                    <a:cubicBezTo>
                      <a:pt x="120" y="124"/>
                      <a:pt x="124" y="120"/>
                      <a:pt x="128" y="115"/>
                    </a:cubicBezTo>
                    <a:cubicBezTo>
                      <a:pt x="139" y="120"/>
                      <a:pt x="139" y="120"/>
                      <a:pt x="139" y="120"/>
                    </a:cubicBezTo>
                    <a:cubicBezTo>
                      <a:pt x="141" y="120"/>
                      <a:pt x="142" y="120"/>
                      <a:pt x="143" y="120"/>
                    </a:cubicBezTo>
                    <a:cubicBezTo>
                      <a:pt x="144" y="119"/>
                      <a:pt x="145" y="119"/>
                      <a:pt x="145" y="117"/>
                    </a:cubicBezTo>
                    <a:cubicBezTo>
                      <a:pt x="154" y="97"/>
                      <a:pt x="154" y="97"/>
                      <a:pt x="154" y="97"/>
                    </a:cubicBezTo>
                    <a:cubicBezTo>
                      <a:pt x="155" y="95"/>
                      <a:pt x="154" y="92"/>
                      <a:pt x="151" y="91"/>
                    </a:cubicBezTo>
                    <a:cubicBezTo>
                      <a:pt x="140" y="86"/>
                      <a:pt x="140" y="86"/>
                      <a:pt x="140" y="86"/>
                    </a:cubicBezTo>
                    <a:cubicBezTo>
                      <a:pt x="140" y="83"/>
                      <a:pt x="141" y="80"/>
                      <a:pt x="141" y="77"/>
                    </a:cubicBezTo>
                    <a:cubicBezTo>
                      <a:pt x="141" y="74"/>
                      <a:pt x="140" y="71"/>
                      <a:pt x="140" y="68"/>
                    </a:cubicBezTo>
                    <a:cubicBezTo>
                      <a:pt x="151" y="63"/>
                      <a:pt x="151" y="63"/>
                      <a:pt x="151" y="63"/>
                    </a:cubicBezTo>
                    <a:cubicBezTo>
                      <a:pt x="154" y="62"/>
                      <a:pt x="155" y="60"/>
                      <a:pt x="154" y="57"/>
                    </a:cubicBezTo>
                    <a:cubicBezTo>
                      <a:pt x="145" y="37"/>
                      <a:pt x="145" y="37"/>
                      <a:pt x="145" y="37"/>
                    </a:cubicBezTo>
                    <a:cubicBezTo>
                      <a:pt x="144" y="35"/>
                      <a:pt x="142" y="34"/>
                      <a:pt x="139" y="35"/>
                    </a:cubicBezTo>
                    <a:cubicBezTo>
                      <a:pt x="128" y="39"/>
                      <a:pt x="128" y="39"/>
                      <a:pt x="128" y="39"/>
                    </a:cubicBezTo>
                    <a:cubicBezTo>
                      <a:pt x="124" y="34"/>
                      <a:pt x="120" y="30"/>
                      <a:pt x="115" y="27"/>
                    </a:cubicBezTo>
                    <a:cubicBezTo>
                      <a:pt x="120" y="15"/>
                      <a:pt x="120" y="15"/>
                      <a:pt x="120" y="15"/>
                    </a:cubicBezTo>
                    <a:cubicBezTo>
                      <a:pt x="120" y="14"/>
                      <a:pt x="120" y="13"/>
                      <a:pt x="120" y="12"/>
                    </a:cubicBezTo>
                    <a:cubicBezTo>
                      <a:pt x="120" y="10"/>
                      <a:pt x="119" y="10"/>
                      <a:pt x="118" y="9"/>
                    </a:cubicBezTo>
                    <a:cubicBezTo>
                      <a:pt x="97" y="1"/>
                      <a:pt x="97" y="1"/>
                      <a:pt x="97" y="1"/>
                    </a:cubicBezTo>
                    <a:cubicBezTo>
                      <a:pt x="95" y="0"/>
                      <a:pt x="92" y="1"/>
                      <a:pt x="91" y="3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3" y="14"/>
                      <a:pt x="80" y="14"/>
                      <a:pt x="77" y="14"/>
                    </a:cubicBezTo>
                    <a:cubicBezTo>
                      <a:pt x="74" y="14"/>
                      <a:pt x="71" y="14"/>
                      <a:pt x="68" y="15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3" y="1"/>
                      <a:pt x="60" y="0"/>
                      <a:pt x="58" y="1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10"/>
                      <a:pt x="35" y="10"/>
                      <a:pt x="35" y="12"/>
                    </a:cubicBezTo>
                    <a:cubicBezTo>
                      <a:pt x="34" y="13"/>
                      <a:pt x="34" y="14"/>
                      <a:pt x="35" y="1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5" y="30"/>
                      <a:pt x="30" y="34"/>
                      <a:pt x="27" y="39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3" y="34"/>
                      <a:pt x="10" y="35"/>
                      <a:pt x="9" y="37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0" y="60"/>
                      <a:pt x="1" y="62"/>
                      <a:pt x="3" y="63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4" y="71"/>
                      <a:pt x="14" y="74"/>
                      <a:pt x="14" y="77"/>
                    </a:cubicBezTo>
                    <a:cubicBezTo>
                      <a:pt x="14" y="80"/>
                      <a:pt x="14" y="83"/>
                      <a:pt x="15" y="86"/>
                    </a:cubicBezTo>
                    <a:cubicBezTo>
                      <a:pt x="3" y="91"/>
                      <a:pt x="3" y="91"/>
                      <a:pt x="3" y="91"/>
                    </a:cubicBezTo>
                    <a:cubicBezTo>
                      <a:pt x="1" y="92"/>
                      <a:pt x="0" y="95"/>
                      <a:pt x="1" y="97"/>
                    </a:cubicBezTo>
                    <a:close/>
                    <a:moveTo>
                      <a:pt x="77" y="54"/>
                    </a:moveTo>
                    <a:cubicBezTo>
                      <a:pt x="90" y="54"/>
                      <a:pt x="100" y="65"/>
                      <a:pt x="100" y="77"/>
                    </a:cubicBezTo>
                    <a:cubicBezTo>
                      <a:pt x="100" y="90"/>
                      <a:pt x="90" y="100"/>
                      <a:pt x="77" y="100"/>
                    </a:cubicBezTo>
                    <a:cubicBezTo>
                      <a:pt x="65" y="100"/>
                      <a:pt x="54" y="90"/>
                      <a:pt x="54" y="77"/>
                    </a:cubicBezTo>
                    <a:cubicBezTo>
                      <a:pt x="54" y="65"/>
                      <a:pt x="65" y="54"/>
                      <a:pt x="77" y="54"/>
                    </a:cubicBezTo>
                    <a:close/>
                  </a:path>
                </a:pathLst>
              </a:custGeom>
              <a:solidFill>
                <a:srgbClr val="024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4" name="Freeform 236"/>
              <p:cNvSpPr>
                <a:spLocks noEditPoints="1"/>
              </p:cNvSpPr>
              <p:nvPr/>
            </p:nvSpPr>
            <p:spPr bwMode="auto">
              <a:xfrm>
                <a:off x="4360864" y="4508500"/>
                <a:ext cx="219075" cy="217488"/>
              </a:xfrm>
              <a:custGeom>
                <a:avLst/>
                <a:gdLst>
                  <a:gd name="T0" fmla="*/ 111 w 111"/>
                  <a:gd name="T1" fmla="*/ 48 h 111"/>
                  <a:gd name="T2" fmla="*/ 107 w 111"/>
                  <a:gd name="T3" fmla="*/ 33 h 111"/>
                  <a:gd name="T4" fmla="*/ 103 w 111"/>
                  <a:gd name="T5" fmla="*/ 31 h 111"/>
                  <a:gd name="T6" fmla="*/ 94 w 111"/>
                  <a:gd name="T7" fmla="*/ 33 h 111"/>
                  <a:gd name="T8" fmla="*/ 86 w 111"/>
                  <a:gd name="T9" fmla="*/ 23 h 111"/>
                  <a:gd name="T10" fmla="*/ 90 w 111"/>
                  <a:gd name="T11" fmla="*/ 16 h 111"/>
                  <a:gd name="T12" fmla="*/ 91 w 111"/>
                  <a:gd name="T13" fmla="*/ 13 h 111"/>
                  <a:gd name="T14" fmla="*/ 89 w 111"/>
                  <a:gd name="T15" fmla="*/ 11 h 111"/>
                  <a:gd name="T16" fmla="*/ 76 w 111"/>
                  <a:gd name="T17" fmla="*/ 4 h 111"/>
                  <a:gd name="T18" fmla="*/ 71 w 111"/>
                  <a:gd name="T19" fmla="*/ 5 h 111"/>
                  <a:gd name="T20" fmla="*/ 67 w 111"/>
                  <a:gd name="T21" fmla="*/ 13 h 111"/>
                  <a:gd name="T22" fmla="*/ 61 w 111"/>
                  <a:gd name="T23" fmla="*/ 12 h 111"/>
                  <a:gd name="T24" fmla="*/ 54 w 111"/>
                  <a:gd name="T25" fmla="*/ 11 h 111"/>
                  <a:gd name="T26" fmla="*/ 52 w 111"/>
                  <a:gd name="T27" fmla="*/ 3 h 111"/>
                  <a:gd name="T28" fmla="*/ 48 w 111"/>
                  <a:gd name="T29" fmla="*/ 1 h 111"/>
                  <a:gd name="T30" fmla="*/ 33 w 111"/>
                  <a:gd name="T31" fmla="*/ 5 h 111"/>
                  <a:gd name="T32" fmla="*/ 31 w 111"/>
                  <a:gd name="T33" fmla="*/ 7 h 111"/>
                  <a:gd name="T34" fmla="*/ 31 w 111"/>
                  <a:gd name="T35" fmla="*/ 9 h 111"/>
                  <a:gd name="T36" fmla="*/ 33 w 111"/>
                  <a:gd name="T37" fmla="*/ 17 h 111"/>
                  <a:gd name="T38" fmla="*/ 23 w 111"/>
                  <a:gd name="T39" fmla="*/ 25 h 111"/>
                  <a:gd name="T40" fmla="*/ 16 w 111"/>
                  <a:gd name="T41" fmla="*/ 21 h 111"/>
                  <a:gd name="T42" fmla="*/ 11 w 111"/>
                  <a:gd name="T43" fmla="*/ 22 h 111"/>
                  <a:gd name="T44" fmla="*/ 4 w 111"/>
                  <a:gd name="T45" fmla="*/ 36 h 111"/>
                  <a:gd name="T46" fmla="*/ 5 w 111"/>
                  <a:gd name="T47" fmla="*/ 40 h 111"/>
                  <a:gd name="T48" fmla="*/ 13 w 111"/>
                  <a:gd name="T49" fmla="*/ 45 h 111"/>
                  <a:gd name="T50" fmla="*/ 11 w 111"/>
                  <a:gd name="T51" fmla="*/ 51 h 111"/>
                  <a:gd name="T52" fmla="*/ 11 w 111"/>
                  <a:gd name="T53" fmla="*/ 57 h 111"/>
                  <a:gd name="T54" fmla="*/ 3 w 111"/>
                  <a:gd name="T55" fmla="*/ 60 h 111"/>
                  <a:gd name="T56" fmla="*/ 1 w 111"/>
                  <a:gd name="T57" fmla="*/ 64 h 111"/>
                  <a:gd name="T58" fmla="*/ 5 w 111"/>
                  <a:gd name="T59" fmla="*/ 79 h 111"/>
                  <a:gd name="T60" fmla="*/ 6 w 111"/>
                  <a:gd name="T61" fmla="*/ 81 h 111"/>
                  <a:gd name="T62" fmla="*/ 9 w 111"/>
                  <a:gd name="T63" fmla="*/ 81 h 111"/>
                  <a:gd name="T64" fmla="*/ 17 w 111"/>
                  <a:gd name="T65" fmla="*/ 78 h 111"/>
                  <a:gd name="T66" fmla="*/ 25 w 111"/>
                  <a:gd name="T67" fmla="*/ 88 h 111"/>
                  <a:gd name="T68" fmla="*/ 21 w 111"/>
                  <a:gd name="T69" fmla="*/ 96 h 111"/>
                  <a:gd name="T70" fmla="*/ 22 w 111"/>
                  <a:gd name="T71" fmla="*/ 100 h 111"/>
                  <a:gd name="T72" fmla="*/ 36 w 111"/>
                  <a:gd name="T73" fmla="*/ 108 h 111"/>
                  <a:gd name="T74" fmla="*/ 40 w 111"/>
                  <a:gd name="T75" fmla="*/ 107 h 111"/>
                  <a:gd name="T76" fmla="*/ 45 w 111"/>
                  <a:gd name="T77" fmla="*/ 99 h 111"/>
                  <a:gd name="T78" fmla="*/ 51 w 111"/>
                  <a:gd name="T79" fmla="*/ 100 h 111"/>
                  <a:gd name="T80" fmla="*/ 57 w 111"/>
                  <a:gd name="T81" fmla="*/ 100 h 111"/>
                  <a:gd name="T82" fmla="*/ 60 w 111"/>
                  <a:gd name="T83" fmla="*/ 109 h 111"/>
                  <a:gd name="T84" fmla="*/ 62 w 111"/>
                  <a:gd name="T85" fmla="*/ 111 h 111"/>
                  <a:gd name="T86" fmla="*/ 64 w 111"/>
                  <a:gd name="T87" fmla="*/ 111 h 111"/>
                  <a:gd name="T88" fmla="*/ 79 w 111"/>
                  <a:gd name="T89" fmla="*/ 107 h 111"/>
                  <a:gd name="T90" fmla="*/ 81 w 111"/>
                  <a:gd name="T91" fmla="*/ 103 h 111"/>
                  <a:gd name="T92" fmla="*/ 78 w 111"/>
                  <a:gd name="T93" fmla="*/ 94 h 111"/>
                  <a:gd name="T94" fmla="*/ 88 w 111"/>
                  <a:gd name="T95" fmla="*/ 86 h 111"/>
                  <a:gd name="T96" fmla="*/ 96 w 111"/>
                  <a:gd name="T97" fmla="*/ 91 h 111"/>
                  <a:gd name="T98" fmla="*/ 98 w 111"/>
                  <a:gd name="T99" fmla="*/ 91 h 111"/>
                  <a:gd name="T100" fmla="*/ 100 w 111"/>
                  <a:gd name="T101" fmla="*/ 89 h 111"/>
                  <a:gd name="T102" fmla="*/ 108 w 111"/>
                  <a:gd name="T103" fmla="*/ 76 h 111"/>
                  <a:gd name="T104" fmla="*/ 107 w 111"/>
                  <a:gd name="T105" fmla="*/ 71 h 111"/>
                  <a:gd name="T106" fmla="*/ 99 w 111"/>
                  <a:gd name="T107" fmla="*/ 67 h 111"/>
                  <a:gd name="T108" fmla="*/ 100 w 111"/>
                  <a:gd name="T109" fmla="*/ 61 h 111"/>
                  <a:gd name="T110" fmla="*/ 100 w 111"/>
                  <a:gd name="T111" fmla="*/ 54 h 111"/>
                  <a:gd name="T112" fmla="*/ 109 w 111"/>
                  <a:gd name="T113" fmla="*/ 52 h 111"/>
                  <a:gd name="T114" fmla="*/ 111 w 111"/>
                  <a:gd name="T115" fmla="*/ 48 h 111"/>
                  <a:gd name="T116" fmla="*/ 72 w 111"/>
                  <a:gd name="T117" fmla="*/ 58 h 111"/>
                  <a:gd name="T118" fmla="*/ 54 w 111"/>
                  <a:gd name="T119" fmla="*/ 72 h 111"/>
                  <a:gd name="T120" fmla="*/ 40 w 111"/>
                  <a:gd name="T121" fmla="*/ 54 h 111"/>
                  <a:gd name="T122" fmla="*/ 58 w 111"/>
                  <a:gd name="T123" fmla="*/ 40 h 111"/>
                  <a:gd name="T124" fmla="*/ 72 w 111"/>
                  <a:gd name="T125" fmla="*/ 58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1" h="111">
                    <a:moveTo>
                      <a:pt x="111" y="48"/>
                    </a:moveTo>
                    <a:cubicBezTo>
                      <a:pt x="107" y="33"/>
                      <a:pt x="107" y="33"/>
                      <a:pt x="107" y="33"/>
                    </a:cubicBezTo>
                    <a:cubicBezTo>
                      <a:pt x="106" y="31"/>
                      <a:pt x="104" y="30"/>
                      <a:pt x="103" y="31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2" y="30"/>
                      <a:pt x="89" y="26"/>
                      <a:pt x="86" y="23"/>
                    </a:cubicBezTo>
                    <a:cubicBezTo>
                      <a:pt x="90" y="16"/>
                      <a:pt x="90" y="16"/>
                      <a:pt x="90" y="16"/>
                    </a:cubicBezTo>
                    <a:cubicBezTo>
                      <a:pt x="91" y="15"/>
                      <a:pt x="91" y="14"/>
                      <a:pt x="91" y="13"/>
                    </a:cubicBezTo>
                    <a:cubicBezTo>
                      <a:pt x="90" y="12"/>
                      <a:pt x="90" y="12"/>
                      <a:pt x="89" y="11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4" y="3"/>
                      <a:pt x="72" y="4"/>
                      <a:pt x="71" y="5"/>
                    </a:cubicBezTo>
                    <a:cubicBezTo>
                      <a:pt x="67" y="13"/>
                      <a:pt x="67" y="13"/>
                      <a:pt x="67" y="13"/>
                    </a:cubicBezTo>
                    <a:cubicBezTo>
                      <a:pt x="65" y="12"/>
                      <a:pt x="63" y="12"/>
                      <a:pt x="61" y="12"/>
                    </a:cubicBezTo>
                    <a:cubicBezTo>
                      <a:pt x="59" y="11"/>
                      <a:pt x="56" y="11"/>
                      <a:pt x="54" y="11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1" y="1"/>
                      <a:pt x="50" y="0"/>
                      <a:pt x="48" y="1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2" y="5"/>
                      <a:pt x="31" y="6"/>
                      <a:pt x="31" y="7"/>
                    </a:cubicBezTo>
                    <a:cubicBezTo>
                      <a:pt x="31" y="7"/>
                      <a:pt x="30" y="8"/>
                      <a:pt x="31" y="9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0" y="20"/>
                      <a:pt x="26" y="22"/>
                      <a:pt x="23" y="25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4" y="20"/>
                      <a:pt x="12" y="21"/>
                      <a:pt x="11" y="22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3" y="38"/>
                      <a:pt x="3" y="40"/>
                      <a:pt x="5" y="40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2" y="47"/>
                      <a:pt x="12" y="49"/>
                      <a:pt x="11" y="51"/>
                    </a:cubicBezTo>
                    <a:cubicBezTo>
                      <a:pt x="11" y="53"/>
                      <a:pt x="11" y="55"/>
                      <a:pt x="11" y="57"/>
                    </a:cubicBezTo>
                    <a:cubicBezTo>
                      <a:pt x="3" y="60"/>
                      <a:pt x="3" y="60"/>
                      <a:pt x="3" y="60"/>
                    </a:cubicBezTo>
                    <a:cubicBezTo>
                      <a:pt x="1" y="60"/>
                      <a:pt x="0" y="62"/>
                      <a:pt x="1" y="64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" y="79"/>
                      <a:pt x="6" y="80"/>
                      <a:pt x="6" y="81"/>
                    </a:cubicBezTo>
                    <a:cubicBezTo>
                      <a:pt x="7" y="81"/>
                      <a:pt x="8" y="81"/>
                      <a:pt x="9" y="81"/>
                    </a:cubicBezTo>
                    <a:cubicBezTo>
                      <a:pt x="17" y="78"/>
                      <a:pt x="17" y="78"/>
                      <a:pt x="17" y="78"/>
                    </a:cubicBezTo>
                    <a:cubicBezTo>
                      <a:pt x="20" y="82"/>
                      <a:pt x="22" y="85"/>
                      <a:pt x="25" y="88"/>
                    </a:cubicBezTo>
                    <a:cubicBezTo>
                      <a:pt x="21" y="96"/>
                      <a:pt x="21" y="96"/>
                      <a:pt x="21" y="96"/>
                    </a:cubicBezTo>
                    <a:cubicBezTo>
                      <a:pt x="20" y="98"/>
                      <a:pt x="21" y="100"/>
                      <a:pt x="22" y="100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37" y="109"/>
                      <a:pt x="39" y="108"/>
                      <a:pt x="40" y="107"/>
                    </a:cubicBezTo>
                    <a:cubicBezTo>
                      <a:pt x="45" y="99"/>
                      <a:pt x="45" y="99"/>
                      <a:pt x="45" y="99"/>
                    </a:cubicBezTo>
                    <a:cubicBezTo>
                      <a:pt x="47" y="99"/>
                      <a:pt x="49" y="100"/>
                      <a:pt x="51" y="100"/>
                    </a:cubicBezTo>
                    <a:cubicBezTo>
                      <a:pt x="53" y="100"/>
                      <a:pt x="55" y="100"/>
                      <a:pt x="57" y="100"/>
                    </a:cubicBezTo>
                    <a:cubicBezTo>
                      <a:pt x="60" y="109"/>
                      <a:pt x="60" y="109"/>
                      <a:pt x="60" y="109"/>
                    </a:cubicBezTo>
                    <a:cubicBezTo>
                      <a:pt x="60" y="110"/>
                      <a:pt x="61" y="111"/>
                      <a:pt x="62" y="111"/>
                    </a:cubicBezTo>
                    <a:cubicBezTo>
                      <a:pt x="63" y="111"/>
                      <a:pt x="63" y="111"/>
                      <a:pt x="64" y="111"/>
                    </a:cubicBezTo>
                    <a:cubicBezTo>
                      <a:pt x="79" y="107"/>
                      <a:pt x="79" y="107"/>
                      <a:pt x="79" y="107"/>
                    </a:cubicBezTo>
                    <a:cubicBezTo>
                      <a:pt x="80" y="106"/>
                      <a:pt x="81" y="104"/>
                      <a:pt x="81" y="103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82" y="92"/>
                      <a:pt x="85" y="89"/>
                      <a:pt x="88" y="86"/>
                    </a:cubicBezTo>
                    <a:cubicBezTo>
                      <a:pt x="96" y="91"/>
                      <a:pt x="96" y="91"/>
                      <a:pt x="96" y="91"/>
                    </a:cubicBezTo>
                    <a:cubicBezTo>
                      <a:pt x="97" y="91"/>
                      <a:pt x="97" y="91"/>
                      <a:pt x="98" y="91"/>
                    </a:cubicBezTo>
                    <a:cubicBezTo>
                      <a:pt x="99" y="91"/>
                      <a:pt x="100" y="90"/>
                      <a:pt x="100" y="89"/>
                    </a:cubicBezTo>
                    <a:cubicBezTo>
                      <a:pt x="108" y="76"/>
                      <a:pt x="108" y="76"/>
                      <a:pt x="108" y="76"/>
                    </a:cubicBezTo>
                    <a:cubicBezTo>
                      <a:pt x="109" y="74"/>
                      <a:pt x="108" y="72"/>
                      <a:pt x="107" y="71"/>
                    </a:cubicBezTo>
                    <a:cubicBezTo>
                      <a:pt x="99" y="67"/>
                      <a:pt x="99" y="67"/>
                      <a:pt x="99" y="67"/>
                    </a:cubicBezTo>
                    <a:cubicBezTo>
                      <a:pt x="99" y="65"/>
                      <a:pt x="100" y="63"/>
                      <a:pt x="100" y="61"/>
                    </a:cubicBezTo>
                    <a:cubicBezTo>
                      <a:pt x="100" y="59"/>
                      <a:pt x="100" y="57"/>
                      <a:pt x="100" y="54"/>
                    </a:cubicBezTo>
                    <a:cubicBezTo>
                      <a:pt x="109" y="52"/>
                      <a:pt x="109" y="52"/>
                      <a:pt x="109" y="52"/>
                    </a:cubicBezTo>
                    <a:cubicBezTo>
                      <a:pt x="110" y="52"/>
                      <a:pt x="111" y="50"/>
                      <a:pt x="111" y="48"/>
                    </a:cubicBezTo>
                    <a:close/>
                    <a:moveTo>
                      <a:pt x="72" y="58"/>
                    </a:moveTo>
                    <a:cubicBezTo>
                      <a:pt x="71" y="67"/>
                      <a:pt x="63" y="73"/>
                      <a:pt x="54" y="72"/>
                    </a:cubicBezTo>
                    <a:cubicBezTo>
                      <a:pt x="45" y="71"/>
                      <a:pt x="39" y="63"/>
                      <a:pt x="40" y="54"/>
                    </a:cubicBezTo>
                    <a:cubicBezTo>
                      <a:pt x="41" y="45"/>
                      <a:pt x="49" y="39"/>
                      <a:pt x="58" y="40"/>
                    </a:cubicBezTo>
                    <a:cubicBezTo>
                      <a:pt x="66" y="41"/>
                      <a:pt x="73" y="49"/>
                      <a:pt x="72" y="58"/>
                    </a:cubicBezTo>
                    <a:close/>
                  </a:path>
                </a:pathLst>
              </a:custGeom>
              <a:solidFill>
                <a:srgbClr val="B0CB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145" name="Group 144"/>
          <p:cNvGrpSpPr/>
          <p:nvPr userDrawn="1"/>
        </p:nvGrpSpPr>
        <p:grpSpPr>
          <a:xfrm>
            <a:off x="7215391" y="2028679"/>
            <a:ext cx="1379400" cy="874527"/>
            <a:chOff x="7084951" y="3041109"/>
            <a:chExt cx="1838721" cy="1166039"/>
          </a:xfrm>
        </p:grpSpPr>
        <p:sp>
          <p:nvSpPr>
            <p:cNvPr id="146" name="TextBox 145"/>
            <p:cNvSpPr txBox="1"/>
            <p:nvPr/>
          </p:nvSpPr>
          <p:spPr>
            <a:xfrm>
              <a:off x="7084951" y="3837815"/>
              <a:ext cx="183872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App Mobility</a:t>
              </a:r>
            </a:p>
          </p:txBody>
        </p:sp>
        <p:grpSp>
          <p:nvGrpSpPr>
            <p:cNvPr id="147" name="Group 146"/>
            <p:cNvGrpSpPr/>
            <p:nvPr/>
          </p:nvGrpSpPr>
          <p:grpSpPr>
            <a:xfrm>
              <a:off x="7470868" y="3041109"/>
              <a:ext cx="990960" cy="801215"/>
              <a:chOff x="7263108" y="3418943"/>
              <a:chExt cx="1540636" cy="1245642"/>
            </a:xfrm>
          </p:grpSpPr>
          <p:sp>
            <p:nvSpPr>
              <p:cNvPr id="148" name="Freeform 6"/>
              <p:cNvSpPr>
                <a:spLocks/>
              </p:cNvSpPr>
              <p:nvPr/>
            </p:nvSpPr>
            <p:spPr bwMode="auto">
              <a:xfrm>
                <a:off x="7263108" y="3418943"/>
                <a:ext cx="1540636" cy="924868"/>
              </a:xfrm>
              <a:custGeom>
                <a:avLst/>
                <a:gdLst>
                  <a:gd name="T0" fmla="*/ 1949 w 1949"/>
                  <a:gd name="T1" fmla="*/ 836 h 1170"/>
                  <a:gd name="T2" fmla="*/ 1615 w 1949"/>
                  <a:gd name="T3" fmla="*/ 502 h 1170"/>
                  <a:gd name="T4" fmla="*/ 1609 w 1949"/>
                  <a:gd name="T5" fmla="*/ 502 h 1170"/>
                  <a:gd name="T6" fmla="*/ 1597 w 1949"/>
                  <a:gd name="T7" fmla="*/ 497 h 1170"/>
                  <a:gd name="T8" fmla="*/ 1593 w 1949"/>
                  <a:gd name="T9" fmla="*/ 485 h 1170"/>
                  <a:gd name="T10" fmla="*/ 1595 w 1949"/>
                  <a:gd name="T11" fmla="*/ 441 h 1170"/>
                  <a:gd name="T12" fmla="*/ 1154 w 1949"/>
                  <a:gd name="T13" fmla="*/ 0 h 1170"/>
                  <a:gd name="T14" fmla="*/ 1001 w 1949"/>
                  <a:gd name="T15" fmla="*/ 27 h 1170"/>
                  <a:gd name="T16" fmla="*/ 1000 w 1949"/>
                  <a:gd name="T17" fmla="*/ 27 h 1170"/>
                  <a:gd name="T18" fmla="*/ 960 w 1949"/>
                  <a:gd name="T19" fmla="*/ 40 h 1170"/>
                  <a:gd name="T20" fmla="*/ 804 w 1949"/>
                  <a:gd name="T21" fmla="*/ 172 h 1170"/>
                  <a:gd name="T22" fmla="*/ 803 w 1949"/>
                  <a:gd name="T23" fmla="*/ 173 h 1170"/>
                  <a:gd name="T24" fmla="*/ 740 w 1949"/>
                  <a:gd name="T25" fmla="*/ 287 h 1170"/>
                  <a:gd name="T26" fmla="*/ 730 w 1949"/>
                  <a:gd name="T27" fmla="*/ 297 h 1170"/>
                  <a:gd name="T28" fmla="*/ 716 w 1949"/>
                  <a:gd name="T29" fmla="*/ 293 h 1170"/>
                  <a:gd name="T30" fmla="*/ 583 w 1949"/>
                  <a:gd name="T31" fmla="*/ 244 h 1170"/>
                  <a:gd name="T32" fmla="*/ 380 w 1949"/>
                  <a:gd name="T33" fmla="*/ 447 h 1170"/>
                  <a:gd name="T34" fmla="*/ 382 w 1949"/>
                  <a:gd name="T35" fmla="*/ 480 h 1170"/>
                  <a:gd name="T36" fmla="*/ 383 w 1949"/>
                  <a:gd name="T37" fmla="*/ 482 h 1170"/>
                  <a:gd name="T38" fmla="*/ 383 w 1949"/>
                  <a:gd name="T39" fmla="*/ 488 h 1170"/>
                  <a:gd name="T40" fmla="*/ 378 w 1949"/>
                  <a:gd name="T41" fmla="*/ 500 h 1170"/>
                  <a:gd name="T42" fmla="*/ 366 w 1949"/>
                  <a:gd name="T43" fmla="*/ 504 h 1170"/>
                  <a:gd name="T44" fmla="*/ 334 w 1949"/>
                  <a:gd name="T45" fmla="*/ 502 h 1170"/>
                  <a:gd name="T46" fmla="*/ 0 w 1949"/>
                  <a:gd name="T47" fmla="*/ 836 h 1170"/>
                  <a:gd name="T48" fmla="*/ 334 w 1949"/>
                  <a:gd name="T49" fmla="*/ 1170 h 1170"/>
                  <a:gd name="T50" fmla="*/ 1627 w 1949"/>
                  <a:gd name="T51" fmla="*/ 1170 h 1170"/>
                  <a:gd name="T52" fmla="*/ 1629 w 1949"/>
                  <a:gd name="T53" fmla="*/ 1170 h 1170"/>
                  <a:gd name="T54" fmla="*/ 1949 w 1949"/>
                  <a:gd name="T55" fmla="*/ 836 h 1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49" h="1170">
                    <a:moveTo>
                      <a:pt x="1949" y="836"/>
                    </a:moveTo>
                    <a:cubicBezTo>
                      <a:pt x="1949" y="652"/>
                      <a:pt x="1800" y="502"/>
                      <a:pt x="1615" y="502"/>
                    </a:cubicBezTo>
                    <a:cubicBezTo>
                      <a:pt x="1613" y="502"/>
                      <a:pt x="1611" y="502"/>
                      <a:pt x="1609" y="502"/>
                    </a:cubicBezTo>
                    <a:cubicBezTo>
                      <a:pt x="1604" y="502"/>
                      <a:pt x="1600" y="501"/>
                      <a:pt x="1597" y="497"/>
                    </a:cubicBezTo>
                    <a:cubicBezTo>
                      <a:pt x="1594" y="494"/>
                      <a:pt x="1593" y="490"/>
                      <a:pt x="1593" y="485"/>
                    </a:cubicBezTo>
                    <a:cubicBezTo>
                      <a:pt x="1595" y="471"/>
                      <a:pt x="1595" y="456"/>
                      <a:pt x="1595" y="441"/>
                    </a:cubicBezTo>
                    <a:cubicBezTo>
                      <a:pt x="1595" y="198"/>
                      <a:pt x="1397" y="0"/>
                      <a:pt x="1154" y="0"/>
                    </a:cubicBezTo>
                    <a:cubicBezTo>
                      <a:pt x="1102" y="0"/>
                      <a:pt x="1050" y="9"/>
                      <a:pt x="1001" y="27"/>
                    </a:cubicBezTo>
                    <a:cubicBezTo>
                      <a:pt x="1001" y="27"/>
                      <a:pt x="1000" y="27"/>
                      <a:pt x="1000" y="27"/>
                    </a:cubicBezTo>
                    <a:cubicBezTo>
                      <a:pt x="985" y="31"/>
                      <a:pt x="972" y="35"/>
                      <a:pt x="960" y="40"/>
                    </a:cubicBezTo>
                    <a:cubicBezTo>
                      <a:pt x="897" y="67"/>
                      <a:pt x="846" y="110"/>
                      <a:pt x="804" y="172"/>
                    </a:cubicBezTo>
                    <a:cubicBezTo>
                      <a:pt x="804" y="173"/>
                      <a:pt x="803" y="173"/>
                      <a:pt x="803" y="173"/>
                    </a:cubicBezTo>
                    <a:cubicBezTo>
                      <a:pt x="777" y="208"/>
                      <a:pt x="756" y="246"/>
                      <a:pt x="740" y="287"/>
                    </a:cubicBezTo>
                    <a:cubicBezTo>
                      <a:pt x="739" y="292"/>
                      <a:pt x="735" y="295"/>
                      <a:pt x="730" y="297"/>
                    </a:cubicBezTo>
                    <a:cubicBezTo>
                      <a:pt x="725" y="298"/>
                      <a:pt x="720" y="297"/>
                      <a:pt x="716" y="293"/>
                    </a:cubicBezTo>
                    <a:cubicBezTo>
                      <a:pt x="679" y="261"/>
                      <a:pt x="632" y="244"/>
                      <a:pt x="583" y="244"/>
                    </a:cubicBezTo>
                    <a:cubicBezTo>
                      <a:pt x="471" y="244"/>
                      <a:pt x="380" y="335"/>
                      <a:pt x="380" y="447"/>
                    </a:cubicBezTo>
                    <a:cubicBezTo>
                      <a:pt x="380" y="458"/>
                      <a:pt x="381" y="469"/>
                      <a:pt x="382" y="480"/>
                    </a:cubicBezTo>
                    <a:cubicBezTo>
                      <a:pt x="383" y="481"/>
                      <a:pt x="383" y="481"/>
                      <a:pt x="383" y="482"/>
                    </a:cubicBezTo>
                    <a:cubicBezTo>
                      <a:pt x="383" y="484"/>
                      <a:pt x="383" y="486"/>
                      <a:pt x="383" y="488"/>
                    </a:cubicBezTo>
                    <a:cubicBezTo>
                      <a:pt x="383" y="492"/>
                      <a:pt x="381" y="496"/>
                      <a:pt x="378" y="500"/>
                    </a:cubicBezTo>
                    <a:cubicBezTo>
                      <a:pt x="375" y="503"/>
                      <a:pt x="371" y="504"/>
                      <a:pt x="366" y="504"/>
                    </a:cubicBezTo>
                    <a:cubicBezTo>
                      <a:pt x="355" y="503"/>
                      <a:pt x="345" y="502"/>
                      <a:pt x="334" y="502"/>
                    </a:cubicBezTo>
                    <a:cubicBezTo>
                      <a:pt x="150" y="502"/>
                      <a:pt x="0" y="652"/>
                      <a:pt x="0" y="836"/>
                    </a:cubicBezTo>
                    <a:cubicBezTo>
                      <a:pt x="0" y="1020"/>
                      <a:pt x="150" y="1170"/>
                      <a:pt x="334" y="1170"/>
                    </a:cubicBezTo>
                    <a:cubicBezTo>
                      <a:pt x="1627" y="1170"/>
                      <a:pt x="1627" y="1170"/>
                      <a:pt x="1627" y="1170"/>
                    </a:cubicBezTo>
                    <a:cubicBezTo>
                      <a:pt x="1627" y="1170"/>
                      <a:pt x="1628" y="1170"/>
                      <a:pt x="1629" y="1170"/>
                    </a:cubicBezTo>
                    <a:cubicBezTo>
                      <a:pt x="1809" y="1163"/>
                      <a:pt x="1949" y="1016"/>
                      <a:pt x="1949" y="836"/>
                    </a:cubicBezTo>
                    <a:close/>
                  </a:path>
                </a:pathLst>
              </a:custGeom>
              <a:solidFill>
                <a:srgbClr val="024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49" name="Group 148"/>
              <p:cNvGrpSpPr/>
              <p:nvPr/>
            </p:nvGrpSpPr>
            <p:grpSpPr>
              <a:xfrm rot="4175334" flipV="1">
                <a:off x="7670222" y="3837156"/>
                <a:ext cx="828839" cy="826020"/>
                <a:chOff x="10929939" y="4891088"/>
                <a:chExt cx="390525" cy="388938"/>
              </a:xfrm>
              <a:solidFill>
                <a:schemeClr val="accent2"/>
              </a:solidFill>
              <a:effectLst/>
            </p:grpSpPr>
            <p:sp>
              <p:nvSpPr>
                <p:cNvPr id="150" name="Freeform 788"/>
                <p:cNvSpPr>
                  <a:spLocks/>
                </p:cNvSpPr>
                <p:nvPr/>
              </p:nvSpPr>
              <p:spPr bwMode="auto">
                <a:xfrm>
                  <a:off x="10988676" y="5000626"/>
                  <a:ext cx="98425" cy="203200"/>
                </a:xfrm>
                <a:custGeom>
                  <a:avLst/>
                  <a:gdLst>
                    <a:gd name="T0" fmla="*/ 50 w 50"/>
                    <a:gd name="T1" fmla="*/ 4 h 103"/>
                    <a:gd name="T2" fmla="*/ 41 w 50"/>
                    <a:gd name="T3" fmla="*/ 0 h 103"/>
                    <a:gd name="T4" fmla="*/ 0 w 50"/>
                    <a:gd name="T5" fmla="*/ 98 h 103"/>
                    <a:gd name="T6" fmla="*/ 8 w 50"/>
                    <a:gd name="T7" fmla="*/ 103 h 103"/>
                    <a:gd name="T8" fmla="*/ 50 w 50"/>
                    <a:gd name="T9" fmla="*/ 4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103">
                      <a:moveTo>
                        <a:pt x="50" y="4"/>
                      </a:moveTo>
                      <a:cubicBezTo>
                        <a:pt x="47" y="3"/>
                        <a:pt x="44" y="2"/>
                        <a:pt x="41" y="0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3" y="99"/>
                        <a:pt x="5" y="101"/>
                        <a:pt x="8" y="103"/>
                      </a:cubicBezTo>
                      <a:lnTo>
                        <a:pt x="5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1" name="Freeform 789"/>
                <p:cNvSpPr>
                  <a:spLocks/>
                </p:cNvSpPr>
                <p:nvPr/>
              </p:nvSpPr>
              <p:spPr bwMode="auto">
                <a:xfrm>
                  <a:off x="11144251" y="4976813"/>
                  <a:ext cx="96838" cy="74613"/>
                </a:xfrm>
                <a:custGeom>
                  <a:avLst/>
                  <a:gdLst>
                    <a:gd name="T0" fmla="*/ 44 w 50"/>
                    <a:gd name="T1" fmla="*/ 38 h 38"/>
                    <a:gd name="T2" fmla="*/ 50 w 50"/>
                    <a:gd name="T3" fmla="*/ 31 h 38"/>
                    <a:gd name="T4" fmla="*/ 6 w 50"/>
                    <a:gd name="T5" fmla="*/ 0 h 38"/>
                    <a:gd name="T6" fmla="*/ 0 w 50"/>
                    <a:gd name="T7" fmla="*/ 8 h 38"/>
                    <a:gd name="T8" fmla="*/ 44 w 50"/>
                    <a:gd name="T9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38">
                      <a:moveTo>
                        <a:pt x="44" y="38"/>
                      </a:moveTo>
                      <a:cubicBezTo>
                        <a:pt x="46" y="36"/>
                        <a:pt x="48" y="33"/>
                        <a:pt x="50" y="31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4" y="3"/>
                        <a:pt x="2" y="5"/>
                        <a:pt x="0" y="8"/>
                      </a:cubicBezTo>
                      <a:lnTo>
                        <a:pt x="44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2" name="Freeform 791"/>
                <p:cNvSpPr>
                  <a:spLocks/>
                </p:cNvSpPr>
                <p:nvPr/>
              </p:nvSpPr>
              <p:spPr bwMode="auto">
                <a:xfrm>
                  <a:off x="11041064" y="4891088"/>
                  <a:ext cx="120650" cy="119063"/>
                </a:xfrm>
                <a:custGeom>
                  <a:avLst/>
                  <a:gdLst>
                    <a:gd name="T0" fmla="*/ 0 w 61"/>
                    <a:gd name="T1" fmla="*/ 31 h 61"/>
                    <a:gd name="T2" fmla="*/ 14 w 61"/>
                    <a:gd name="T3" fmla="*/ 56 h 61"/>
                    <a:gd name="T4" fmla="*/ 23 w 61"/>
                    <a:gd name="T5" fmla="*/ 60 h 61"/>
                    <a:gd name="T6" fmla="*/ 30 w 61"/>
                    <a:gd name="T7" fmla="*/ 61 h 61"/>
                    <a:gd name="T8" fmla="*/ 34 w 61"/>
                    <a:gd name="T9" fmla="*/ 61 h 61"/>
                    <a:gd name="T10" fmla="*/ 43 w 61"/>
                    <a:gd name="T11" fmla="*/ 58 h 61"/>
                    <a:gd name="T12" fmla="*/ 52 w 61"/>
                    <a:gd name="T13" fmla="*/ 52 h 61"/>
                    <a:gd name="T14" fmla="*/ 58 w 61"/>
                    <a:gd name="T15" fmla="*/ 44 h 61"/>
                    <a:gd name="T16" fmla="*/ 61 w 61"/>
                    <a:gd name="T17" fmla="*/ 31 h 61"/>
                    <a:gd name="T18" fmla="*/ 30 w 61"/>
                    <a:gd name="T19" fmla="*/ 0 h 61"/>
                    <a:gd name="T20" fmla="*/ 0 w 61"/>
                    <a:gd name="T21" fmla="*/ 3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1" h="61">
                      <a:moveTo>
                        <a:pt x="0" y="31"/>
                      </a:moveTo>
                      <a:cubicBezTo>
                        <a:pt x="0" y="41"/>
                        <a:pt x="6" y="51"/>
                        <a:pt x="14" y="56"/>
                      </a:cubicBezTo>
                      <a:cubicBezTo>
                        <a:pt x="17" y="58"/>
                        <a:pt x="20" y="59"/>
                        <a:pt x="23" y="60"/>
                      </a:cubicBezTo>
                      <a:cubicBezTo>
                        <a:pt x="25" y="61"/>
                        <a:pt x="28" y="61"/>
                        <a:pt x="30" y="61"/>
                      </a:cubicBezTo>
                      <a:cubicBezTo>
                        <a:pt x="32" y="61"/>
                        <a:pt x="33" y="61"/>
                        <a:pt x="34" y="61"/>
                      </a:cubicBezTo>
                      <a:cubicBezTo>
                        <a:pt x="37" y="60"/>
                        <a:pt x="40" y="60"/>
                        <a:pt x="43" y="58"/>
                      </a:cubicBezTo>
                      <a:cubicBezTo>
                        <a:pt x="46" y="57"/>
                        <a:pt x="50" y="54"/>
                        <a:pt x="52" y="52"/>
                      </a:cubicBezTo>
                      <a:cubicBezTo>
                        <a:pt x="54" y="49"/>
                        <a:pt x="56" y="47"/>
                        <a:pt x="58" y="44"/>
                      </a:cubicBezTo>
                      <a:cubicBezTo>
                        <a:pt x="60" y="40"/>
                        <a:pt x="61" y="36"/>
                        <a:pt x="61" y="31"/>
                      </a:cubicBezTo>
                      <a:cubicBezTo>
                        <a:pt x="61" y="14"/>
                        <a:pt x="47" y="0"/>
                        <a:pt x="30" y="0"/>
                      </a:cubicBezTo>
                      <a:cubicBezTo>
                        <a:pt x="14" y="0"/>
                        <a:pt x="0" y="14"/>
                        <a:pt x="0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3" name="Freeform 792"/>
                <p:cNvSpPr>
                  <a:spLocks/>
                </p:cNvSpPr>
                <p:nvPr/>
              </p:nvSpPr>
              <p:spPr bwMode="auto">
                <a:xfrm>
                  <a:off x="10929939" y="5191126"/>
                  <a:ext cx="87313" cy="88900"/>
                </a:xfrm>
                <a:custGeom>
                  <a:avLst/>
                  <a:gdLst>
                    <a:gd name="T0" fmla="*/ 42 w 45"/>
                    <a:gd name="T1" fmla="*/ 32 h 45"/>
                    <a:gd name="T2" fmla="*/ 45 w 45"/>
                    <a:gd name="T3" fmla="*/ 22 h 45"/>
                    <a:gd name="T4" fmla="*/ 44 w 45"/>
                    <a:gd name="T5" fmla="*/ 18 h 45"/>
                    <a:gd name="T6" fmla="*/ 40 w 45"/>
                    <a:gd name="T7" fmla="*/ 9 h 45"/>
                    <a:gd name="T8" fmla="*/ 38 w 45"/>
                    <a:gd name="T9" fmla="*/ 6 h 45"/>
                    <a:gd name="T10" fmla="*/ 30 w 45"/>
                    <a:gd name="T11" fmla="*/ 1 h 45"/>
                    <a:gd name="T12" fmla="*/ 22 w 45"/>
                    <a:gd name="T13" fmla="*/ 0 h 45"/>
                    <a:gd name="T14" fmla="*/ 0 w 45"/>
                    <a:gd name="T15" fmla="*/ 22 h 45"/>
                    <a:gd name="T16" fmla="*/ 22 w 45"/>
                    <a:gd name="T17" fmla="*/ 45 h 45"/>
                    <a:gd name="T18" fmla="*/ 36 w 45"/>
                    <a:gd name="T19" fmla="*/ 40 h 45"/>
                    <a:gd name="T20" fmla="*/ 42 w 45"/>
                    <a:gd name="T21" fmla="*/ 32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5" h="45">
                      <a:moveTo>
                        <a:pt x="42" y="32"/>
                      </a:moveTo>
                      <a:cubicBezTo>
                        <a:pt x="44" y="29"/>
                        <a:pt x="45" y="26"/>
                        <a:pt x="45" y="22"/>
                      </a:cubicBezTo>
                      <a:cubicBezTo>
                        <a:pt x="45" y="21"/>
                        <a:pt x="45" y="19"/>
                        <a:pt x="44" y="18"/>
                      </a:cubicBezTo>
                      <a:cubicBezTo>
                        <a:pt x="44" y="15"/>
                        <a:pt x="42" y="12"/>
                        <a:pt x="40" y="9"/>
                      </a:cubicBezTo>
                      <a:cubicBezTo>
                        <a:pt x="40" y="8"/>
                        <a:pt x="39" y="7"/>
                        <a:pt x="38" y="6"/>
                      </a:cubicBezTo>
                      <a:cubicBezTo>
                        <a:pt x="35" y="4"/>
                        <a:pt x="33" y="2"/>
                        <a:pt x="30" y="1"/>
                      </a:cubicBezTo>
                      <a:cubicBezTo>
                        <a:pt x="27" y="0"/>
                        <a:pt x="25" y="0"/>
                        <a:pt x="22" y="0"/>
                      </a:cubicBezTo>
                      <a:cubicBezTo>
                        <a:pt x="10" y="0"/>
                        <a:pt x="0" y="10"/>
                        <a:pt x="0" y="22"/>
                      </a:cubicBezTo>
                      <a:cubicBezTo>
                        <a:pt x="0" y="35"/>
                        <a:pt x="10" y="45"/>
                        <a:pt x="22" y="45"/>
                      </a:cubicBezTo>
                      <a:cubicBezTo>
                        <a:pt x="28" y="45"/>
                        <a:pt x="32" y="43"/>
                        <a:pt x="36" y="40"/>
                      </a:cubicBezTo>
                      <a:cubicBezTo>
                        <a:pt x="39" y="38"/>
                        <a:pt x="41" y="35"/>
                        <a:pt x="42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4" name="Freeform 793"/>
                <p:cNvSpPr>
                  <a:spLocks/>
                </p:cNvSpPr>
                <p:nvPr/>
              </p:nvSpPr>
              <p:spPr bwMode="auto">
                <a:xfrm>
                  <a:off x="11223626" y="5029201"/>
                  <a:ext cx="96838" cy="95250"/>
                </a:xfrm>
                <a:custGeom>
                  <a:avLst/>
                  <a:gdLst>
                    <a:gd name="T0" fmla="*/ 3 w 49"/>
                    <a:gd name="T1" fmla="*/ 12 h 49"/>
                    <a:gd name="T2" fmla="*/ 0 w 49"/>
                    <a:gd name="T3" fmla="*/ 24 h 49"/>
                    <a:gd name="T4" fmla="*/ 0 w 49"/>
                    <a:gd name="T5" fmla="*/ 30 h 49"/>
                    <a:gd name="T6" fmla="*/ 4 w 49"/>
                    <a:gd name="T7" fmla="*/ 38 h 49"/>
                    <a:gd name="T8" fmla="*/ 14 w 49"/>
                    <a:gd name="T9" fmla="*/ 47 h 49"/>
                    <a:gd name="T10" fmla="*/ 23 w 49"/>
                    <a:gd name="T11" fmla="*/ 49 h 49"/>
                    <a:gd name="T12" fmla="*/ 25 w 49"/>
                    <a:gd name="T13" fmla="*/ 49 h 49"/>
                    <a:gd name="T14" fmla="*/ 49 w 49"/>
                    <a:gd name="T15" fmla="*/ 24 h 49"/>
                    <a:gd name="T16" fmla="*/ 25 w 49"/>
                    <a:gd name="T17" fmla="*/ 0 h 49"/>
                    <a:gd name="T18" fmla="*/ 9 w 49"/>
                    <a:gd name="T19" fmla="*/ 5 h 49"/>
                    <a:gd name="T20" fmla="*/ 3 w 49"/>
                    <a:gd name="T21" fmla="*/ 12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9" h="49">
                      <a:moveTo>
                        <a:pt x="3" y="12"/>
                      </a:moveTo>
                      <a:cubicBezTo>
                        <a:pt x="1" y="16"/>
                        <a:pt x="0" y="20"/>
                        <a:pt x="0" y="24"/>
                      </a:cubicBezTo>
                      <a:cubicBezTo>
                        <a:pt x="0" y="26"/>
                        <a:pt x="0" y="28"/>
                        <a:pt x="0" y="30"/>
                      </a:cubicBezTo>
                      <a:cubicBezTo>
                        <a:pt x="1" y="33"/>
                        <a:pt x="2" y="36"/>
                        <a:pt x="4" y="38"/>
                      </a:cubicBezTo>
                      <a:cubicBezTo>
                        <a:pt x="7" y="42"/>
                        <a:pt x="10" y="45"/>
                        <a:pt x="14" y="47"/>
                      </a:cubicBezTo>
                      <a:cubicBezTo>
                        <a:pt x="17" y="48"/>
                        <a:pt x="20" y="49"/>
                        <a:pt x="23" y="49"/>
                      </a:cubicBezTo>
                      <a:cubicBezTo>
                        <a:pt x="24" y="49"/>
                        <a:pt x="24" y="49"/>
                        <a:pt x="25" y="49"/>
                      </a:cubicBezTo>
                      <a:cubicBezTo>
                        <a:pt x="38" y="49"/>
                        <a:pt x="49" y="38"/>
                        <a:pt x="49" y="24"/>
                      </a:cubicBezTo>
                      <a:cubicBezTo>
                        <a:pt x="49" y="11"/>
                        <a:pt x="38" y="0"/>
                        <a:pt x="25" y="0"/>
                      </a:cubicBezTo>
                      <a:cubicBezTo>
                        <a:pt x="19" y="0"/>
                        <a:pt x="13" y="2"/>
                        <a:pt x="9" y="5"/>
                      </a:cubicBezTo>
                      <a:cubicBezTo>
                        <a:pt x="7" y="7"/>
                        <a:pt x="5" y="10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155" name="Group 154"/>
          <p:cNvGrpSpPr/>
          <p:nvPr userDrawn="1"/>
        </p:nvGrpSpPr>
        <p:grpSpPr>
          <a:xfrm>
            <a:off x="321887" y="1994839"/>
            <a:ext cx="1379400" cy="1277697"/>
            <a:chOff x="9226771" y="2995993"/>
            <a:chExt cx="1838721" cy="1703594"/>
          </a:xfrm>
        </p:grpSpPr>
        <p:grpSp>
          <p:nvGrpSpPr>
            <p:cNvPr id="156" name="Group 155"/>
            <p:cNvGrpSpPr/>
            <p:nvPr/>
          </p:nvGrpSpPr>
          <p:grpSpPr>
            <a:xfrm>
              <a:off x="9291591" y="2995993"/>
              <a:ext cx="1709081" cy="918492"/>
              <a:chOff x="2266157" y="919753"/>
              <a:chExt cx="1324663" cy="711714"/>
            </a:xfrm>
          </p:grpSpPr>
          <p:sp>
            <p:nvSpPr>
              <p:cNvPr id="158" name="Rectangle 157"/>
              <p:cNvSpPr/>
              <p:nvPr/>
            </p:nvSpPr>
            <p:spPr bwMode="gray">
              <a:xfrm>
                <a:off x="2266157" y="919753"/>
                <a:ext cx="1324663" cy="7117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  <a:ea typeface="ＭＳ Ｐゴシック" charset="-128"/>
                  <a:cs typeface="ＭＳ Ｐゴシック" charset="-128"/>
                </a:endParaRPr>
              </a:p>
            </p:txBody>
          </p:sp>
          <p:grpSp>
            <p:nvGrpSpPr>
              <p:cNvPr id="159" name="Group 158"/>
              <p:cNvGrpSpPr/>
              <p:nvPr/>
            </p:nvGrpSpPr>
            <p:grpSpPr bwMode="ltGray">
              <a:xfrm>
                <a:off x="2515860" y="1067233"/>
                <a:ext cx="854321" cy="420406"/>
                <a:chOff x="528615" y="1319679"/>
                <a:chExt cx="854321" cy="420406"/>
              </a:xfrm>
            </p:grpSpPr>
            <p:grpSp>
              <p:nvGrpSpPr>
                <p:cNvPr id="160" name="Group 159"/>
                <p:cNvGrpSpPr/>
                <p:nvPr/>
              </p:nvGrpSpPr>
              <p:grpSpPr bwMode="ltGray">
                <a:xfrm>
                  <a:off x="528615" y="1606846"/>
                  <a:ext cx="854321" cy="133239"/>
                  <a:chOff x="241448" y="1508605"/>
                  <a:chExt cx="854321" cy="133239"/>
                </a:xfrm>
              </p:grpSpPr>
              <p:sp>
                <p:nvSpPr>
                  <p:cNvPr id="177" name="Rounded Rectangle 176"/>
                  <p:cNvSpPr/>
                  <p:nvPr/>
                </p:nvSpPr>
                <p:spPr bwMode="ltGray">
                  <a:xfrm>
                    <a:off x="241448" y="1508605"/>
                    <a:ext cx="854321" cy="133239"/>
                  </a:xfrm>
                  <a:prstGeom prst="roundRect">
                    <a:avLst>
                      <a:gd name="adj" fmla="val 16455"/>
                    </a:avLst>
                  </a:prstGeom>
                  <a:solidFill>
                    <a:schemeClr val="accent1"/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algn="ctr" defTabSz="914079">
                      <a:defRPr/>
                    </a:pPr>
                    <a:endParaRPr lang="en-US" sz="825" kern="0" dirty="0">
                      <a:solidFill>
                        <a:schemeClr val="bg1">
                          <a:lumMod val="75000"/>
                        </a:schemeClr>
                      </a:solidFill>
                      <a:latin typeface="Gotham Rounded Book"/>
                      <a:cs typeface="Gotham Rounded Book"/>
                    </a:endParaRPr>
                  </a:p>
                </p:txBody>
              </p:sp>
              <p:cxnSp>
                <p:nvCxnSpPr>
                  <p:cNvPr id="178" name="Straight Connector 177"/>
                  <p:cNvCxnSpPr/>
                  <p:nvPr/>
                </p:nvCxnSpPr>
                <p:spPr bwMode="ltGray">
                  <a:xfrm flipH="1">
                    <a:off x="275790" y="1550430"/>
                    <a:ext cx="2491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rnd" cmpd="sng" algn="ctr">
                    <a:solidFill>
                      <a:schemeClr val="accent2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9" name="Straight Connector 178"/>
                  <p:cNvCxnSpPr/>
                  <p:nvPr/>
                </p:nvCxnSpPr>
                <p:spPr bwMode="ltGray">
                  <a:xfrm flipH="1">
                    <a:off x="275790" y="1577617"/>
                    <a:ext cx="2491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rnd" cmpd="sng" algn="ctr">
                    <a:solidFill>
                      <a:schemeClr val="accent2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0" name="Straight Connector 179"/>
                  <p:cNvCxnSpPr/>
                  <p:nvPr/>
                </p:nvCxnSpPr>
                <p:spPr bwMode="ltGray">
                  <a:xfrm flipH="1">
                    <a:off x="275790" y="1603292"/>
                    <a:ext cx="2491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rnd" cmpd="sng" algn="ctr">
                    <a:solidFill>
                      <a:schemeClr val="accent2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1" name="Straight Connector 180"/>
                  <p:cNvCxnSpPr/>
                  <p:nvPr/>
                </p:nvCxnSpPr>
                <p:spPr bwMode="ltGray">
                  <a:xfrm flipH="1">
                    <a:off x="801285" y="1550430"/>
                    <a:ext cx="2491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rnd" cmpd="sng" algn="ctr">
                    <a:solidFill>
                      <a:schemeClr val="accent2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2" name="Straight Connector 181"/>
                  <p:cNvCxnSpPr/>
                  <p:nvPr/>
                </p:nvCxnSpPr>
                <p:spPr bwMode="ltGray">
                  <a:xfrm flipH="1">
                    <a:off x="801285" y="1577617"/>
                    <a:ext cx="2491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rnd" cmpd="sng" algn="ctr">
                    <a:solidFill>
                      <a:schemeClr val="accent2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3" name="Straight Connector 182"/>
                  <p:cNvCxnSpPr/>
                  <p:nvPr/>
                </p:nvCxnSpPr>
                <p:spPr bwMode="ltGray">
                  <a:xfrm flipH="1">
                    <a:off x="801285" y="1603292"/>
                    <a:ext cx="2491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rnd" cmpd="sng" algn="ctr">
                    <a:solidFill>
                      <a:schemeClr val="accent2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61" name="Group 160"/>
                <p:cNvGrpSpPr/>
                <p:nvPr/>
              </p:nvGrpSpPr>
              <p:grpSpPr bwMode="ltGray">
                <a:xfrm>
                  <a:off x="528615" y="1463263"/>
                  <a:ext cx="854321" cy="133239"/>
                  <a:chOff x="241448" y="1508605"/>
                  <a:chExt cx="854321" cy="133239"/>
                </a:xfrm>
              </p:grpSpPr>
              <p:sp>
                <p:nvSpPr>
                  <p:cNvPr id="170" name="Rounded Rectangle 169"/>
                  <p:cNvSpPr/>
                  <p:nvPr/>
                </p:nvSpPr>
                <p:spPr bwMode="ltGray">
                  <a:xfrm>
                    <a:off x="241448" y="1508605"/>
                    <a:ext cx="854321" cy="133239"/>
                  </a:xfrm>
                  <a:prstGeom prst="roundRect">
                    <a:avLst>
                      <a:gd name="adj" fmla="val 16455"/>
                    </a:avLst>
                  </a:prstGeom>
                  <a:solidFill>
                    <a:schemeClr val="accent1"/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algn="ctr" defTabSz="914079">
                      <a:defRPr/>
                    </a:pPr>
                    <a:endParaRPr lang="en-US" sz="825" kern="0" dirty="0">
                      <a:solidFill>
                        <a:schemeClr val="bg1">
                          <a:lumMod val="75000"/>
                        </a:schemeClr>
                      </a:solidFill>
                      <a:latin typeface="Gotham Rounded Book"/>
                      <a:cs typeface="Gotham Rounded Book"/>
                    </a:endParaRPr>
                  </a:p>
                </p:txBody>
              </p:sp>
              <p:cxnSp>
                <p:nvCxnSpPr>
                  <p:cNvPr id="171" name="Straight Connector 170"/>
                  <p:cNvCxnSpPr/>
                  <p:nvPr/>
                </p:nvCxnSpPr>
                <p:spPr bwMode="ltGray">
                  <a:xfrm flipH="1">
                    <a:off x="275790" y="1550430"/>
                    <a:ext cx="2491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rnd" cmpd="sng" algn="ctr">
                    <a:solidFill>
                      <a:schemeClr val="accent2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2" name="Straight Connector 171"/>
                  <p:cNvCxnSpPr/>
                  <p:nvPr/>
                </p:nvCxnSpPr>
                <p:spPr bwMode="ltGray">
                  <a:xfrm flipH="1">
                    <a:off x="275790" y="1577617"/>
                    <a:ext cx="2491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rnd" cmpd="sng" algn="ctr">
                    <a:solidFill>
                      <a:schemeClr val="accent2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3" name="Straight Connector 172"/>
                  <p:cNvCxnSpPr/>
                  <p:nvPr/>
                </p:nvCxnSpPr>
                <p:spPr bwMode="ltGray">
                  <a:xfrm flipH="1">
                    <a:off x="275790" y="1603292"/>
                    <a:ext cx="2491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rnd" cmpd="sng" algn="ctr">
                    <a:solidFill>
                      <a:schemeClr val="accent2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4" name="Straight Connector 173"/>
                  <p:cNvCxnSpPr/>
                  <p:nvPr/>
                </p:nvCxnSpPr>
                <p:spPr bwMode="ltGray">
                  <a:xfrm flipH="1">
                    <a:off x="801285" y="1550430"/>
                    <a:ext cx="2491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rnd" cmpd="sng" algn="ctr">
                    <a:solidFill>
                      <a:schemeClr val="accent2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5" name="Straight Connector 174"/>
                  <p:cNvCxnSpPr/>
                  <p:nvPr/>
                </p:nvCxnSpPr>
                <p:spPr bwMode="ltGray">
                  <a:xfrm flipH="1">
                    <a:off x="801285" y="1577617"/>
                    <a:ext cx="2491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rnd" cmpd="sng" algn="ctr">
                    <a:solidFill>
                      <a:schemeClr val="accent2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6" name="Straight Connector 175"/>
                  <p:cNvCxnSpPr/>
                  <p:nvPr/>
                </p:nvCxnSpPr>
                <p:spPr bwMode="ltGray">
                  <a:xfrm flipH="1">
                    <a:off x="801285" y="1603292"/>
                    <a:ext cx="2491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rnd" cmpd="sng" algn="ctr">
                    <a:solidFill>
                      <a:schemeClr val="accent2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62" name="Group 161"/>
                <p:cNvGrpSpPr/>
                <p:nvPr/>
              </p:nvGrpSpPr>
              <p:grpSpPr bwMode="ltGray">
                <a:xfrm>
                  <a:off x="528615" y="1319679"/>
                  <a:ext cx="854321" cy="133239"/>
                  <a:chOff x="241448" y="1508605"/>
                  <a:chExt cx="854321" cy="133239"/>
                </a:xfrm>
              </p:grpSpPr>
              <p:sp>
                <p:nvSpPr>
                  <p:cNvPr id="163" name="Rounded Rectangle 162"/>
                  <p:cNvSpPr/>
                  <p:nvPr/>
                </p:nvSpPr>
                <p:spPr bwMode="ltGray">
                  <a:xfrm>
                    <a:off x="241448" y="1508605"/>
                    <a:ext cx="854321" cy="133239"/>
                  </a:xfrm>
                  <a:prstGeom prst="roundRect">
                    <a:avLst>
                      <a:gd name="adj" fmla="val 16455"/>
                    </a:avLst>
                  </a:prstGeom>
                  <a:solidFill>
                    <a:schemeClr val="accent1"/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algn="ctr" defTabSz="914079">
                      <a:defRPr/>
                    </a:pPr>
                    <a:endParaRPr lang="en-US" sz="825" kern="0" dirty="0">
                      <a:solidFill>
                        <a:schemeClr val="bg1">
                          <a:lumMod val="75000"/>
                        </a:schemeClr>
                      </a:solidFill>
                      <a:latin typeface="Gotham Rounded Book"/>
                      <a:cs typeface="Gotham Rounded Book"/>
                    </a:endParaRPr>
                  </a:p>
                </p:txBody>
              </p:sp>
              <p:cxnSp>
                <p:nvCxnSpPr>
                  <p:cNvPr id="164" name="Straight Connector 163"/>
                  <p:cNvCxnSpPr/>
                  <p:nvPr/>
                </p:nvCxnSpPr>
                <p:spPr bwMode="ltGray">
                  <a:xfrm flipH="1">
                    <a:off x="275790" y="1550430"/>
                    <a:ext cx="2491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rnd" cmpd="sng" algn="ctr">
                    <a:solidFill>
                      <a:schemeClr val="accent2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5" name="Straight Connector 164"/>
                  <p:cNvCxnSpPr/>
                  <p:nvPr/>
                </p:nvCxnSpPr>
                <p:spPr bwMode="ltGray">
                  <a:xfrm flipH="1">
                    <a:off x="275790" y="1577617"/>
                    <a:ext cx="2491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rnd" cmpd="sng" algn="ctr">
                    <a:solidFill>
                      <a:schemeClr val="accent2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6" name="Straight Connector 165"/>
                  <p:cNvCxnSpPr/>
                  <p:nvPr/>
                </p:nvCxnSpPr>
                <p:spPr bwMode="ltGray">
                  <a:xfrm flipH="1">
                    <a:off x="275790" y="1603292"/>
                    <a:ext cx="2491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rnd" cmpd="sng" algn="ctr">
                    <a:solidFill>
                      <a:schemeClr val="accent2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7" name="Straight Connector 166"/>
                  <p:cNvCxnSpPr/>
                  <p:nvPr/>
                </p:nvCxnSpPr>
                <p:spPr bwMode="ltGray">
                  <a:xfrm flipH="1">
                    <a:off x="801285" y="1550430"/>
                    <a:ext cx="2491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rnd" cmpd="sng" algn="ctr">
                    <a:solidFill>
                      <a:schemeClr val="accent2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8" name="Straight Connector 167"/>
                  <p:cNvCxnSpPr/>
                  <p:nvPr/>
                </p:nvCxnSpPr>
                <p:spPr bwMode="ltGray">
                  <a:xfrm flipH="1">
                    <a:off x="801285" y="1577617"/>
                    <a:ext cx="2491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rnd" cmpd="sng" algn="ctr">
                    <a:solidFill>
                      <a:schemeClr val="accent2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9" name="Straight Connector 168"/>
                  <p:cNvCxnSpPr/>
                  <p:nvPr/>
                </p:nvCxnSpPr>
                <p:spPr bwMode="ltGray">
                  <a:xfrm flipH="1">
                    <a:off x="801285" y="1603292"/>
                    <a:ext cx="2491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rnd" cmpd="sng" algn="ctr">
                    <a:solidFill>
                      <a:schemeClr val="accent2"/>
                    </a:solidFill>
                    <a:prstDash val="solid"/>
                  </a:ln>
                  <a:effectLst/>
                </p:spPr>
              </p:cxnSp>
            </p:grpSp>
          </p:grpSp>
        </p:grpSp>
        <p:sp>
          <p:nvSpPr>
            <p:cNvPr id="157" name="TextBox 156"/>
            <p:cNvSpPr txBox="1"/>
            <p:nvPr/>
          </p:nvSpPr>
          <p:spPr>
            <a:xfrm>
              <a:off x="9226771" y="3837813"/>
              <a:ext cx="183872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Full-stack Infrastructure Services</a:t>
              </a:r>
            </a:p>
          </p:txBody>
        </p:sp>
      </p:grpSp>
      <p:sp>
        <p:nvSpPr>
          <p:cNvPr id="184" name="TextBox 183"/>
          <p:cNvSpPr txBox="1"/>
          <p:nvPr userDrawn="1"/>
        </p:nvSpPr>
        <p:spPr>
          <a:xfrm>
            <a:off x="267900" y="3466779"/>
            <a:ext cx="1487380" cy="830964"/>
          </a:xfrm>
          <a:prstGeom prst="rect">
            <a:avLst/>
          </a:prstGeom>
          <a:noFill/>
        </p:spPr>
        <p:txBody>
          <a:bodyPr wrap="square" lIns="91409" tIns="45704" rIns="91409" bIns="45704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Rounded Book"/>
                <a:cs typeface="Gotham Rounded Book"/>
              </a:rPr>
              <a:t>Turnkey hybrid infrastructure for any app at any scale, anywhere</a:t>
            </a: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/>
      <p:bldP spid="123" grpId="0"/>
      <p:bldP spid="135" grpId="0"/>
      <p:bldP spid="136" grpId="0"/>
      <p:bldP spid="184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tag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 bwMode="gray">
          <a:xfrm>
            <a:off x="551576" y="2175086"/>
            <a:ext cx="8009100" cy="396664"/>
          </a:xfrm>
          <a:prstGeom prst="rect">
            <a:avLst/>
          </a:prstGeom>
        </p:spPr>
        <p:txBody>
          <a:bodyPr lIns="0" rIns="82296" anchor="b" anchorCtr="0"/>
          <a:lstStyle>
            <a:lvl1pPr algn="l"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 bwMode="gray">
          <a:xfrm>
            <a:off x="551575" y="2973730"/>
            <a:ext cx="8009101" cy="313014"/>
          </a:xfrm>
          <a:prstGeom prst="rect">
            <a:avLst/>
          </a:prstGeom>
        </p:spPr>
        <p:txBody>
          <a:bodyPr lIns="0" rIns="82296"/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0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6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ior Value Propo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862228" y="818252"/>
            <a:ext cx="5086350" cy="3548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527734" y="130478"/>
            <a:ext cx="8159067" cy="516608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Our Superior Value Proposition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906176" y="932409"/>
            <a:ext cx="15808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>
                <a:latin typeface="Gotham Rounded Medium" panose="02000000000000000000" pitchFamily="50" charset="0"/>
              </a:rPr>
              <a:t>Virtualization</a:t>
            </a:r>
            <a:r>
              <a:rPr lang="en-US" sz="1500" baseline="30000" dirty="0">
                <a:latin typeface="Gotham Rounded Medium" panose="02000000000000000000" pitchFamily="50" charset="0"/>
              </a:rPr>
              <a:t>1</a:t>
            </a:r>
            <a:r>
              <a:rPr lang="en-US" sz="1500" dirty="0">
                <a:latin typeface="Gotham Rounded Medium" panose="02000000000000000000" pitchFamily="50" charset="0"/>
              </a:rPr>
              <a:t>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129711" y="939420"/>
            <a:ext cx="218874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>
                <a:latin typeface="Gotham Rounded Medium" panose="02000000000000000000" pitchFamily="50" charset="0"/>
              </a:rPr>
              <a:t>Storage and Servers</a:t>
            </a:r>
            <a:r>
              <a:rPr lang="en-US" sz="1500" baseline="31000" dirty="0">
                <a:latin typeface="Gotham Rounded Medium" panose="02000000000000000000" pitchFamily="50" charset="0"/>
              </a:rPr>
              <a:t>1</a:t>
            </a:r>
            <a:endParaRPr lang="en-US" sz="1500" dirty="0">
              <a:latin typeface="Gotham Rounded Medium" panose="02000000000000000000" pitchFamily="50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063767" y="1509640"/>
            <a:ext cx="1068425" cy="278406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008126" y="2866576"/>
            <a:ext cx="1176925" cy="3866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125" dirty="0">
                <a:solidFill>
                  <a:schemeClr val="bg1"/>
                </a:solidFill>
                <a:latin typeface="Gotham Rounded Medium" panose="02000000000000000000" pitchFamily="50" charset="0"/>
              </a:rPr>
              <a:t>Traditional</a:t>
            </a:r>
            <a:br>
              <a:rPr lang="en-US" sz="1125" dirty="0">
                <a:solidFill>
                  <a:schemeClr val="bg1"/>
                </a:solidFill>
                <a:latin typeface="Gotham Rounded Medium" panose="02000000000000000000" pitchFamily="50" charset="0"/>
              </a:rPr>
            </a:br>
            <a:r>
              <a:rPr lang="en-US" sz="1125" dirty="0">
                <a:solidFill>
                  <a:schemeClr val="bg1"/>
                </a:solidFill>
                <a:latin typeface="Gotham Rounded Medium" panose="02000000000000000000" pitchFamily="50" charset="0"/>
              </a:rPr>
              <a:t>Infrastructure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5265563" y="3205817"/>
            <a:ext cx="1068425" cy="1087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/>
          <p:cNvSpPr>
            <a:spLocks/>
          </p:cNvSpPr>
          <p:nvPr userDrawn="1"/>
        </p:nvSpPr>
        <p:spPr bwMode="auto">
          <a:xfrm rot="10800000">
            <a:off x="5510749" y="2542073"/>
            <a:ext cx="551833" cy="549965"/>
          </a:xfrm>
          <a:custGeom>
            <a:avLst/>
            <a:gdLst>
              <a:gd name="T0" fmla="*/ 606 w 748"/>
              <a:gd name="T1" fmla="*/ 512 h 833"/>
              <a:gd name="T2" fmla="*/ 748 w 748"/>
              <a:gd name="T3" fmla="*/ 372 h 833"/>
              <a:gd name="T4" fmla="*/ 374 w 748"/>
              <a:gd name="T5" fmla="*/ 0 h 833"/>
              <a:gd name="T6" fmla="*/ 0 w 748"/>
              <a:gd name="T7" fmla="*/ 372 h 833"/>
              <a:gd name="T8" fmla="*/ 142 w 748"/>
              <a:gd name="T9" fmla="*/ 512 h 833"/>
              <a:gd name="T10" fmla="*/ 284 w 748"/>
              <a:gd name="T11" fmla="*/ 372 h 833"/>
              <a:gd name="T12" fmla="*/ 284 w 748"/>
              <a:gd name="T13" fmla="*/ 833 h 833"/>
              <a:gd name="T14" fmla="*/ 464 w 748"/>
              <a:gd name="T15" fmla="*/ 833 h 833"/>
              <a:gd name="T16" fmla="*/ 464 w 748"/>
              <a:gd name="T17" fmla="*/ 372 h 833"/>
              <a:gd name="T18" fmla="*/ 606 w 748"/>
              <a:gd name="T19" fmla="*/ 512 h 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8" h="833">
                <a:moveTo>
                  <a:pt x="606" y="512"/>
                </a:moveTo>
                <a:lnTo>
                  <a:pt x="748" y="372"/>
                </a:lnTo>
                <a:lnTo>
                  <a:pt x="374" y="0"/>
                </a:lnTo>
                <a:lnTo>
                  <a:pt x="0" y="372"/>
                </a:lnTo>
                <a:lnTo>
                  <a:pt x="142" y="512"/>
                </a:lnTo>
                <a:lnTo>
                  <a:pt x="284" y="372"/>
                </a:lnTo>
                <a:lnTo>
                  <a:pt x="284" y="833"/>
                </a:lnTo>
                <a:lnTo>
                  <a:pt x="464" y="833"/>
                </a:lnTo>
                <a:lnTo>
                  <a:pt x="464" y="372"/>
                </a:lnTo>
                <a:lnTo>
                  <a:pt x="606" y="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5070996" y="1962788"/>
            <a:ext cx="1431337" cy="66374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 prstMaterial="plastic">
            <a:bevelT w="19050" h="635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80000"/>
              </a:lnSpc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60%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Cost Reduction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6484581" y="1509640"/>
            <a:ext cx="1068425" cy="278406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437757" y="2866576"/>
            <a:ext cx="1159292" cy="3866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125" dirty="0">
                <a:solidFill>
                  <a:schemeClr val="bg1"/>
                </a:solidFill>
                <a:latin typeface="Gotham Rounded Medium" panose="02000000000000000000" pitchFamily="50" charset="0"/>
              </a:rPr>
              <a:t>Traditional</a:t>
            </a:r>
            <a:br>
              <a:rPr lang="en-US" sz="1125" dirty="0">
                <a:solidFill>
                  <a:schemeClr val="bg1"/>
                </a:solidFill>
                <a:latin typeface="Gotham Rounded Medium" panose="02000000000000000000" pitchFamily="50" charset="0"/>
              </a:rPr>
            </a:br>
            <a:r>
              <a:rPr lang="en-US" sz="1125" dirty="0">
                <a:solidFill>
                  <a:schemeClr val="bg1"/>
                </a:solidFill>
                <a:latin typeface="Gotham Rounded Medium" panose="02000000000000000000" pitchFamily="50" charset="0"/>
              </a:rPr>
              <a:t>Virtualization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 rot="10800000">
            <a:off x="7930254" y="3098691"/>
            <a:ext cx="551833" cy="549965"/>
          </a:xfrm>
          <a:custGeom>
            <a:avLst/>
            <a:gdLst>
              <a:gd name="T0" fmla="*/ 606 w 748"/>
              <a:gd name="T1" fmla="*/ 512 h 833"/>
              <a:gd name="T2" fmla="*/ 748 w 748"/>
              <a:gd name="T3" fmla="*/ 372 h 833"/>
              <a:gd name="T4" fmla="*/ 374 w 748"/>
              <a:gd name="T5" fmla="*/ 0 h 833"/>
              <a:gd name="T6" fmla="*/ 0 w 748"/>
              <a:gd name="T7" fmla="*/ 372 h 833"/>
              <a:gd name="T8" fmla="*/ 142 w 748"/>
              <a:gd name="T9" fmla="*/ 512 h 833"/>
              <a:gd name="T10" fmla="*/ 284 w 748"/>
              <a:gd name="T11" fmla="*/ 372 h 833"/>
              <a:gd name="T12" fmla="*/ 284 w 748"/>
              <a:gd name="T13" fmla="*/ 833 h 833"/>
              <a:gd name="T14" fmla="*/ 464 w 748"/>
              <a:gd name="T15" fmla="*/ 833 h 833"/>
              <a:gd name="T16" fmla="*/ 464 w 748"/>
              <a:gd name="T17" fmla="*/ 372 h 833"/>
              <a:gd name="T18" fmla="*/ 606 w 748"/>
              <a:gd name="T19" fmla="*/ 512 h 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8" h="833">
                <a:moveTo>
                  <a:pt x="606" y="512"/>
                </a:moveTo>
                <a:lnTo>
                  <a:pt x="748" y="372"/>
                </a:lnTo>
                <a:lnTo>
                  <a:pt x="374" y="0"/>
                </a:lnTo>
                <a:lnTo>
                  <a:pt x="0" y="372"/>
                </a:lnTo>
                <a:lnTo>
                  <a:pt x="142" y="512"/>
                </a:lnTo>
                <a:lnTo>
                  <a:pt x="284" y="372"/>
                </a:lnTo>
                <a:lnTo>
                  <a:pt x="284" y="833"/>
                </a:lnTo>
                <a:lnTo>
                  <a:pt x="464" y="833"/>
                </a:lnTo>
                <a:lnTo>
                  <a:pt x="464" y="372"/>
                </a:lnTo>
                <a:lnTo>
                  <a:pt x="606" y="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7490502" y="2519405"/>
            <a:ext cx="1431336" cy="66374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 prstMaterial="plastic">
            <a:bevelT w="19050" h="635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80000"/>
              </a:lnSpc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80%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Cost Reduction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7685068" y="3749761"/>
            <a:ext cx="1068425" cy="5439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166025" y="820619"/>
            <a:ext cx="3535435" cy="3546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15935" y="1194521"/>
            <a:ext cx="24172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otham Rounded Medium" panose="02000000000000000000" pitchFamily="50" charset="0"/>
                <a:cs typeface="Gotham Rounded Medium"/>
              </a:rPr>
              <a:t>IDC Nutanix Business Value Study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289278" y="1392125"/>
            <a:ext cx="3302375" cy="883793"/>
            <a:chOff x="385703" y="1856167"/>
            <a:chExt cx="4403167" cy="1178390"/>
          </a:xfrm>
        </p:grpSpPr>
        <p:sp>
          <p:nvSpPr>
            <p:cNvPr id="22" name="Rectangle 21"/>
            <p:cNvSpPr/>
            <p:nvPr/>
          </p:nvSpPr>
          <p:spPr>
            <a:xfrm>
              <a:off x="385703" y="1856167"/>
              <a:ext cx="4403167" cy="11783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0894" y="2128498"/>
              <a:ext cx="1572019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2700" dirty="0">
                  <a:solidFill>
                    <a:schemeClr val="bg1"/>
                  </a:solidFill>
                  <a:latin typeface="+mj-lt"/>
                  <a:ea typeface="+mj-ea"/>
                  <a:cs typeface="Gotham Book" pitchFamily="50" charset="0"/>
                </a:rPr>
                <a:t>85%</a:t>
              </a:r>
            </a:p>
            <a:p>
              <a:pPr algn="ctr">
                <a:lnSpc>
                  <a:spcPct val="7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+mj-lt"/>
                  <a:ea typeface="+mj-ea"/>
                  <a:cs typeface="Gotham Book" pitchFamily="50" charset="0"/>
                </a:rPr>
                <a:t>Faster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01245" y="2203647"/>
              <a:ext cx="1345655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Gotham Rounded Medium" panose="02000000000000000000" pitchFamily="50" charset="0"/>
                  <a:cs typeface="Gotham Rounded Medium"/>
                </a:rPr>
                <a:t>Deployment of Storage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65620" y="1955508"/>
              <a:ext cx="989186" cy="989184"/>
            </a:xfrm>
            <a:prstGeom prst="ellipse">
              <a:avLst/>
            </a:prstGeom>
            <a:ln w="57150">
              <a:noFill/>
            </a:ln>
          </p:spPr>
        </p:pic>
      </p:grpSp>
      <p:grpSp>
        <p:nvGrpSpPr>
          <p:cNvPr id="26" name="Group 25"/>
          <p:cNvGrpSpPr/>
          <p:nvPr userDrawn="1"/>
        </p:nvGrpSpPr>
        <p:grpSpPr>
          <a:xfrm>
            <a:off x="289278" y="2373265"/>
            <a:ext cx="3302375" cy="883793"/>
            <a:chOff x="385703" y="3231588"/>
            <a:chExt cx="4403167" cy="1178390"/>
          </a:xfrm>
        </p:grpSpPr>
        <p:sp>
          <p:nvSpPr>
            <p:cNvPr id="27" name="Rectangle 26"/>
            <p:cNvSpPr/>
            <p:nvPr/>
          </p:nvSpPr>
          <p:spPr>
            <a:xfrm>
              <a:off x="385703" y="3231588"/>
              <a:ext cx="4403167" cy="11783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5112" y="3438867"/>
              <a:ext cx="1903583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2700" dirty="0">
                  <a:solidFill>
                    <a:schemeClr val="bg1"/>
                  </a:solidFill>
                  <a:latin typeface="+mj-lt"/>
                  <a:ea typeface="+mj-ea"/>
                  <a:cs typeface="Gotham Book" pitchFamily="50" charset="0"/>
                </a:rPr>
                <a:t>98%</a:t>
              </a:r>
            </a:p>
            <a:p>
              <a:pPr algn="ctr">
                <a:lnSpc>
                  <a:spcPct val="7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+mj-lt"/>
                  <a:ea typeface="+mj-ea"/>
                  <a:cs typeface="Gotham Book" pitchFamily="50" charset="0"/>
                </a:rPr>
                <a:t>Fewer Occurrences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01245" y="3559577"/>
              <a:ext cx="1359437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Gotham Rounded Medium" panose="02000000000000000000" pitchFamily="50" charset="0"/>
                  <a:cs typeface="Gotham Rounded Medium"/>
                </a:rPr>
                <a:t>Unplanned</a:t>
              </a:r>
            </a:p>
            <a:p>
              <a:r>
                <a:rPr lang="en-US" sz="1050" dirty="0">
                  <a:solidFill>
                    <a:schemeClr val="bg1"/>
                  </a:solidFill>
                  <a:latin typeface="Gotham Rounded Medium" panose="02000000000000000000" pitchFamily="50" charset="0"/>
                  <a:cs typeface="Gotham Rounded Medium"/>
                </a:rPr>
                <a:t>Downtime</a:t>
              </a: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65620" y="3323549"/>
              <a:ext cx="989186" cy="989184"/>
            </a:xfrm>
            <a:prstGeom prst="ellipse">
              <a:avLst/>
            </a:prstGeom>
            <a:ln w="57150">
              <a:noFill/>
            </a:ln>
          </p:spPr>
        </p:pic>
      </p:grpSp>
      <p:grpSp>
        <p:nvGrpSpPr>
          <p:cNvPr id="31" name="Group 30"/>
          <p:cNvGrpSpPr/>
          <p:nvPr userDrawn="1"/>
        </p:nvGrpSpPr>
        <p:grpSpPr>
          <a:xfrm>
            <a:off x="289278" y="3334234"/>
            <a:ext cx="3302375" cy="883793"/>
            <a:chOff x="385703" y="4607009"/>
            <a:chExt cx="4403167" cy="1178390"/>
          </a:xfrm>
        </p:grpSpPr>
        <p:sp>
          <p:nvSpPr>
            <p:cNvPr id="32" name="Rectangle 31"/>
            <p:cNvSpPr/>
            <p:nvPr/>
          </p:nvSpPr>
          <p:spPr>
            <a:xfrm>
              <a:off x="385703" y="4607009"/>
              <a:ext cx="4403167" cy="11783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2907" y="4988639"/>
              <a:ext cx="1707993" cy="510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2700" dirty="0">
                  <a:solidFill>
                    <a:schemeClr val="bg1"/>
                  </a:solidFill>
                  <a:latin typeface="+mj-lt"/>
                  <a:ea typeface="+mj-ea"/>
                  <a:cs typeface="Gotham Book" pitchFamily="50" charset="0"/>
                </a:rPr>
                <a:t>510%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1245" y="4994279"/>
              <a:ext cx="120462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Gotham Rounded Medium" panose="02000000000000000000" pitchFamily="50" charset="0"/>
                  <a:cs typeface="Gotham Rounded Medium"/>
                </a:rPr>
                <a:t>Average</a:t>
              </a:r>
            </a:p>
            <a:p>
              <a:r>
                <a:rPr lang="en-US" sz="1050" dirty="0">
                  <a:solidFill>
                    <a:schemeClr val="bg1"/>
                  </a:solidFill>
                  <a:latin typeface="Gotham Rounded Medium" panose="02000000000000000000" pitchFamily="50" charset="0"/>
                  <a:cs typeface="Gotham Rounded Medium"/>
                </a:rPr>
                <a:t>5-Year ROI</a:t>
              </a: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65620" y="4731877"/>
              <a:ext cx="989186" cy="989184"/>
            </a:xfrm>
            <a:prstGeom prst="ellipse">
              <a:avLst/>
            </a:prstGeom>
            <a:ln w="57150">
              <a:noFill/>
            </a:ln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1425336" y="896592"/>
            <a:ext cx="1100995" cy="315436"/>
            <a:chOff x="8367758" y="1206196"/>
            <a:chExt cx="1566796" cy="448888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67758" y="1275814"/>
              <a:ext cx="1420819" cy="379270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9704242" y="1206196"/>
              <a:ext cx="230312" cy="328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chemeClr val="accent1"/>
                  </a:solidFill>
                  <a:latin typeface="Gotham Book" pitchFamily="50" charset="0"/>
                  <a:cs typeface="Gotham Book" pitchFamily="50" charset="0"/>
                </a:defRPr>
              </a:lvl1pPr>
            </a:lstStyle>
            <a:p>
              <a:r>
                <a:rPr lang="en-US" sz="900" dirty="0">
                  <a:latin typeface="+mj-lt"/>
                </a:rPr>
                <a:t>1</a:t>
              </a:r>
            </a:p>
          </p:txBody>
        </p:sp>
      </p:grpSp>
      <p:sp>
        <p:nvSpPr>
          <p:cNvPr id="39" name="Rectangle 38"/>
          <p:cNvSpPr/>
          <p:nvPr userDrawn="1"/>
        </p:nvSpPr>
        <p:spPr>
          <a:xfrm>
            <a:off x="166025" y="4327685"/>
            <a:ext cx="8801100" cy="3446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 i="1" dirty="0">
                <a:solidFill>
                  <a:schemeClr val="bg1"/>
                </a:solidFill>
                <a:latin typeface="Gotham Rounded Medium"/>
                <a:cs typeface="Gotham Rounded Medium"/>
              </a:rPr>
              <a:t>Study conducted before recent product innovations. Economic advantage even greater today.</a:t>
            </a: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5319723" y="3690201"/>
            <a:ext cx="960104" cy="11911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7739228" y="3962173"/>
            <a:ext cx="960104" cy="119119"/>
          </a:xfrm>
          <a:prstGeom prst="rect">
            <a:avLst/>
          </a:prstGeom>
        </p:spPr>
      </p:pic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perior Value Propo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327012" y="130478"/>
            <a:ext cx="8159067" cy="51660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Why Nutanix?</a:t>
            </a:r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5130800" y="1053073"/>
            <a:ext cx="2660650" cy="1538883"/>
            <a:chOff x="5130800" y="1549400"/>
            <a:chExt cx="2660650" cy="1538883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800" y="1860550"/>
              <a:ext cx="890016" cy="890016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6153150" y="1549400"/>
              <a:ext cx="1231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  <a:latin typeface="Gotham Rounded" charset="0"/>
                  <a:ea typeface="Gotham Rounded" charset="0"/>
                  <a:cs typeface="Gotham Rounded" charset="0"/>
                </a:rPr>
                <a:t>Scalable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53150" y="1918732"/>
              <a:ext cx="163830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/>
                  </a:solidFill>
                  <a:latin typeface="Gotham Rounded Book" charset="0"/>
                  <a:ea typeface="Gotham Rounded Book" charset="0"/>
                  <a:cs typeface="Gotham Rounded Book" charset="0"/>
                </a:rPr>
                <a:t>Scale compute and storage quickly and incrementally, going from three servers to hundreds with 100% predictable performance</a:t>
              </a:r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876300" y="2952750"/>
            <a:ext cx="2598166" cy="1384995"/>
            <a:chOff x="876300" y="2952750"/>
            <a:chExt cx="2598166" cy="1384995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300" y="3225800"/>
              <a:ext cx="890016" cy="890016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836166" y="2952750"/>
              <a:ext cx="1231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  <a:latin typeface="Gotham Rounded" charset="0"/>
                  <a:ea typeface="Gotham Rounded" charset="0"/>
                  <a:cs typeface="Gotham Rounded" charset="0"/>
                </a:rPr>
                <a:t>Resilient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36166" y="3322082"/>
              <a:ext cx="16383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/>
                  </a:solidFill>
                  <a:latin typeface="Gotham Rounded Book" charset="0"/>
                  <a:ea typeface="Gotham Rounded Book" charset="0"/>
                  <a:cs typeface="Gotham Rounded Book" charset="0"/>
                </a:rPr>
                <a:t>Run business-critical and mission-critical applications on self-healing infrastructure that is built for always-on operation</a:t>
              </a: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890016" y="1053073"/>
            <a:ext cx="2584450" cy="1493689"/>
            <a:chOff x="850900" y="1243336"/>
            <a:chExt cx="2584450" cy="149368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900" y="1491435"/>
              <a:ext cx="890016" cy="89001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1797050" y="1243336"/>
              <a:ext cx="1231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  <a:latin typeface="Gotham Rounded" charset="0"/>
                  <a:ea typeface="Gotham Rounded" charset="0"/>
                  <a:cs typeface="Gotham Rounded" charset="0"/>
                </a:rPr>
                <a:t>Simple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797050" y="1567474"/>
              <a:ext cx="163830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/>
                  </a:solidFill>
                  <a:latin typeface="Gotham Rounded Book" charset="0"/>
                  <a:ea typeface="Gotham Rounded Book" charset="0"/>
                  <a:cs typeface="Gotham Rounded Book" charset="0"/>
                </a:rPr>
                <a:t>Bring uncompromising simplicity to every aspect of the infrastructure lifecycle, from buying and deploying to managing and scaling</a:t>
              </a:r>
            </a:p>
          </p:txBody>
        </p:sp>
      </p:grpSp>
      <p:grpSp>
        <p:nvGrpSpPr>
          <p:cNvPr id="55" name="Group 54"/>
          <p:cNvGrpSpPr/>
          <p:nvPr userDrawn="1"/>
        </p:nvGrpSpPr>
        <p:grpSpPr>
          <a:xfrm>
            <a:off x="5064125" y="2961288"/>
            <a:ext cx="2727325" cy="1381865"/>
            <a:chOff x="5064125" y="2961288"/>
            <a:chExt cx="2727325" cy="1381865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4125" y="3159125"/>
              <a:ext cx="1023366" cy="1023366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6153150" y="2961288"/>
              <a:ext cx="1231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  <a:latin typeface="Gotham Rounded" charset="0"/>
                  <a:ea typeface="Gotham Rounded" charset="0"/>
                  <a:cs typeface="Gotham Rounded" charset="0"/>
                </a:rPr>
                <a:t>Versatile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153150" y="3327490"/>
              <a:ext cx="16383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/>
                  </a:solidFill>
                  <a:latin typeface="Gotham Rounded Book" charset="0"/>
                  <a:ea typeface="Gotham Rounded Book" charset="0"/>
                  <a:cs typeface="Gotham Rounded Book" charset="0"/>
                </a:rPr>
                <a:t>Run any workload at any scale on a versatile infrastructure platform, eliminating silos and management complexity</a:t>
              </a:r>
            </a:p>
          </p:txBody>
        </p:sp>
      </p:grpSp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3400"/>
            <a:ext cx="1831947" cy="2070100"/>
          </a:xfrm>
          <a:prstGeom prst="rect">
            <a:avLst/>
          </a:prstGeom>
        </p:spPr>
      </p:pic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polis Overview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 userDrawn="1"/>
        </p:nvSpPr>
        <p:spPr>
          <a:xfrm>
            <a:off x="4429125" y="3420665"/>
            <a:ext cx="4543425" cy="11525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6" name="Down Arrow 63"/>
          <p:cNvSpPr/>
          <p:nvPr userDrawn="1"/>
        </p:nvSpPr>
        <p:spPr>
          <a:xfrm rot="5400000">
            <a:off x="436234" y="1975416"/>
            <a:ext cx="3904061" cy="1595180"/>
          </a:xfrm>
          <a:custGeom>
            <a:avLst/>
            <a:gdLst>
              <a:gd name="connsiteX0" fmla="*/ 0 w 5205414"/>
              <a:gd name="connsiteY0" fmla="*/ 1719684 h 3318892"/>
              <a:gd name="connsiteX1" fmla="*/ 26 w 5205414"/>
              <a:gd name="connsiteY1" fmla="*/ 1719684 h 3318892"/>
              <a:gd name="connsiteX2" fmla="*/ 26 w 5205414"/>
              <a:gd name="connsiteY2" fmla="*/ 0 h 3318892"/>
              <a:gd name="connsiteX3" fmla="*/ 5205388 w 5205414"/>
              <a:gd name="connsiteY3" fmla="*/ 0 h 3318892"/>
              <a:gd name="connsiteX4" fmla="*/ 5205388 w 5205414"/>
              <a:gd name="connsiteY4" fmla="*/ 1719684 h 3318892"/>
              <a:gd name="connsiteX5" fmla="*/ 5205414 w 5205414"/>
              <a:gd name="connsiteY5" fmla="*/ 1719684 h 3318892"/>
              <a:gd name="connsiteX6" fmla="*/ 2602707 w 5205414"/>
              <a:gd name="connsiteY6" fmla="*/ 3318892 h 3318892"/>
              <a:gd name="connsiteX7" fmla="*/ 0 w 5205414"/>
              <a:gd name="connsiteY7" fmla="*/ 1719684 h 3318892"/>
              <a:gd name="connsiteX0" fmla="*/ 0 w 5205414"/>
              <a:gd name="connsiteY0" fmla="*/ 1719684 h 3318892"/>
              <a:gd name="connsiteX1" fmla="*/ 26 w 5205414"/>
              <a:gd name="connsiteY1" fmla="*/ 1719684 h 3318892"/>
              <a:gd name="connsiteX2" fmla="*/ 16354 w 5205414"/>
              <a:gd name="connsiteY2" fmla="*/ 1191985 h 3318892"/>
              <a:gd name="connsiteX3" fmla="*/ 5205388 w 5205414"/>
              <a:gd name="connsiteY3" fmla="*/ 0 h 3318892"/>
              <a:gd name="connsiteX4" fmla="*/ 5205388 w 5205414"/>
              <a:gd name="connsiteY4" fmla="*/ 1719684 h 3318892"/>
              <a:gd name="connsiteX5" fmla="*/ 5205414 w 5205414"/>
              <a:gd name="connsiteY5" fmla="*/ 1719684 h 3318892"/>
              <a:gd name="connsiteX6" fmla="*/ 2602707 w 5205414"/>
              <a:gd name="connsiteY6" fmla="*/ 3318892 h 3318892"/>
              <a:gd name="connsiteX7" fmla="*/ 0 w 5205414"/>
              <a:gd name="connsiteY7" fmla="*/ 1719684 h 3318892"/>
              <a:gd name="connsiteX0" fmla="*/ 0 w 5205414"/>
              <a:gd name="connsiteY0" fmla="*/ 527699 h 2126907"/>
              <a:gd name="connsiteX1" fmla="*/ 26 w 5205414"/>
              <a:gd name="connsiteY1" fmla="*/ 527699 h 2126907"/>
              <a:gd name="connsiteX2" fmla="*/ 16354 w 5205414"/>
              <a:gd name="connsiteY2" fmla="*/ 0 h 2126907"/>
              <a:gd name="connsiteX3" fmla="*/ 5205388 w 5205414"/>
              <a:gd name="connsiteY3" fmla="*/ 16330 h 2126907"/>
              <a:gd name="connsiteX4" fmla="*/ 5205388 w 5205414"/>
              <a:gd name="connsiteY4" fmla="*/ 527699 h 2126907"/>
              <a:gd name="connsiteX5" fmla="*/ 5205414 w 5205414"/>
              <a:gd name="connsiteY5" fmla="*/ 527699 h 2126907"/>
              <a:gd name="connsiteX6" fmla="*/ 2602707 w 5205414"/>
              <a:gd name="connsiteY6" fmla="*/ 2126907 h 2126907"/>
              <a:gd name="connsiteX7" fmla="*/ 0 w 5205414"/>
              <a:gd name="connsiteY7" fmla="*/ 527699 h 2126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05414" h="2126907">
                <a:moveTo>
                  <a:pt x="0" y="527699"/>
                </a:moveTo>
                <a:lnTo>
                  <a:pt x="26" y="527699"/>
                </a:lnTo>
                <a:lnTo>
                  <a:pt x="16354" y="0"/>
                </a:lnTo>
                <a:lnTo>
                  <a:pt x="5205388" y="16330"/>
                </a:lnTo>
                <a:lnTo>
                  <a:pt x="5205388" y="527699"/>
                </a:lnTo>
                <a:lnTo>
                  <a:pt x="5205414" y="527699"/>
                </a:lnTo>
                <a:lnTo>
                  <a:pt x="2602707" y="2126907"/>
                </a:lnTo>
                <a:lnTo>
                  <a:pt x="0" y="527699"/>
                </a:lnTo>
                <a:close/>
              </a:path>
            </a:pathLst>
          </a:custGeom>
          <a:gradFill flip="none" rotWithShape="1">
            <a:gsLst>
              <a:gs pos="0">
                <a:srgbClr val="E7E6E6">
                  <a:shade val="30000"/>
                  <a:satMod val="115000"/>
                  <a:lumMod val="58000"/>
                  <a:lumOff val="42000"/>
                </a:srgbClr>
              </a:gs>
              <a:gs pos="100000">
                <a:srgbClr val="E7E6E6">
                  <a:shade val="100000"/>
                  <a:satMod val="115000"/>
                  <a:lumMod val="1000"/>
                  <a:lumOff val="99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7" name="Title 1"/>
          <p:cNvSpPr>
            <a:spLocks noGrp="1"/>
          </p:cNvSpPr>
          <p:nvPr>
            <p:ph type="title"/>
          </p:nvPr>
        </p:nvSpPr>
        <p:spPr>
          <a:xfrm>
            <a:off x="527734" y="130478"/>
            <a:ext cx="8159067" cy="51660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Acropolis Overview</a:t>
            </a:r>
          </a:p>
        </p:txBody>
      </p:sp>
      <p:pic>
        <p:nvPicPr>
          <p:cNvPr id="79" name="Picture 7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26" y="1914525"/>
            <a:ext cx="1752600" cy="1752600"/>
          </a:xfrm>
          <a:prstGeom prst="ellipse">
            <a:avLst/>
          </a:prstGeom>
          <a:ln w="57150">
            <a:solidFill>
              <a:schemeClr val="bg1"/>
            </a:solidFill>
          </a:ln>
        </p:spPr>
      </p:pic>
      <p:sp>
        <p:nvSpPr>
          <p:cNvPr id="80" name="Rectangle 79"/>
          <p:cNvSpPr/>
          <p:nvPr userDrawn="1"/>
        </p:nvSpPr>
        <p:spPr>
          <a:xfrm>
            <a:off x="482223" y="3772526"/>
            <a:ext cx="1247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+mj-lt"/>
              </a:rPr>
              <a:t>ACROPOLIS</a:t>
            </a:r>
          </a:p>
        </p:txBody>
      </p:sp>
      <p:sp>
        <p:nvSpPr>
          <p:cNvPr id="81" name="Rectangle 80"/>
          <p:cNvSpPr/>
          <p:nvPr userDrawn="1"/>
        </p:nvSpPr>
        <p:spPr>
          <a:xfrm>
            <a:off x="4429125" y="952500"/>
            <a:ext cx="4543425" cy="11525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latin typeface="+mj-lt"/>
            </a:endParaRPr>
          </a:p>
        </p:txBody>
      </p:sp>
      <p:sp>
        <p:nvSpPr>
          <p:cNvPr id="82" name="Rectangle 81"/>
          <p:cNvSpPr/>
          <p:nvPr userDrawn="1"/>
        </p:nvSpPr>
        <p:spPr>
          <a:xfrm>
            <a:off x="4429125" y="2186582"/>
            <a:ext cx="4543425" cy="11525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3" name="Rectangle 82"/>
          <p:cNvSpPr/>
          <p:nvPr userDrawn="1"/>
        </p:nvSpPr>
        <p:spPr>
          <a:xfrm>
            <a:off x="4512346" y="1029933"/>
            <a:ext cx="1045112" cy="9976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+mj-lt"/>
                <a:cs typeface="Helvetica" panose="020B0604020202020204" pitchFamily="34" charset="0"/>
              </a:rPr>
              <a:t>Hypervisor Choice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5629279" y="1029933"/>
            <a:ext cx="1045112" cy="9976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+mj-lt"/>
                <a:cs typeface="Helvetica" panose="020B0604020202020204" pitchFamily="34" charset="0"/>
              </a:rPr>
              <a:t>Workload Migration</a:t>
            </a:r>
          </a:p>
        </p:txBody>
      </p:sp>
      <p:sp>
        <p:nvSpPr>
          <p:cNvPr id="85" name="Rectangle 84"/>
          <p:cNvSpPr/>
          <p:nvPr userDrawn="1"/>
        </p:nvSpPr>
        <p:spPr>
          <a:xfrm>
            <a:off x="6746212" y="1029933"/>
            <a:ext cx="1045112" cy="9976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+mj-lt"/>
                <a:cs typeface="Helvetica" panose="020B0604020202020204" pitchFamily="34" charset="0"/>
              </a:rPr>
              <a:t>Stateful Containers</a:t>
            </a:r>
          </a:p>
        </p:txBody>
      </p:sp>
      <p:sp>
        <p:nvSpPr>
          <p:cNvPr id="86" name="Rectangle 85"/>
          <p:cNvSpPr/>
          <p:nvPr userDrawn="1"/>
        </p:nvSpPr>
        <p:spPr>
          <a:xfrm>
            <a:off x="7863145" y="1029933"/>
            <a:ext cx="1045112" cy="9976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+mj-lt"/>
                <a:cs typeface="Helvetica" panose="020B0604020202020204" pitchFamily="34" charset="0"/>
              </a:rPr>
              <a:t>Cloud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  <a:latin typeface="+mj-lt"/>
                <a:cs typeface="Helvetica" panose="020B0604020202020204" pitchFamily="34" charset="0"/>
              </a:rPr>
              <a:t>Mobility</a:t>
            </a:r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7" name="Group 86"/>
          <p:cNvGrpSpPr/>
          <p:nvPr userDrawn="1"/>
        </p:nvGrpSpPr>
        <p:grpSpPr>
          <a:xfrm>
            <a:off x="4508708" y="2274769"/>
            <a:ext cx="4404186" cy="2220989"/>
            <a:chOff x="6689915" y="-257860"/>
            <a:chExt cx="5512434" cy="2961318"/>
          </a:xfrm>
          <a:solidFill>
            <a:schemeClr val="bg1">
              <a:lumMod val="65000"/>
            </a:schemeClr>
          </a:solidFill>
        </p:grpSpPr>
        <p:sp>
          <p:nvSpPr>
            <p:cNvPr id="88" name="Rectangle 87"/>
            <p:cNvSpPr/>
            <p:nvPr/>
          </p:nvSpPr>
          <p:spPr>
            <a:xfrm>
              <a:off x="6689915" y="1373243"/>
              <a:ext cx="1776829" cy="13302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+mj-lt"/>
                  <a:cs typeface="Helvetica" panose="020B0604020202020204" pitchFamily="34" charset="0"/>
                </a:rPr>
                <a:t>Non-disruptive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+mj-lt"/>
                  <a:cs typeface="Helvetica" panose="020B0604020202020204" pitchFamily="34" charset="0"/>
                </a:rPr>
                <a:t>Upgrades + Scaling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557718" y="1373243"/>
              <a:ext cx="1776829" cy="13302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+mj-lt"/>
                  <a:cs typeface="Helvetica" panose="020B0604020202020204" pitchFamily="34" charset="0"/>
                </a:rPr>
                <a:t>Built-in Security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0425520" y="1373243"/>
              <a:ext cx="1776829" cy="13302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+mj-lt"/>
                  <a:cs typeface="Helvetica" panose="020B0604020202020204" pitchFamily="34" charset="0"/>
                </a:rPr>
                <a:t>Unified Compute, Storage and Network Management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689915" y="-257860"/>
              <a:ext cx="1776829" cy="13302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+mj-lt"/>
                  <a:cs typeface="Helvetica" panose="020B0604020202020204" pitchFamily="34" charset="0"/>
                </a:rPr>
                <a:t>Virtual Workload Storage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557718" y="-257860"/>
              <a:ext cx="1776829" cy="13302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+mj-lt"/>
                  <a:cs typeface="Helvetica" panose="020B0604020202020204" pitchFamily="34" charset="0"/>
                </a:rPr>
                <a:t>Bare Metal Workload Storage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425520" y="-257860"/>
              <a:ext cx="1776829" cy="13302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+mj-lt"/>
                  <a:cs typeface="Helvetica" panose="020B0604020202020204" pitchFamily="34" charset="0"/>
                </a:rPr>
                <a:t>File and Object Storage Services</a:t>
              </a:r>
              <a:r>
                <a:rPr lang="en-US" sz="900" baseline="30000" dirty="0">
                  <a:solidFill>
                    <a:schemeClr val="bg1"/>
                  </a:solidFill>
                  <a:latin typeface="+mj-lt"/>
                  <a:cs typeface="Helvetica" panose="020B0604020202020204" pitchFamily="34" charset="0"/>
                </a:rPr>
                <a:t>1</a:t>
              </a:r>
              <a:r>
                <a:rPr lang="en-US" sz="900" dirty="0">
                  <a:solidFill>
                    <a:schemeClr val="bg1"/>
                  </a:solidFill>
                  <a:latin typeface="+mj-lt"/>
                  <a:cs typeface="Helvetica" panose="020B0604020202020204" pitchFamily="34" charset="0"/>
                </a:rPr>
                <a:t> </a:t>
              </a:r>
              <a:endParaRPr lang="en-US" sz="900" baseline="30000" dirty="0">
                <a:solidFill>
                  <a:schemeClr val="bg1"/>
                </a:solidFill>
                <a:latin typeface="+mj-lt"/>
                <a:cs typeface="Helvetica" panose="020B0604020202020204" pitchFamily="34" charset="0"/>
              </a:endParaRPr>
            </a:p>
          </p:txBody>
        </p:sp>
      </p:grpSp>
      <p:sp>
        <p:nvSpPr>
          <p:cNvPr id="94" name="Rectangle 31"/>
          <p:cNvSpPr/>
          <p:nvPr userDrawn="1"/>
        </p:nvSpPr>
        <p:spPr bwMode="auto">
          <a:xfrm rot="16200000" flipH="1">
            <a:off x="3118508" y="4514534"/>
            <a:ext cx="216695" cy="334005"/>
          </a:xfrm>
          <a:custGeom>
            <a:avLst/>
            <a:gdLst>
              <a:gd name="connsiteX0" fmla="*/ 0 w 408666"/>
              <a:gd name="connsiteY0" fmla="*/ 0 h 502226"/>
              <a:gd name="connsiteX1" fmla="*/ 408666 w 408666"/>
              <a:gd name="connsiteY1" fmla="*/ 0 h 502226"/>
              <a:gd name="connsiteX2" fmla="*/ 408666 w 408666"/>
              <a:gd name="connsiteY2" fmla="*/ 502226 h 502226"/>
              <a:gd name="connsiteX3" fmla="*/ 0 w 408666"/>
              <a:gd name="connsiteY3" fmla="*/ 502226 h 502226"/>
              <a:gd name="connsiteX4" fmla="*/ 0 w 408666"/>
              <a:gd name="connsiteY4" fmla="*/ 0 h 502226"/>
              <a:gd name="connsiteX0" fmla="*/ 0 w 417458"/>
              <a:gd name="connsiteY0" fmla="*/ 0 h 502226"/>
              <a:gd name="connsiteX1" fmla="*/ 408666 w 417458"/>
              <a:gd name="connsiteY1" fmla="*/ 0 h 502226"/>
              <a:gd name="connsiteX2" fmla="*/ 417458 w 417458"/>
              <a:gd name="connsiteY2" fmla="*/ 326380 h 502226"/>
              <a:gd name="connsiteX3" fmla="*/ 0 w 417458"/>
              <a:gd name="connsiteY3" fmla="*/ 502226 h 502226"/>
              <a:gd name="connsiteX4" fmla="*/ 0 w 417458"/>
              <a:gd name="connsiteY4" fmla="*/ 0 h 502226"/>
              <a:gd name="connsiteX0" fmla="*/ 0 w 417458"/>
              <a:gd name="connsiteY0" fmla="*/ 0 h 502226"/>
              <a:gd name="connsiteX1" fmla="*/ 413410 w 417458"/>
              <a:gd name="connsiteY1" fmla="*/ 0 h 502226"/>
              <a:gd name="connsiteX2" fmla="*/ 417458 w 417458"/>
              <a:gd name="connsiteY2" fmla="*/ 326380 h 502226"/>
              <a:gd name="connsiteX3" fmla="*/ 0 w 417458"/>
              <a:gd name="connsiteY3" fmla="*/ 502226 h 502226"/>
              <a:gd name="connsiteX4" fmla="*/ 0 w 417458"/>
              <a:gd name="connsiteY4" fmla="*/ 0 h 502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458" h="502226">
                <a:moveTo>
                  <a:pt x="0" y="0"/>
                </a:moveTo>
                <a:lnTo>
                  <a:pt x="413410" y="0"/>
                </a:lnTo>
                <a:cubicBezTo>
                  <a:pt x="414759" y="108793"/>
                  <a:pt x="416109" y="217587"/>
                  <a:pt x="417458" y="326380"/>
                </a:cubicBezTo>
                <a:lnTo>
                  <a:pt x="0" y="50222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chemeClr val="bg1">
                  <a:lumMod val="64000"/>
                </a:schemeClr>
              </a:gs>
              <a:gs pos="100000">
                <a:schemeClr val="tx1"/>
              </a:gs>
            </a:gsLst>
            <a:lin ang="0" scaled="1"/>
          </a:gradFill>
          <a:ln w="292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25091"/>
            <a:endParaRPr lang="en-US" sz="900" spc="225" dirty="0">
              <a:solidFill>
                <a:schemeClr val="bg1"/>
              </a:solidFill>
              <a:latin typeface="+mj-lt"/>
              <a:cs typeface="Arial" charset="0"/>
            </a:endParaRPr>
          </a:p>
        </p:txBody>
      </p:sp>
      <p:sp>
        <p:nvSpPr>
          <p:cNvPr id="95" name="Rectangle 94"/>
          <p:cNvSpPr/>
          <p:nvPr userDrawn="1"/>
        </p:nvSpPr>
        <p:spPr>
          <a:xfrm>
            <a:off x="3275860" y="2186582"/>
            <a:ext cx="1103259" cy="1152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Distributed Storage Fabric</a:t>
            </a:r>
          </a:p>
        </p:txBody>
      </p:sp>
      <p:sp>
        <p:nvSpPr>
          <p:cNvPr id="96" name="Rectangle 95"/>
          <p:cNvSpPr/>
          <p:nvPr userDrawn="1"/>
        </p:nvSpPr>
        <p:spPr>
          <a:xfrm>
            <a:off x="3275860" y="3420665"/>
            <a:ext cx="1103259" cy="1152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Platform Services</a:t>
            </a:r>
          </a:p>
        </p:txBody>
      </p:sp>
      <p:sp>
        <p:nvSpPr>
          <p:cNvPr id="97" name="Rectangle 31"/>
          <p:cNvSpPr/>
          <p:nvPr userDrawn="1"/>
        </p:nvSpPr>
        <p:spPr bwMode="auto">
          <a:xfrm rot="5400000" flipH="1" flipV="1">
            <a:off x="3118508" y="691803"/>
            <a:ext cx="216695" cy="334005"/>
          </a:xfrm>
          <a:custGeom>
            <a:avLst/>
            <a:gdLst>
              <a:gd name="connsiteX0" fmla="*/ 0 w 408666"/>
              <a:gd name="connsiteY0" fmla="*/ 0 h 502226"/>
              <a:gd name="connsiteX1" fmla="*/ 408666 w 408666"/>
              <a:gd name="connsiteY1" fmla="*/ 0 h 502226"/>
              <a:gd name="connsiteX2" fmla="*/ 408666 w 408666"/>
              <a:gd name="connsiteY2" fmla="*/ 502226 h 502226"/>
              <a:gd name="connsiteX3" fmla="*/ 0 w 408666"/>
              <a:gd name="connsiteY3" fmla="*/ 502226 h 502226"/>
              <a:gd name="connsiteX4" fmla="*/ 0 w 408666"/>
              <a:gd name="connsiteY4" fmla="*/ 0 h 502226"/>
              <a:gd name="connsiteX0" fmla="*/ 0 w 417458"/>
              <a:gd name="connsiteY0" fmla="*/ 0 h 502226"/>
              <a:gd name="connsiteX1" fmla="*/ 408666 w 417458"/>
              <a:gd name="connsiteY1" fmla="*/ 0 h 502226"/>
              <a:gd name="connsiteX2" fmla="*/ 417458 w 417458"/>
              <a:gd name="connsiteY2" fmla="*/ 326380 h 502226"/>
              <a:gd name="connsiteX3" fmla="*/ 0 w 417458"/>
              <a:gd name="connsiteY3" fmla="*/ 502226 h 502226"/>
              <a:gd name="connsiteX4" fmla="*/ 0 w 417458"/>
              <a:gd name="connsiteY4" fmla="*/ 0 h 502226"/>
              <a:gd name="connsiteX0" fmla="*/ 0 w 417458"/>
              <a:gd name="connsiteY0" fmla="*/ 0 h 502226"/>
              <a:gd name="connsiteX1" fmla="*/ 413410 w 417458"/>
              <a:gd name="connsiteY1" fmla="*/ 0 h 502226"/>
              <a:gd name="connsiteX2" fmla="*/ 417458 w 417458"/>
              <a:gd name="connsiteY2" fmla="*/ 326380 h 502226"/>
              <a:gd name="connsiteX3" fmla="*/ 0 w 417458"/>
              <a:gd name="connsiteY3" fmla="*/ 502226 h 502226"/>
              <a:gd name="connsiteX4" fmla="*/ 0 w 417458"/>
              <a:gd name="connsiteY4" fmla="*/ 0 h 502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458" h="502226">
                <a:moveTo>
                  <a:pt x="0" y="0"/>
                </a:moveTo>
                <a:lnTo>
                  <a:pt x="413410" y="0"/>
                </a:lnTo>
                <a:cubicBezTo>
                  <a:pt x="414759" y="108793"/>
                  <a:pt x="416109" y="217587"/>
                  <a:pt x="417458" y="326380"/>
                </a:cubicBezTo>
                <a:lnTo>
                  <a:pt x="0" y="50222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chemeClr val="bg1">
                  <a:lumMod val="64000"/>
                </a:schemeClr>
              </a:gs>
              <a:gs pos="100000">
                <a:schemeClr val="tx1"/>
              </a:gs>
            </a:gsLst>
            <a:lin ang="0" scaled="1"/>
          </a:gradFill>
          <a:ln w="292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25091"/>
            <a:endParaRPr lang="en-US" sz="900" spc="225" dirty="0">
              <a:solidFill>
                <a:schemeClr val="bg1"/>
              </a:solidFill>
              <a:latin typeface="+mj-lt"/>
              <a:cs typeface="Arial" charset="0"/>
            </a:endParaRPr>
          </a:p>
        </p:txBody>
      </p:sp>
      <p:sp>
        <p:nvSpPr>
          <p:cNvPr id="98" name="Rectangle 97"/>
          <p:cNvSpPr/>
          <p:nvPr userDrawn="1"/>
        </p:nvSpPr>
        <p:spPr>
          <a:xfrm>
            <a:off x="3275860" y="952500"/>
            <a:ext cx="1103259" cy="1152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Application Mobility Fabric</a:t>
            </a:r>
          </a:p>
        </p:txBody>
      </p:sp>
      <p:sp>
        <p:nvSpPr>
          <p:cNvPr id="99" name="Rectangle 98"/>
          <p:cNvSpPr/>
          <p:nvPr userDrawn="1"/>
        </p:nvSpPr>
        <p:spPr>
          <a:xfrm>
            <a:off x="2786000" y="735805"/>
            <a:ext cx="489860" cy="405407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API</a:t>
            </a: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sm Overview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own Arrow 63"/>
          <p:cNvSpPr/>
          <p:nvPr userDrawn="1"/>
        </p:nvSpPr>
        <p:spPr>
          <a:xfrm rot="5400000">
            <a:off x="436234" y="1975416"/>
            <a:ext cx="3904061" cy="1595180"/>
          </a:xfrm>
          <a:custGeom>
            <a:avLst/>
            <a:gdLst>
              <a:gd name="connsiteX0" fmla="*/ 0 w 5205414"/>
              <a:gd name="connsiteY0" fmla="*/ 1719684 h 3318892"/>
              <a:gd name="connsiteX1" fmla="*/ 26 w 5205414"/>
              <a:gd name="connsiteY1" fmla="*/ 1719684 h 3318892"/>
              <a:gd name="connsiteX2" fmla="*/ 26 w 5205414"/>
              <a:gd name="connsiteY2" fmla="*/ 0 h 3318892"/>
              <a:gd name="connsiteX3" fmla="*/ 5205388 w 5205414"/>
              <a:gd name="connsiteY3" fmla="*/ 0 h 3318892"/>
              <a:gd name="connsiteX4" fmla="*/ 5205388 w 5205414"/>
              <a:gd name="connsiteY4" fmla="*/ 1719684 h 3318892"/>
              <a:gd name="connsiteX5" fmla="*/ 5205414 w 5205414"/>
              <a:gd name="connsiteY5" fmla="*/ 1719684 h 3318892"/>
              <a:gd name="connsiteX6" fmla="*/ 2602707 w 5205414"/>
              <a:gd name="connsiteY6" fmla="*/ 3318892 h 3318892"/>
              <a:gd name="connsiteX7" fmla="*/ 0 w 5205414"/>
              <a:gd name="connsiteY7" fmla="*/ 1719684 h 3318892"/>
              <a:gd name="connsiteX0" fmla="*/ 0 w 5205414"/>
              <a:gd name="connsiteY0" fmla="*/ 1719684 h 3318892"/>
              <a:gd name="connsiteX1" fmla="*/ 26 w 5205414"/>
              <a:gd name="connsiteY1" fmla="*/ 1719684 h 3318892"/>
              <a:gd name="connsiteX2" fmla="*/ 16354 w 5205414"/>
              <a:gd name="connsiteY2" fmla="*/ 1191985 h 3318892"/>
              <a:gd name="connsiteX3" fmla="*/ 5205388 w 5205414"/>
              <a:gd name="connsiteY3" fmla="*/ 0 h 3318892"/>
              <a:gd name="connsiteX4" fmla="*/ 5205388 w 5205414"/>
              <a:gd name="connsiteY4" fmla="*/ 1719684 h 3318892"/>
              <a:gd name="connsiteX5" fmla="*/ 5205414 w 5205414"/>
              <a:gd name="connsiteY5" fmla="*/ 1719684 h 3318892"/>
              <a:gd name="connsiteX6" fmla="*/ 2602707 w 5205414"/>
              <a:gd name="connsiteY6" fmla="*/ 3318892 h 3318892"/>
              <a:gd name="connsiteX7" fmla="*/ 0 w 5205414"/>
              <a:gd name="connsiteY7" fmla="*/ 1719684 h 3318892"/>
              <a:gd name="connsiteX0" fmla="*/ 0 w 5205414"/>
              <a:gd name="connsiteY0" fmla="*/ 527699 h 2126907"/>
              <a:gd name="connsiteX1" fmla="*/ 26 w 5205414"/>
              <a:gd name="connsiteY1" fmla="*/ 527699 h 2126907"/>
              <a:gd name="connsiteX2" fmla="*/ 16354 w 5205414"/>
              <a:gd name="connsiteY2" fmla="*/ 0 h 2126907"/>
              <a:gd name="connsiteX3" fmla="*/ 5205388 w 5205414"/>
              <a:gd name="connsiteY3" fmla="*/ 16330 h 2126907"/>
              <a:gd name="connsiteX4" fmla="*/ 5205388 w 5205414"/>
              <a:gd name="connsiteY4" fmla="*/ 527699 h 2126907"/>
              <a:gd name="connsiteX5" fmla="*/ 5205414 w 5205414"/>
              <a:gd name="connsiteY5" fmla="*/ 527699 h 2126907"/>
              <a:gd name="connsiteX6" fmla="*/ 2602707 w 5205414"/>
              <a:gd name="connsiteY6" fmla="*/ 2126907 h 2126907"/>
              <a:gd name="connsiteX7" fmla="*/ 0 w 5205414"/>
              <a:gd name="connsiteY7" fmla="*/ 527699 h 2126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05414" h="2126907">
                <a:moveTo>
                  <a:pt x="0" y="527699"/>
                </a:moveTo>
                <a:lnTo>
                  <a:pt x="26" y="527699"/>
                </a:lnTo>
                <a:lnTo>
                  <a:pt x="16354" y="0"/>
                </a:lnTo>
                <a:lnTo>
                  <a:pt x="5205388" y="16330"/>
                </a:lnTo>
                <a:lnTo>
                  <a:pt x="5205388" y="527699"/>
                </a:lnTo>
                <a:lnTo>
                  <a:pt x="5205414" y="527699"/>
                </a:lnTo>
                <a:lnTo>
                  <a:pt x="2602707" y="2126907"/>
                </a:lnTo>
                <a:lnTo>
                  <a:pt x="0" y="527699"/>
                </a:lnTo>
                <a:close/>
              </a:path>
            </a:pathLst>
          </a:custGeom>
          <a:gradFill flip="none" rotWithShape="1">
            <a:gsLst>
              <a:gs pos="0">
                <a:srgbClr val="E7E6E6">
                  <a:shade val="30000"/>
                  <a:satMod val="115000"/>
                  <a:lumMod val="58000"/>
                  <a:lumOff val="42000"/>
                </a:srgbClr>
              </a:gs>
              <a:gs pos="100000">
                <a:srgbClr val="E7E6E6">
                  <a:shade val="100000"/>
                  <a:satMod val="115000"/>
                  <a:lumMod val="1000"/>
                  <a:lumOff val="99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527734" y="130478"/>
            <a:ext cx="8159067" cy="51660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Prism Overview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26" y="1914525"/>
            <a:ext cx="1752600" cy="1752600"/>
          </a:xfrm>
          <a:prstGeom prst="ellipse">
            <a:avLst/>
          </a:prstGeom>
          <a:ln w="57150">
            <a:solidFill>
              <a:schemeClr val="bg1"/>
            </a:solidFill>
          </a:ln>
        </p:spPr>
      </p:pic>
      <p:sp>
        <p:nvSpPr>
          <p:cNvPr id="29" name="Rectangle 28"/>
          <p:cNvSpPr/>
          <p:nvPr userDrawn="1"/>
        </p:nvSpPr>
        <p:spPr>
          <a:xfrm>
            <a:off x="642298" y="3772526"/>
            <a:ext cx="92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Gotham Rounded Medium" panose="02000000000000000000" pitchFamily="50" charset="0"/>
              </a:rPr>
              <a:t>PRISM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4518865" y="3395297"/>
            <a:ext cx="4389120" cy="11993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5">
              <a:latin typeface="Gotham Rounded Medium" panose="02000000000000000000" pitchFamily="50" charset="0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4518865" y="2169867"/>
            <a:ext cx="4389120" cy="11993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5">
              <a:latin typeface="Gotham Rounded Medium" panose="02000000000000000000" pitchFamily="50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518865" y="920300"/>
            <a:ext cx="4389120" cy="11993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5">
              <a:latin typeface="Gotham Rounded Medium" panose="02000000000000000000" pitchFamily="50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3257248" y="952501"/>
            <a:ext cx="1246894" cy="11525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  <a:ea typeface="Gotham Rounded Book" charset="0"/>
                <a:cs typeface="Gotham Rounded Book" charset="0"/>
              </a:rPr>
              <a:t>One-click Automation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3257248" y="2186583"/>
            <a:ext cx="1246894" cy="11525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  <a:ea typeface="Gotham Rounded Book" charset="0"/>
                <a:cs typeface="Gotham Rounded Book" charset="0"/>
              </a:rPr>
              <a:t>Predictive Operations</a:t>
            </a:r>
            <a:endParaRPr lang="en-US" sz="1200" baseline="30000" dirty="0">
              <a:latin typeface="+mj-lt"/>
              <a:ea typeface="Gotham Rounded Book" charset="0"/>
              <a:cs typeface="Gotham Rounded Book" charset="0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3257248" y="3420665"/>
            <a:ext cx="1246894" cy="11525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  <a:ea typeface="Gotham Rounded Book" charset="0"/>
                <a:cs typeface="Gotham Rounded Book" charset="0"/>
              </a:rPr>
              <a:t>Personalized Experience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7483087" y="952501"/>
            <a:ext cx="1371600" cy="115252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latin typeface="+mj-lt"/>
                <a:ea typeface="Gotham Rounded Book" charset="0"/>
                <a:cs typeface="Gotham Rounded Book" charset="0"/>
              </a:rPr>
              <a:t>One-click Upgrades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7483083" y="2186583"/>
            <a:ext cx="1371600" cy="115252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latin typeface="+mj-lt"/>
                <a:ea typeface="Gotham Rounded Book" charset="0"/>
                <a:cs typeface="Gotham Rounded Book" charset="0"/>
              </a:rPr>
              <a:t>Rapid Remediation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7483083" y="3420665"/>
            <a:ext cx="1371600" cy="115252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latin typeface="+mj-lt"/>
                <a:ea typeface="Gotham Rounded Book" charset="0"/>
                <a:cs typeface="Gotham Rounded Book" charset="0"/>
              </a:rPr>
              <a:t>Desired State Specification</a:t>
            </a:r>
            <a:r>
              <a:rPr lang="en-US" sz="1050" baseline="30000" dirty="0">
                <a:solidFill>
                  <a:schemeClr val="bg1"/>
                </a:solidFill>
                <a:latin typeface="Gotham Rounded Medium" panose="02000000000000000000" pitchFamily="50" charset="0"/>
                <a:cs typeface="Helvetica" panose="020B0604020202020204" pitchFamily="34" charset="0"/>
              </a:rPr>
              <a:t>1</a:t>
            </a:r>
            <a:endParaRPr lang="en-US" sz="1050" dirty="0">
              <a:latin typeface="+mj-lt"/>
              <a:ea typeface="Gotham Rounded Book" charset="0"/>
              <a:cs typeface="Gotham Rounded Book" charset="0"/>
            </a:endParaRPr>
          </a:p>
        </p:txBody>
      </p:sp>
      <p:sp>
        <p:nvSpPr>
          <p:cNvPr id="39" name="Rectangle 31"/>
          <p:cNvSpPr/>
          <p:nvPr userDrawn="1"/>
        </p:nvSpPr>
        <p:spPr bwMode="auto">
          <a:xfrm rot="16200000" flipH="1">
            <a:off x="2882764" y="4514535"/>
            <a:ext cx="216695" cy="334005"/>
          </a:xfrm>
          <a:custGeom>
            <a:avLst/>
            <a:gdLst>
              <a:gd name="connsiteX0" fmla="*/ 0 w 408666"/>
              <a:gd name="connsiteY0" fmla="*/ 0 h 502226"/>
              <a:gd name="connsiteX1" fmla="*/ 408666 w 408666"/>
              <a:gd name="connsiteY1" fmla="*/ 0 h 502226"/>
              <a:gd name="connsiteX2" fmla="*/ 408666 w 408666"/>
              <a:gd name="connsiteY2" fmla="*/ 502226 h 502226"/>
              <a:gd name="connsiteX3" fmla="*/ 0 w 408666"/>
              <a:gd name="connsiteY3" fmla="*/ 502226 h 502226"/>
              <a:gd name="connsiteX4" fmla="*/ 0 w 408666"/>
              <a:gd name="connsiteY4" fmla="*/ 0 h 502226"/>
              <a:gd name="connsiteX0" fmla="*/ 0 w 417458"/>
              <a:gd name="connsiteY0" fmla="*/ 0 h 502226"/>
              <a:gd name="connsiteX1" fmla="*/ 408666 w 417458"/>
              <a:gd name="connsiteY1" fmla="*/ 0 h 502226"/>
              <a:gd name="connsiteX2" fmla="*/ 417458 w 417458"/>
              <a:gd name="connsiteY2" fmla="*/ 326380 h 502226"/>
              <a:gd name="connsiteX3" fmla="*/ 0 w 417458"/>
              <a:gd name="connsiteY3" fmla="*/ 502226 h 502226"/>
              <a:gd name="connsiteX4" fmla="*/ 0 w 417458"/>
              <a:gd name="connsiteY4" fmla="*/ 0 h 502226"/>
              <a:gd name="connsiteX0" fmla="*/ 0 w 417458"/>
              <a:gd name="connsiteY0" fmla="*/ 0 h 502226"/>
              <a:gd name="connsiteX1" fmla="*/ 413410 w 417458"/>
              <a:gd name="connsiteY1" fmla="*/ 0 h 502226"/>
              <a:gd name="connsiteX2" fmla="*/ 417458 w 417458"/>
              <a:gd name="connsiteY2" fmla="*/ 326380 h 502226"/>
              <a:gd name="connsiteX3" fmla="*/ 0 w 417458"/>
              <a:gd name="connsiteY3" fmla="*/ 502226 h 502226"/>
              <a:gd name="connsiteX4" fmla="*/ 0 w 417458"/>
              <a:gd name="connsiteY4" fmla="*/ 0 h 502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458" h="502226">
                <a:moveTo>
                  <a:pt x="0" y="0"/>
                </a:moveTo>
                <a:lnTo>
                  <a:pt x="413410" y="0"/>
                </a:lnTo>
                <a:cubicBezTo>
                  <a:pt x="414759" y="108793"/>
                  <a:pt x="416109" y="217587"/>
                  <a:pt x="417458" y="326380"/>
                </a:cubicBezTo>
                <a:lnTo>
                  <a:pt x="0" y="50222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chemeClr val="bg1">
                  <a:lumMod val="64000"/>
                </a:schemeClr>
              </a:gs>
              <a:gs pos="100000">
                <a:schemeClr val="tx1"/>
              </a:gs>
            </a:gsLst>
            <a:lin ang="0" scaled="1"/>
          </a:gradFill>
          <a:ln w="292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25091"/>
            <a:endParaRPr lang="en-US" sz="825" spc="225" dirty="0">
              <a:solidFill>
                <a:schemeClr val="bg1"/>
              </a:solidFill>
              <a:latin typeface="Gotham Book" pitchFamily="50" charset="0"/>
              <a:cs typeface="Arial" charset="0"/>
            </a:endParaRPr>
          </a:p>
        </p:txBody>
      </p:sp>
      <p:sp>
        <p:nvSpPr>
          <p:cNvPr id="40" name="Rectangle 31"/>
          <p:cNvSpPr/>
          <p:nvPr userDrawn="1"/>
        </p:nvSpPr>
        <p:spPr bwMode="auto">
          <a:xfrm rot="5400000" flipH="1" flipV="1">
            <a:off x="2882764" y="691804"/>
            <a:ext cx="216695" cy="334005"/>
          </a:xfrm>
          <a:custGeom>
            <a:avLst/>
            <a:gdLst>
              <a:gd name="connsiteX0" fmla="*/ 0 w 408666"/>
              <a:gd name="connsiteY0" fmla="*/ 0 h 502226"/>
              <a:gd name="connsiteX1" fmla="*/ 408666 w 408666"/>
              <a:gd name="connsiteY1" fmla="*/ 0 h 502226"/>
              <a:gd name="connsiteX2" fmla="*/ 408666 w 408666"/>
              <a:gd name="connsiteY2" fmla="*/ 502226 h 502226"/>
              <a:gd name="connsiteX3" fmla="*/ 0 w 408666"/>
              <a:gd name="connsiteY3" fmla="*/ 502226 h 502226"/>
              <a:gd name="connsiteX4" fmla="*/ 0 w 408666"/>
              <a:gd name="connsiteY4" fmla="*/ 0 h 502226"/>
              <a:gd name="connsiteX0" fmla="*/ 0 w 417458"/>
              <a:gd name="connsiteY0" fmla="*/ 0 h 502226"/>
              <a:gd name="connsiteX1" fmla="*/ 408666 w 417458"/>
              <a:gd name="connsiteY1" fmla="*/ 0 h 502226"/>
              <a:gd name="connsiteX2" fmla="*/ 417458 w 417458"/>
              <a:gd name="connsiteY2" fmla="*/ 326380 h 502226"/>
              <a:gd name="connsiteX3" fmla="*/ 0 w 417458"/>
              <a:gd name="connsiteY3" fmla="*/ 502226 h 502226"/>
              <a:gd name="connsiteX4" fmla="*/ 0 w 417458"/>
              <a:gd name="connsiteY4" fmla="*/ 0 h 502226"/>
              <a:gd name="connsiteX0" fmla="*/ 0 w 417458"/>
              <a:gd name="connsiteY0" fmla="*/ 0 h 502226"/>
              <a:gd name="connsiteX1" fmla="*/ 413410 w 417458"/>
              <a:gd name="connsiteY1" fmla="*/ 0 h 502226"/>
              <a:gd name="connsiteX2" fmla="*/ 417458 w 417458"/>
              <a:gd name="connsiteY2" fmla="*/ 326380 h 502226"/>
              <a:gd name="connsiteX3" fmla="*/ 0 w 417458"/>
              <a:gd name="connsiteY3" fmla="*/ 502226 h 502226"/>
              <a:gd name="connsiteX4" fmla="*/ 0 w 417458"/>
              <a:gd name="connsiteY4" fmla="*/ 0 h 502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458" h="502226">
                <a:moveTo>
                  <a:pt x="0" y="0"/>
                </a:moveTo>
                <a:lnTo>
                  <a:pt x="413410" y="0"/>
                </a:lnTo>
                <a:cubicBezTo>
                  <a:pt x="414759" y="108793"/>
                  <a:pt x="416109" y="217587"/>
                  <a:pt x="417458" y="326380"/>
                </a:cubicBezTo>
                <a:lnTo>
                  <a:pt x="0" y="50222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chemeClr val="bg1">
                  <a:lumMod val="64000"/>
                </a:schemeClr>
              </a:gs>
              <a:gs pos="100000">
                <a:schemeClr val="tx1"/>
              </a:gs>
            </a:gsLst>
            <a:lin ang="0" scaled="1"/>
          </a:gradFill>
          <a:ln w="292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25091"/>
            <a:endParaRPr lang="en-US" sz="825" spc="225" dirty="0">
              <a:solidFill>
                <a:schemeClr val="bg1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4551013" y="952501"/>
            <a:ext cx="1371600" cy="115252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latin typeface="+mj-lt"/>
                <a:ea typeface="Gotham Rounded Book" charset="0"/>
                <a:cs typeface="Gotham Rounded Book" charset="0"/>
              </a:rPr>
              <a:t>One-click Provisioning</a:t>
            </a:r>
          </a:p>
        </p:txBody>
      </p:sp>
      <p:sp>
        <p:nvSpPr>
          <p:cNvPr id="42" name="Rectangle 41"/>
          <p:cNvSpPr/>
          <p:nvPr userDrawn="1"/>
        </p:nvSpPr>
        <p:spPr>
          <a:xfrm>
            <a:off x="4551013" y="2186583"/>
            <a:ext cx="1371600" cy="115252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latin typeface="+mj-lt"/>
                <a:ea typeface="Gotham Rounded Book" charset="0"/>
                <a:cs typeface="Gotham Rounded Book" charset="0"/>
              </a:rPr>
              <a:t>Continuous Machine Learning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4551013" y="3420665"/>
            <a:ext cx="1371600" cy="115252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latin typeface="+mj-lt"/>
                <a:ea typeface="Gotham Rounded Book" charset="0"/>
                <a:cs typeface="Gotham Rounded Book" charset="0"/>
              </a:rPr>
              <a:t>Instant Search and Action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6012351" y="952501"/>
            <a:ext cx="1371600" cy="115252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latin typeface="+mj-lt"/>
                <a:ea typeface="Gotham Rounded Book" charset="0"/>
                <a:cs typeface="Gotham Rounded Book" charset="0"/>
              </a:rPr>
              <a:t>One-click Planning</a:t>
            </a:r>
          </a:p>
        </p:txBody>
      </p:sp>
      <p:sp>
        <p:nvSpPr>
          <p:cNvPr id="45" name="Rectangle 44"/>
          <p:cNvSpPr/>
          <p:nvPr userDrawn="1"/>
        </p:nvSpPr>
        <p:spPr>
          <a:xfrm>
            <a:off x="6012348" y="2186583"/>
            <a:ext cx="1371600" cy="115252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latin typeface="+mj-lt"/>
                <a:ea typeface="Gotham Rounded Book" charset="0"/>
                <a:cs typeface="Gotham Rounded Book" charset="0"/>
              </a:rPr>
              <a:t>Proactive Trouble-shooting</a:t>
            </a:r>
          </a:p>
        </p:txBody>
      </p:sp>
      <p:sp>
        <p:nvSpPr>
          <p:cNvPr id="46" name="Rectangle 45"/>
          <p:cNvSpPr/>
          <p:nvPr userDrawn="1"/>
        </p:nvSpPr>
        <p:spPr>
          <a:xfrm>
            <a:off x="6012348" y="3420665"/>
            <a:ext cx="1371600" cy="115252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latin typeface="+mj-lt"/>
                <a:ea typeface="Gotham Rounded Book" charset="0"/>
                <a:cs typeface="Gotham Rounded Book" charset="0"/>
              </a:rPr>
              <a:t>Customizable Dashboards</a:t>
            </a:r>
          </a:p>
        </p:txBody>
      </p:sp>
      <p:sp>
        <p:nvSpPr>
          <p:cNvPr id="48" name="Slide Number Placeholder 15"/>
          <p:cNvSpPr txBox="1">
            <a:spLocks/>
          </p:cNvSpPr>
          <p:nvPr userDrawn="1"/>
        </p:nvSpPr>
        <p:spPr>
          <a:xfrm>
            <a:off x="7086600" y="4869657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A10E46-F670-4D06-8EE2-8E096603C3EE}" type="slidenum">
              <a:rPr lang="en-US" sz="600"/>
              <a:pPr/>
              <a:t>‹#›</a:t>
            </a:fld>
            <a:endParaRPr lang="en-US" sz="600" dirty="0"/>
          </a:p>
        </p:txBody>
      </p:sp>
      <p:sp>
        <p:nvSpPr>
          <p:cNvPr id="49" name="Rectangle 31"/>
          <p:cNvSpPr/>
          <p:nvPr userDrawn="1"/>
        </p:nvSpPr>
        <p:spPr bwMode="auto">
          <a:xfrm rot="16200000" flipH="1">
            <a:off x="3118508" y="4514534"/>
            <a:ext cx="216695" cy="334005"/>
          </a:xfrm>
          <a:custGeom>
            <a:avLst/>
            <a:gdLst>
              <a:gd name="connsiteX0" fmla="*/ 0 w 408666"/>
              <a:gd name="connsiteY0" fmla="*/ 0 h 502226"/>
              <a:gd name="connsiteX1" fmla="*/ 408666 w 408666"/>
              <a:gd name="connsiteY1" fmla="*/ 0 h 502226"/>
              <a:gd name="connsiteX2" fmla="*/ 408666 w 408666"/>
              <a:gd name="connsiteY2" fmla="*/ 502226 h 502226"/>
              <a:gd name="connsiteX3" fmla="*/ 0 w 408666"/>
              <a:gd name="connsiteY3" fmla="*/ 502226 h 502226"/>
              <a:gd name="connsiteX4" fmla="*/ 0 w 408666"/>
              <a:gd name="connsiteY4" fmla="*/ 0 h 502226"/>
              <a:gd name="connsiteX0" fmla="*/ 0 w 417458"/>
              <a:gd name="connsiteY0" fmla="*/ 0 h 502226"/>
              <a:gd name="connsiteX1" fmla="*/ 408666 w 417458"/>
              <a:gd name="connsiteY1" fmla="*/ 0 h 502226"/>
              <a:gd name="connsiteX2" fmla="*/ 417458 w 417458"/>
              <a:gd name="connsiteY2" fmla="*/ 326380 h 502226"/>
              <a:gd name="connsiteX3" fmla="*/ 0 w 417458"/>
              <a:gd name="connsiteY3" fmla="*/ 502226 h 502226"/>
              <a:gd name="connsiteX4" fmla="*/ 0 w 417458"/>
              <a:gd name="connsiteY4" fmla="*/ 0 h 502226"/>
              <a:gd name="connsiteX0" fmla="*/ 0 w 417458"/>
              <a:gd name="connsiteY0" fmla="*/ 0 h 502226"/>
              <a:gd name="connsiteX1" fmla="*/ 413410 w 417458"/>
              <a:gd name="connsiteY1" fmla="*/ 0 h 502226"/>
              <a:gd name="connsiteX2" fmla="*/ 417458 w 417458"/>
              <a:gd name="connsiteY2" fmla="*/ 326380 h 502226"/>
              <a:gd name="connsiteX3" fmla="*/ 0 w 417458"/>
              <a:gd name="connsiteY3" fmla="*/ 502226 h 502226"/>
              <a:gd name="connsiteX4" fmla="*/ 0 w 417458"/>
              <a:gd name="connsiteY4" fmla="*/ 0 h 502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458" h="502226">
                <a:moveTo>
                  <a:pt x="0" y="0"/>
                </a:moveTo>
                <a:lnTo>
                  <a:pt x="413410" y="0"/>
                </a:lnTo>
                <a:cubicBezTo>
                  <a:pt x="414759" y="108793"/>
                  <a:pt x="416109" y="217587"/>
                  <a:pt x="417458" y="326380"/>
                </a:cubicBezTo>
                <a:lnTo>
                  <a:pt x="0" y="50222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chemeClr val="bg1">
                  <a:lumMod val="64000"/>
                </a:schemeClr>
              </a:gs>
              <a:gs pos="100000">
                <a:schemeClr val="tx1"/>
              </a:gs>
            </a:gsLst>
            <a:lin ang="0" scaled="1"/>
          </a:gradFill>
          <a:ln w="292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25091"/>
            <a:endParaRPr lang="en-US" sz="900" spc="225" dirty="0">
              <a:solidFill>
                <a:schemeClr val="bg1"/>
              </a:solidFill>
              <a:latin typeface="+mj-lt"/>
              <a:cs typeface="Arial" charset="0"/>
            </a:endParaRPr>
          </a:p>
        </p:txBody>
      </p:sp>
      <p:sp>
        <p:nvSpPr>
          <p:cNvPr id="50" name="Rectangle 31"/>
          <p:cNvSpPr/>
          <p:nvPr userDrawn="1"/>
        </p:nvSpPr>
        <p:spPr bwMode="auto">
          <a:xfrm rot="5400000" flipH="1" flipV="1">
            <a:off x="3118508" y="691803"/>
            <a:ext cx="216695" cy="334005"/>
          </a:xfrm>
          <a:custGeom>
            <a:avLst/>
            <a:gdLst>
              <a:gd name="connsiteX0" fmla="*/ 0 w 408666"/>
              <a:gd name="connsiteY0" fmla="*/ 0 h 502226"/>
              <a:gd name="connsiteX1" fmla="*/ 408666 w 408666"/>
              <a:gd name="connsiteY1" fmla="*/ 0 h 502226"/>
              <a:gd name="connsiteX2" fmla="*/ 408666 w 408666"/>
              <a:gd name="connsiteY2" fmla="*/ 502226 h 502226"/>
              <a:gd name="connsiteX3" fmla="*/ 0 w 408666"/>
              <a:gd name="connsiteY3" fmla="*/ 502226 h 502226"/>
              <a:gd name="connsiteX4" fmla="*/ 0 w 408666"/>
              <a:gd name="connsiteY4" fmla="*/ 0 h 502226"/>
              <a:gd name="connsiteX0" fmla="*/ 0 w 417458"/>
              <a:gd name="connsiteY0" fmla="*/ 0 h 502226"/>
              <a:gd name="connsiteX1" fmla="*/ 408666 w 417458"/>
              <a:gd name="connsiteY1" fmla="*/ 0 h 502226"/>
              <a:gd name="connsiteX2" fmla="*/ 417458 w 417458"/>
              <a:gd name="connsiteY2" fmla="*/ 326380 h 502226"/>
              <a:gd name="connsiteX3" fmla="*/ 0 w 417458"/>
              <a:gd name="connsiteY3" fmla="*/ 502226 h 502226"/>
              <a:gd name="connsiteX4" fmla="*/ 0 w 417458"/>
              <a:gd name="connsiteY4" fmla="*/ 0 h 502226"/>
              <a:gd name="connsiteX0" fmla="*/ 0 w 417458"/>
              <a:gd name="connsiteY0" fmla="*/ 0 h 502226"/>
              <a:gd name="connsiteX1" fmla="*/ 413410 w 417458"/>
              <a:gd name="connsiteY1" fmla="*/ 0 h 502226"/>
              <a:gd name="connsiteX2" fmla="*/ 417458 w 417458"/>
              <a:gd name="connsiteY2" fmla="*/ 326380 h 502226"/>
              <a:gd name="connsiteX3" fmla="*/ 0 w 417458"/>
              <a:gd name="connsiteY3" fmla="*/ 502226 h 502226"/>
              <a:gd name="connsiteX4" fmla="*/ 0 w 417458"/>
              <a:gd name="connsiteY4" fmla="*/ 0 h 502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458" h="502226">
                <a:moveTo>
                  <a:pt x="0" y="0"/>
                </a:moveTo>
                <a:lnTo>
                  <a:pt x="413410" y="0"/>
                </a:lnTo>
                <a:cubicBezTo>
                  <a:pt x="414759" y="108793"/>
                  <a:pt x="416109" y="217587"/>
                  <a:pt x="417458" y="326380"/>
                </a:cubicBezTo>
                <a:lnTo>
                  <a:pt x="0" y="50222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chemeClr val="bg1">
                  <a:lumMod val="64000"/>
                </a:schemeClr>
              </a:gs>
              <a:gs pos="100000">
                <a:schemeClr val="tx1"/>
              </a:gs>
            </a:gsLst>
            <a:lin ang="0" scaled="1"/>
          </a:gradFill>
          <a:ln w="292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25091"/>
            <a:endParaRPr lang="en-US" sz="900" spc="225" dirty="0">
              <a:solidFill>
                <a:schemeClr val="bg1"/>
              </a:solidFill>
              <a:latin typeface="+mj-lt"/>
              <a:cs typeface="Arial" charset="0"/>
            </a:endParaRPr>
          </a:p>
        </p:txBody>
      </p:sp>
      <p:sp>
        <p:nvSpPr>
          <p:cNvPr id="51" name="Rectangle 50"/>
          <p:cNvSpPr/>
          <p:nvPr userDrawn="1"/>
        </p:nvSpPr>
        <p:spPr>
          <a:xfrm>
            <a:off x="2786000" y="735805"/>
            <a:ext cx="489860" cy="405407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API</a:t>
            </a: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 Tier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27012" y="130478"/>
            <a:ext cx="8159067" cy="51660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Support Tiers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051" y="704236"/>
            <a:ext cx="5236987" cy="4280514"/>
          </a:xfrm>
          <a:prstGeom prst="rect">
            <a:avLst/>
          </a:prstGeom>
        </p:spPr>
      </p:pic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 Out for No Char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327012" y="130478"/>
            <a:ext cx="8159067" cy="51660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Test Out Nutanix for No Charge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647086"/>
            <a:ext cx="4291445" cy="4335236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819650" y="2260706"/>
            <a:ext cx="3308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  <a:hlinkClick r:id="rId3"/>
              </a:rPr>
              <a:t>www.nutanix.com/testdrive</a:t>
            </a:r>
            <a:endParaRPr lang="en-US" sz="2000" dirty="0">
              <a:solidFill>
                <a:schemeClr val="bg1"/>
              </a:solidFill>
              <a:latin typeface="+mj-lt"/>
              <a:ea typeface="+mn-ea"/>
              <a:cs typeface="Arial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+mj-lt"/>
              <a:ea typeface="+mn-ea"/>
              <a:cs typeface="Arial" pitchFamily="34" charset="0"/>
            </a:endParaRP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2-thank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51576" y="2522089"/>
            <a:ext cx="8009100" cy="396664"/>
          </a:xfrm>
          <a:prstGeom prst="rect">
            <a:avLst/>
          </a:prstGeom>
        </p:spPr>
        <p:txBody>
          <a:bodyPr lIns="0" rIns="82296" anchor="b" anchorCtr="0"/>
          <a:lstStyle>
            <a:lvl1pPr algn="l"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576" y="1574319"/>
            <a:ext cx="3222230" cy="664056"/>
          </a:xfrm>
          <a:prstGeom prst="rect">
            <a:avLst/>
          </a:prstGeom>
        </p:spPr>
      </p:pic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and Content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367" y="1049149"/>
            <a:ext cx="8259294" cy="3444024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chemeClr val="bg1"/>
                </a:solidFill>
                <a:latin typeface="Gotham Rounded Book"/>
                <a:cs typeface="Gotham Rounded Book"/>
              </a:defRPr>
            </a:lvl1pPr>
            <a:lvl2pPr marL="357123" indent="-151636">
              <a:defRPr lang="en-US" sz="1800" b="0" i="0" kern="1200" dirty="0" smtClean="0">
                <a:solidFill>
                  <a:schemeClr val="bg1"/>
                </a:solidFill>
                <a:latin typeface="Gotham Rounded Book"/>
                <a:ea typeface="+mn-ea"/>
                <a:cs typeface="Gotham Rounded Book"/>
              </a:defRPr>
            </a:lvl2pPr>
            <a:lvl3pPr marL="507341" indent="-150218">
              <a:buFont typeface="Symbol" pitchFamily="18" charset="2"/>
              <a:buChar char="-"/>
              <a:defRPr lang="en-US" sz="1600" b="0" i="0" kern="1200" dirty="0" smtClean="0">
                <a:solidFill>
                  <a:schemeClr val="bg1"/>
                </a:solidFill>
                <a:latin typeface="Gotham Rounded Book"/>
                <a:ea typeface="+mn-ea"/>
                <a:cs typeface="Gotham Rounded Book"/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27734" y="130478"/>
            <a:ext cx="8159067" cy="516608"/>
          </a:xfrm>
          <a:prstGeom prst="rect">
            <a:avLst/>
          </a:prstGeom>
        </p:spPr>
        <p:txBody>
          <a:bodyPr lIns="81628" tIns="40814" rIns="81628" bIns="40814" anchor="ctr" anchorCtr="0"/>
          <a:lstStyle/>
          <a:p>
            <a:pPr lvl="0" algn="l" fontAlgn="base"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 and Content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27012" y="130478"/>
            <a:ext cx="8159067" cy="516608"/>
          </a:xfrm>
          <a:prstGeom prst="rect">
            <a:avLst/>
          </a:prstGeom>
        </p:spPr>
        <p:txBody>
          <a:bodyPr lIns="81628" tIns="40814" rIns="81628" bIns="40814" anchor="ctr" anchorCtr="0"/>
          <a:lstStyle/>
          <a:p>
            <a:pPr lvl="0" algn="l" fontAlgn="base"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89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84150" y="2279650"/>
            <a:ext cx="3155950" cy="130175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2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7609" y="4772421"/>
            <a:ext cx="1321002" cy="160527"/>
          </a:xfrm>
          <a:prstGeom prst="rect">
            <a:avLst/>
          </a:prstGeom>
        </p:spPr>
      </p:pic>
      <p:sp>
        <p:nvSpPr>
          <p:cNvPr id="6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933950" y="2127250"/>
            <a:ext cx="3155950" cy="130175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1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27012" y="130478"/>
            <a:ext cx="8159067" cy="516608"/>
          </a:xfrm>
          <a:prstGeom prst="rect">
            <a:avLst/>
          </a:prstGeom>
        </p:spPr>
        <p:txBody>
          <a:bodyPr lIns="81628" tIns="40814" rIns="81628" bIns="40814" anchor="ctr" anchorCtr="0"/>
          <a:lstStyle/>
          <a:p>
            <a:pPr lvl="0" algn="l" fontAlgn="base"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Nutanix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7012" y="130478"/>
            <a:ext cx="8159067" cy="516608"/>
          </a:xfrm>
        </p:spPr>
        <p:txBody>
          <a:bodyPr/>
          <a:lstStyle/>
          <a:p>
            <a:r>
              <a:rPr lang="en-US" dirty="0"/>
              <a:t>About Nutanix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41300" y="781050"/>
            <a:ext cx="880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8D42F"/>
                </a:solidFill>
                <a:latin typeface="+mj-lt"/>
                <a:ea typeface="+mn-ea"/>
                <a:cs typeface="Arial" pitchFamily="34" charset="0"/>
              </a:rPr>
              <a:t>Our Mission: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rPr>
              <a:t>Nutanix makes IT infrastructure invisible with an enterprise cloud platform that delivers the agility and economics of the public cloud, without sacrificing the security and control of on-premises infrastructure.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3400"/>
            <a:ext cx="1831947" cy="2070100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781550" y="1986534"/>
            <a:ext cx="2699766" cy="1086866"/>
            <a:chOff x="5600700" y="2131731"/>
            <a:chExt cx="2699766" cy="108686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0700" y="2131731"/>
              <a:ext cx="1086866" cy="108686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687566" y="2242403"/>
              <a:ext cx="16129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  <a:ea typeface="+mn-ea"/>
                  <a:cs typeface="Arial" pitchFamily="34" charset="0"/>
                </a:rPr>
                <a:t>Publicly Traded on Nasdaq Under: </a:t>
              </a:r>
              <a:r>
                <a:rPr lang="en-US" sz="1600" dirty="0">
                  <a:solidFill>
                    <a:srgbClr val="B8D42F"/>
                  </a:solidFill>
                  <a:latin typeface="+mj-lt"/>
                  <a:ea typeface="+mn-ea"/>
                  <a:cs typeface="Arial" pitchFamily="34" charset="0"/>
                </a:rPr>
                <a:t>NTNX</a:t>
              </a: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1616315" y="2050034"/>
            <a:ext cx="2685514" cy="1023366"/>
            <a:chOff x="419100" y="2387600"/>
            <a:chExt cx="2685514" cy="102336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" y="2387600"/>
              <a:ext cx="1023366" cy="102336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491714" y="2387600"/>
              <a:ext cx="16129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  <a:ea typeface="+mn-ea"/>
                  <a:cs typeface="Arial" pitchFamily="34" charset="0"/>
                </a:rPr>
                <a:t>1,980+ Employees in 38 countries</a:t>
              </a:r>
              <a:endParaRPr lang="en-US" sz="1600" dirty="0">
                <a:solidFill>
                  <a:srgbClr val="B8D42F"/>
                </a:solidFill>
                <a:latin typeface="+mj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616315" y="3592900"/>
            <a:ext cx="2661229" cy="1007731"/>
            <a:chOff x="6405019" y="2101629"/>
            <a:chExt cx="2661229" cy="1007731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5019" y="2101629"/>
              <a:ext cx="1007731" cy="100773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7453348" y="2114468"/>
              <a:ext cx="1612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  <a:ea typeface="+mn-ea"/>
                  <a:cs typeface="Arial" pitchFamily="34" charset="0"/>
                </a:rPr>
                <a:t>3,750+ Customers</a:t>
              </a:r>
              <a:endParaRPr lang="en-US" sz="1600" dirty="0">
                <a:solidFill>
                  <a:srgbClr val="B8D42F"/>
                </a:solidFill>
                <a:latin typeface="+mj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4781550" y="3466226"/>
            <a:ext cx="2654399" cy="997803"/>
            <a:chOff x="3488543" y="3412698"/>
            <a:chExt cx="2654399" cy="997803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8543" y="3412698"/>
              <a:ext cx="997803" cy="997803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530042" y="3619211"/>
              <a:ext cx="1612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  <a:ea typeface="+mn-ea"/>
                  <a:cs typeface="Arial" pitchFamily="34" charset="0"/>
                </a:rPr>
                <a:t>Net Promoter Score of 90</a:t>
              </a:r>
              <a:endParaRPr lang="en-US" sz="1600" dirty="0">
                <a:solidFill>
                  <a:srgbClr val="B8D42F"/>
                </a:solidFill>
                <a:latin typeface="+mj-lt"/>
                <a:ea typeface="+mn-ea"/>
                <a:cs typeface="Arial" pitchFamily="34" charset="0"/>
              </a:endParaRPr>
            </a:p>
          </p:txBody>
        </p:sp>
      </p:grp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86000"/>
              </a:schemeClr>
            </a:gs>
            <a:gs pos="0">
              <a:schemeClr val="accent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734" y="1049148"/>
            <a:ext cx="8159067" cy="3458328"/>
          </a:xfrm>
          <a:prstGeom prst="rect">
            <a:avLst/>
          </a:prstGeom>
        </p:spPr>
        <p:txBody>
          <a:bodyPr lIns="81628" tIns="40814" rIns="81628" bIns="40814"/>
          <a:lstStyle/>
          <a:p>
            <a:pPr lvl="0" fontAlgn="base">
              <a:spcAft>
                <a:spcPct val="0"/>
              </a:spcAft>
            </a:pPr>
            <a:r>
              <a:rPr lang="en-US" dirty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dirty="0"/>
              <a:t>Second level</a:t>
            </a:r>
          </a:p>
          <a:p>
            <a:pPr lvl="2" fontAlgn="base">
              <a:spcAft>
                <a:spcPct val="0"/>
              </a:spcAft>
            </a:pPr>
            <a:r>
              <a:rPr lang="en-US" dirty="0"/>
              <a:t>Third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7609" y="4772421"/>
            <a:ext cx="1321002" cy="160527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527734" y="130478"/>
            <a:ext cx="8159067" cy="516608"/>
          </a:xfrm>
          <a:prstGeom prst="rect">
            <a:avLst/>
          </a:prstGeom>
        </p:spPr>
        <p:txBody>
          <a:bodyPr lIns="81628" tIns="40814" rIns="81628" bIns="40814" anchor="ctr" anchorCtr="0"/>
          <a:lstStyle/>
          <a:p>
            <a:pPr lvl="0" algn="l" fontAlgn="base"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22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06" r:id="rId2"/>
    <p:sldLayoutId id="2147483838" r:id="rId3"/>
    <p:sldLayoutId id="2147483825" r:id="rId4"/>
    <p:sldLayoutId id="2147483828" r:id="rId5"/>
    <p:sldLayoutId id="2147483829" r:id="rId6"/>
    <p:sldLayoutId id="2147483831" r:id="rId7"/>
    <p:sldLayoutId id="2147483832" r:id="rId8"/>
    <p:sldLayoutId id="2147483842" r:id="rId9"/>
    <p:sldLayoutId id="2147483836" r:id="rId10"/>
    <p:sldLayoutId id="2147483837" r:id="rId11"/>
    <p:sldLayoutId id="2147483834" r:id="rId12"/>
    <p:sldLayoutId id="2147483862" r:id="rId13"/>
    <p:sldLayoutId id="2147483840" r:id="rId14"/>
    <p:sldLayoutId id="2147483841" r:id="rId15"/>
    <p:sldLayoutId id="2147483833" r:id="rId16"/>
    <p:sldLayoutId id="2147483843" r:id="rId17"/>
    <p:sldLayoutId id="2147483812" r:id="rId18"/>
  </p:sldLayoutIdLst>
  <p:hf hdr="0" ftr="0" dt="0"/>
  <p:txStyles>
    <p:titleStyle>
      <a:lvl1pPr algn="ctr" defTabSz="408141" rtl="0" eaLnBrk="1" latinLnBrk="0" hangingPunct="1">
        <a:lnSpc>
          <a:spcPct val="80000"/>
        </a:lnSpc>
        <a:spcBef>
          <a:spcPct val="0"/>
        </a:spcBef>
        <a:buNone/>
        <a:defRPr lang="en-US" sz="2500" b="0" i="0" kern="1200" dirty="0" smtClean="0">
          <a:solidFill>
            <a:schemeClr val="bg1"/>
          </a:solidFill>
          <a:latin typeface="Gotham Rounded Medium"/>
          <a:ea typeface="+mj-ea"/>
          <a:cs typeface="Gotham Rounded Medium"/>
        </a:defRPr>
      </a:lvl1pPr>
    </p:titleStyle>
    <p:bodyStyle>
      <a:lvl1pPr marL="0" indent="0" algn="l" defTabSz="408141" rtl="0" eaLnBrk="1" latinLnBrk="0" hangingPunct="1">
        <a:spcBef>
          <a:spcPct val="20000"/>
        </a:spcBef>
        <a:buFontTx/>
        <a:buNone/>
        <a:defRPr lang="en-US" sz="2400" b="0" i="0" kern="1200" dirty="0" smtClean="0">
          <a:solidFill>
            <a:schemeClr val="bg1"/>
          </a:solidFill>
          <a:latin typeface="Gotham Rounded Book"/>
          <a:ea typeface="+mn-ea"/>
          <a:cs typeface="Gotham Rounded Book"/>
        </a:defRPr>
      </a:lvl1pPr>
      <a:lvl2pPr marL="357123" indent="-151636" algn="l" defTabSz="408141" rtl="0" eaLnBrk="1" latinLnBrk="0" hangingPunct="1">
        <a:spcBef>
          <a:spcPct val="20000"/>
        </a:spcBef>
        <a:buSzPct val="110000"/>
        <a:buFont typeface="Arial" pitchFamily="34" charset="0"/>
        <a:buChar char="•"/>
        <a:defRPr lang="en-US" sz="1800" b="0" i="0" kern="1200" dirty="0" smtClean="0">
          <a:solidFill>
            <a:schemeClr val="bg1"/>
          </a:solidFill>
          <a:latin typeface="Gotham Rounded Book"/>
          <a:ea typeface="+mn-ea"/>
          <a:cs typeface="Gotham Rounded Book"/>
        </a:defRPr>
      </a:lvl2pPr>
      <a:lvl3pPr marL="507341" indent="-150218" algn="l" defTabSz="408141" rtl="0" eaLnBrk="1" latinLnBrk="0" hangingPunct="1">
        <a:spcBef>
          <a:spcPct val="20000"/>
        </a:spcBef>
        <a:buFont typeface="Arial" pitchFamily="34" charset="0"/>
        <a:buChar char="–"/>
        <a:defRPr lang="en-US" sz="1600" b="0" i="0" kern="1200" dirty="0" smtClean="0">
          <a:solidFill>
            <a:schemeClr val="bg1"/>
          </a:solidFill>
          <a:latin typeface="Gotham Rounded Book"/>
          <a:ea typeface="+mn-ea"/>
          <a:cs typeface="Gotham Rounded Book"/>
        </a:defRPr>
      </a:lvl3pPr>
      <a:lvl4pPr marL="1428492" indent="-204070" algn="l" defTabSz="408141" rtl="0" eaLnBrk="1" latinLnBrk="0" hangingPunct="1">
        <a:spcBef>
          <a:spcPct val="20000"/>
        </a:spcBef>
        <a:buFont typeface="Arial"/>
        <a:buChar char="–"/>
        <a:defRPr lang="en-US" sz="14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836633" indent="-204070" algn="l" defTabSz="408141" rtl="0" eaLnBrk="1" latinLnBrk="0" hangingPunct="1">
        <a:spcBef>
          <a:spcPct val="20000"/>
        </a:spcBef>
        <a:buFont typeface="Arial"/>
        <a:buChar char="»"/>
        <a:defRPr lang="en-US" sz="14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244773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914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055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195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41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281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22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562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03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844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984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125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734" y="1049148"/>
            <a:ext cx="8159067" cy="3458328"/>
          </a:xfrm>
          <a:prstGeom prst="rect">
            <a:avLst/>
          </a:prstGeom>
        </p:spPr>
        <p:txBody>
          <a:bodyPr lIns="81628" tIns="40814" rIns="81628" bIns="40814"/>
          <a:lstStyle/>
          <a:p>
            <a:pPr lvl="0" fontAlgn="base">
              <a:spcAft>
                <a:spcPct val="0"/>
              </a:spcAft>
            </a:pPr>
            <a:r>
              <a:rPr lang="en-US" dirty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dirty="0"/>
              <a:t>Second level</a:t>
            </a:r>
          </a:p>
          <a:p>
            <a:pPr lvl="2" fontAlgn="base">
              <a:spcAft>
                <a:spcPct val="0"/>
              </a:spcAft>
            </a:pPr>
            <a:r>
              <a:rPr lang="en-US" dirty="0"/>
              <a:t>Third level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527734" y="130478"/>
            <a:ext cx="8159067" cy="516608"/>
          </a:xfrm>
          <a:prstGeom prst="rect">
            <a:avLst/>
          </a:prstGeom>
        </p:spPr>
        <p:txBody>
          <a:bodyPr lIns="81628" tIns="40814" rIns="81628" bIns="40814" anchor="ctr" anchorCtr="0"/>
          <a:lstStyle/>
          <a:p>
            <a:pPr lvl="0" algn="l" fontAlgn="base"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1488" y="4685276"/>
            <a:ext cx="1285747" cy="17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63" r:id="rId13"/>
    <p:sldLayoutId id="2147483857" r:id="rId14"/>
    <p:sldLayoutId id="2147483858" r:id="rId15"/>
    <p:sldLayoutId id="2147483859" r:id="rId16"/>
    <p:sldLayoutId id="2147483860" r:id="rId17"/>
    <p:sldLayoutId id="2147483861" r:id="rId18"/>
  </p:sldLayoutIdLst>
  <p:hf hdr="0" ftr="0" dt="0"/>
  <p:txStyles>
    <p:titleStyle>
      <a:lvl1pPr algn="ctr" defTabSz="408141" rtl="0" eaLnBrk="1" latinLnBrk="0" hangingPunct="1">
        <a:lnSpc>
          <a:spcPct val="80000"/>
        </a:lnSpc>
        <a:spcBef>
          <a:spcPct val="0"/>
        </a:spcBef>
        <a:buNone/>
        <a:defRPr lang="en-US" sz="2500" b="0" i="0" kern="1200" dirty="0" smtClean="0">
          <a:solidFill>
            <a:schemeClr val="tx1"/>
          </a:solidFill>
          <a:latin typeface="Gotham Rounded Medium"/>
          <a:ea typeface="+mj-ea"/>
          <a:cs typeface="Gotham Rounded Medium"/>
        </a:defRPr>
      </a:lvl1pPr>
    </p:titleStyle>
    <p:bodyStyle>
      <a:lvl1pPr marL="0" indent="0" algn="l" defTabSz="408141" rtl="0" eaLnBrk="1" latinLnBrk="0" hangingPunct="1">
        <a:spcBef>
          <a:spcPct val="20000"/>
        </a:spcBef>
        <a:buFontTx/>
        <a:buNone/>
        <a:defRPr lang="en-US" sz="2400" b="0" i="0" kern="1200" dirty="0" smtClean="0">
          <a:solidFill>
            <a:schemeClr val="tx1"/>
          </a:solidFill>
          <a:latin typeface="Gotham Rounded Book"/>
          <a:ea typeface="+mn-ea"/>
          <a:cs typeface="Gotham Rounded Book"/>
        </a:defRPr>
      </a:lvl1pPr>
      <a:lvl2pPr marL="357123" indent="-151636" algn="l" defTabSz="408141" rtl="0" eaLnBrk="1" latinLnBrk="0" hangingPunct="1">
        <a:spcBef>
          <a:spcPct val="20000"/>
        </a:spcBef>
        <a:buSzPct val="110000"/>
        <a:buFont typeface="Arial" pitchFamily="34" charset="0"/>
        <a:buChar char="•"/>
        <a:defRPr lang="en-US" sz="1800" b="0" i="0" kern="1200" dirty="0" smtClean="0">
          <a:solidFill>
            <a:schemeClr val="tx1"/>
          </a:solidFill>
          <a:latin typeface="Gotham Rounded Book"/>
          <a:ea typeface="+mn-ea"/>
          <a:cs typeface="Gotham Rounded Book"/>
        </a:defRPr>
      </a:lvl2pPr>
      <a:lvl3pPr marL="507341" indent="-150218" algn="l" defTabSz="408141" rtl="0" eaLnBrk="1" latinLnBrk="0" hangingPunct="1">
        <a:spcBef>
          <a:spcPct val="20000"/>
        </a:spcBef>
        <a:buFont typeface="Arial" pitchFamily="34" charset="0"/>
        <a:buChar char="–"/>
        <a:defRPr lang="en-US" sz="1600" b="0" i="0" kern="1200" dirty="0" smtClean="0">
          <a:solidFill>
            <a:schemeClr val="tx1"/>
          </a:solidFill>
          <a:latin typeface="Gotham Rounded Book"/>
          <a:ea typeface="+mn-ea"/>
          <a:cs typeface="Gotham Rounded Book"/>
        </a:defRPr>
      </a:lvl3pPr>
      <a:lvl4pPr marL="1428492" indent="-204070" algn="l" defTabSz="408141" rtl="0" eaLnBrk="1" latinLnBrk="0" hangingPunct="1">
        <a:spcBef>
          <a:spcPct val="20000"/>
        </a:spcBef>
        <a:buFont typeface="Arial"/>
        <a:buChar char="–"/>
        <a:defRPr lang="en-US" sz="14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836633" indent="-204070" algn="l" defTabSz="408141" rtl="0" eaLnBrk="1" latinLnBrk="0" hangingPunct="1">
        <a:spcBef>
          <a:spcPct val="20000"/>
        </a:spcBef>
        <a:buFont typeface="Arial"/>
        <a:buChar char="»"/>
        <a:defRPr lang="en-US" sz="14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244773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914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055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195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41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281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22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562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03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844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984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125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kimberl.willis\Documents\documentation\topics\hardware\images\front_panel_nx3060_g4-02.png" TargetMode="External"/><Relationship Id="rId7" Type="http://schemas.openxmlformats.org/officeDocument/2006/relationships/image" Target="file:///C:\Users\kimberl.willis\Documents\documentation\topics\hardware\images\back_panel_callouts_nx3060_g4.png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3.png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Proposal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1575" y="2973729"/>
            <a:ext cx="8009101" cy="736713"/>
          </a:xfrm>
        </p:spPr>
        <p:txBody>
          <a:bodyPr/>
          <a:lstStyle/>
          <a:p>
            <a:r>
              <a:rPr lang="en-US" dirty="0"/>
              <a:t>HCI - Enterprise Cloud Proposal for</a:t>
            </a:r>
          </a:p>
          <a:p>
            <a:r>
              <a:rPr lang="en-US" dirty="0"/>
              <a:t>Rugged Rider Auto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5239" y="4787900"/>
            <a:ext cx="168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rPr>
              <a:t>April 12, 2018</a:t>
            </a:r>
          </a:p>
        </p:txBody>
      </p:sp>
      <p:sp>
        <p:nvSpPr>
          <p:cNvPr id="5" name="Subtitle 4"/>
          <p:cNvSpPr txBox="1">
            <a:spLocks/>
          </p:cNvSpPr>
          <p:nvPr/>
        </p:nvSpPr>
        <p:spPr bwMode="gray">
          <a:xfrm>
            <a:off x="99456" y="4406787"/>
            <a:ext cx="9044544" cy="736713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lang="en-US" sz="18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SzPct val="110000"/>
              <a:buFont typeface="Arial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Arial" pitchFamily="34" charset="0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Arial" pitchFamily="34" charset="0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Americas Team 42</a:t>
            </a:r>
          </a:p>
          <a:p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30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Acropolis Overview</a:t>
            </a:r>
          </a:p>
        </p:txBody>
      </p:sp>
    </p:spTree>
    <p:extLst>
      <p:ext uri="{BB962C8B-B14F-4D97-AF65-F5344CB8AC3E}">
        <p14:creationId xmlns:p14="http://schemas.microsoft.com/office/powerpoint/2010/main" val="1270727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Prism Overview</a:t>
            </a:r>
          </a:p>
        </p:txBody>
      </p:sp>
    </p:spTree>
    <p:extLst>
      <p:ext uri="{BB962C8B-B14F-4D97-AF65-F5344CB8AC3E}">
        <p14:creationId xmlns:p14="http://schemas.microsoft.com/office/powerpoint/2010/main" val="1553426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Tiers</a:t>
            </a:r>
          </a:p>
        </p:txBody>
      </p:sp>
    </p:spTree>
    <p:extLst>
      <p:ext uri="{BB962C8B-B14F-4D97-AF65-F5344CB8AC3E}">
        <p14:creationId xmlns:p14="http://schemas.microsoft.com/office/powerpoint/2010/main" val="212923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33950" y="2127250"/>
            <a:ext cx="3155950" cy="1899868"/>
          </a:xfrm>
        </p:spPr>
        <p:txBody>
          <a:bodyPr/>
          <a:lstStyle/>
          <a:p>
            <a:r>
              <a:rPr lang="en-US" dirty="0"/>
              <a:t>Proposed Solution </a:t>
            </a:r>
          </a:p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25763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7012" y="51843"/>
            <a:ext cx="8159067" cy="516608"/>
          </a:xfrm>
        </p:spPr>
        <p:txBody>
          <a:bodyPr/>
          <a:lstStyle/>
          <a:p>
            <a:r>
              <a:rPr lang="en-US" dirty="0"/>
              <a:t>Requirements</a:t>
            </a:r>
            <a:br>
              <a:rPr lang="en-US" dirty="0"/>
            </a:br>
            <a:r>
              <a:rPr lang="en-US" sz="1600" dirty="0"/>
              <a:t>description of current environment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1319" y="1154974"/>
            <a:ext cx="845053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Car dealerships and business throughout US West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25 business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Growing by 1 dealership per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location requires own central parts ordering application consisting of:</a:t>
            </a:r>
          </a:p>
          <a:p>
            <a:pPr marL="693891" lvl="1" indent="-285750">
              <a:buFont typeface="Arial" panose="020B0604020202020204" pitchFamily="34" charset="0"/>
              <a:buChar char="•"/>
            </a:pPr>
            <a:r>
              <a:rPr lang="en-CA" dirty="0"/>
              <a:t>NGINX and </a:t>
            </a:r>
            <a:r>
              <a:rPr lang="en-CA" dirty="0" err="1"/>
              <a:t>HAProxy</a:t>
            </a:r>
            <a:r>
              <a:rPr lang="en-CA" dirty="0"/>
              <a:t> load balancers</a:t>
            </a:r>
          </a:p>
          <a:p>
            <a:pPr marL="693891" lvl="1" indent="-285750">
              <a:buFont typeface="Arial" panose="020B0604020202020204" pitchFamily="34" charset="0"/>
              <a:buChar char="•"/>
            </a:pPr>
            <a:r>
              <a:rPr lang="en-CA" dirty="0"/>
              <a:t>5x new non-persistent users</a:t>
            </a:r>
          </a:p>
          <a:p>
            <a:pPr marL="693891" lvl="1" indent="-285750">
              <a:buFont typeface="Arial" panose="020B0604020202020204" pitchFamily="34" charset="0"/>
              <a:buChar char="•"/>
            </a:pPr>
            <a:r>
              <a:rPr lang="en-CA" dirty="0"/>
              <a:t>2x new full clone persistent desktops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Reduce </a:t>
            </a:r>
          </a:p>
          <a:p>
            <a:pPr marL="693891" lvl="1" indent="-285750">
              <a:buFont typeface="Arial" panose="020B0604020202020204" pitchFamily="34" charset="0"/>
              <a:buChar char="•"/>
            </a:pPr>
            <a:r>
              <a:rPr lang="en-CA" dirty="0"/>
              <a:t>CAPEX </a:t>
            </a:r>
          </a:p>
          <a:p>
            <a:pPr marL="693891" lvl="1" indent="-285750">
              <a:buFont typeface="Arial" panose="020B0604020202020204" pitchFamily="34" charset="0"/>
              <a:buChar char="•"/>
            </a:pPr>
            <a:r>
              <a:rPr lang="en-CA" dirty="0"/>
              <a:t>OPEX</a:t>
            </a:r>
          </a:p>
          <a:p>
            <a:pPr marL="693891" lvl="1" indent="-285750">
              <a:buFont typeface="Arial" panose="020B0604020202020204" pitchFamily="34" charset="0"/>
              <a:buChar char="•"/>
            </a:pPr>
            <a:r>
              <a:rPr lang="en-CA" dirty="0"/>
              <a:t>70%+ TCO reduction</a:t>
            </a:r>
          </a:p>
          <a:p>
            <a:pPr marL="693891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693891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  <a:p>
            <a:r>
              <a:rPr lang="en-CA" dirty="0"/>
              <a:t>2.      RAM: 1,700 GB provisioned, 950MB max used</a:t>
            </a:r>
          </a:p>
          <a:p>
            <a:endParaRPr lang="en-CA" dirty="0"/>
          </a:p>
          <a:p>
            <a:r>
              <a:rPr lang="en-CA" dirty="0"/>
              <a:t>3.      Storage: 43TB provisioned, about 25TB used</a:t>
            </a:r>
          </a:p>
          <a:p>
            <a:r>
              <a:rPr lang="en-CA" dirty="0"/>
              <a:t>	</a:t>
            </a:r>
          </a:p>
          <a:p>
            <a:r>
              <a:rPr lang="en-CA" dirty="0"/>
              <a:t>4.      Networking: 10GB minimum</a:t>
            </a:r>
          </a:p>
          <a:p>
            <a:endParaRPr lang="en-CA" dirty="0"/>
          </a:p>
          <a:p>
            <a:r>
              <a:rPr lang="en-CA" dirty="0"/>
              <a:t>5.      Hypervisor: vSphere</a:t>
            </a:r>
          </a:p>
          <a:p>
            <a:endParaRPr lang="en-CA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Arial" pitchFamily="34" charset="0"/>
            </a:endParaRPr>
          </a:p>
          <a:p>
            <a:endParaRPr lang="en-CA" dirty="0" err="1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40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33950" y="2127250"/>
            <a:ext cx="3155950" cy="1899868"/>
          </a:xfrm>
        </p:spPr>
        <p:txBody>
          <a:bodyPr/>
          <a:lstStyle/>
          <a:p>
            <a:r>
              <a:rPr lang="en-US" dirty="0"/>
              <a:t>Solution Sizing</a:t>
            </a:r>
          </a:p>
        </p:txBody>
      </p:sp>
    </p:spTree>
    <p:extLst>
      <p:ext uri="{BB962C8B-B14F-4D97-AF65-F5344CB8AC3E}">
        <p14:creationId xmlns:p14="http://schemas.microsoft.com/office/powerpoint/2010/main" val="2284285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7012" y="51843"/>
            <a:ext cx="8159067" cy="516608"/>
          </a:xfrm>
        </p:spPr>
        <p:txBody>
          <a:bodyPr/>
          <a:lstStyle/>
          <a:p>
            <a:r>
              <a:rPr lang="en-US" dirty="0"/>
              <a:t>Solution Sizing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8219C-090A-4887-9F63-A07EF658F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082"/>
            <a:ext cx="9144000" cy="416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5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7012" y="51843"/>
            <a:ext cx="8159067" cy="516608"/>
          </a:xfrm>
        </p:spPr>
        <p:txBody>
          <a:bodyPr/>
          <a:lstStyle/>
          <a:p>
            <a:r>
              <a:rPr lang="en-US" dirty="0"/>
              <a:t>Solution Sizing</a:t>
            </a: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EE70DE-C4EA-438E-9A9D-F598A8406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3575"/>
            <a:ext cx="9144000" cy="35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54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>
            <a:extLst>
              <a:ext uri="{FF2B5EF4-FFF2-40B4-BE49-F238E27FC236}">
                <a16:creationId xmlns:a16="http://schemas.microsoft.com/office/drawing/2014/main" id="{FF2ED015-10C7-4BD0-A11F-DD9EC2961A46}"/>
              </a:ext>
            </a:extLst>
          </p:cNvPr>
          <p:cNvPicPr>
            <a:picLocks noChangeAspect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18" y="2747606"/>
            <a:ext cx="4130819" cy="2253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Cluster Physical Overview</a:t>
            </a:r>
          </a:p>
        </p:txBody>
      </p:sp>
      <p:sp>
        <p:nvSpPr>
          <p:cNvPr id="6" name="Rectangle 5"/>
          <p:cNvSpPr/>
          <p:nvPr/>
        </p:nvSpPr>
        <p:spPr>
          <a:xfrm>
            <a:off x="5554317" y="4333677"/>
            <a:ext cx="25463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latin typeface="+mj-lt"/>
              </a:rPr>
              <a:t>CLUSTER OVERVIEW</a:t>
            </a:r>
            <a:endParaRPr lang="en-US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64532" y="4774168"/>
            <a:ext cx="3220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+mj-lt"/>
              </a:rPr>
              <a:t>NX-3460-G6 NODE OVERVIEW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1" b="68033"/>
          <a:stretch/>
        </p:blipFill>
        <p:spPr>
          <a:xfrm>
            <a:off x="5116853" y="773904"/>
            <a:ext cx="3421278" cy="35631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9066" y="1634626"/>
            <a:ext cx="2736850" cy="52686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06777" y="3055372"/>
            <a:ext cx="7679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+mj-lt"/>
              </a:rPr>
              <a:t>FRONT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1088" y="767673"/>
            <a:ext cx="6422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+mj-lt"/>
              </a:rPr>
              <a:t>BACK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C420E6-22FC-4109-B7ED-A6A657DD6502}"/>
              </a:ext>
            </a:extLst>
          </p:cNvPr>
          <p:cNvPicPr>
            <a:picLocks noChangeAspect="1"/>
          </p:cNvPicPr>
          <p:nvPr/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40" y="529936"/>
            <a:ext cx="4131501" cy="232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9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7012" y="6123"/>
            <a:ext cx="8159067" cy="516608"/>
          </a:xfrm>
        </p:spPr>
        <p:txBody>
          <a:bodyPr/>
          <a:lstStyle/>
          <a:p>
            <a:r>
              <a:rPr lang="en-US" sz="2800" dirty="0"/>
              <a:t>TCO Calculation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72544"/>
              </p:ext>
            </p:extLst>
          </p:nvPr>
        </p:nvGraphicFramePr>
        <p:xfrm>
          <a:off x="120364" y="445770"/>
          <a:ext cx="3811026" cy="376044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46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7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89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0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200" u="none" strike="noStrike" dirty="0">
                          <a:effectLst/>
                        </a:rPr>
                        <a:t>Product Code</a:t>
                      </a:r>
                      <a:endParaRPr lang="en-CA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200" u="none" strike="noStrike" dirty="0" err="1">
                          <a:effectLst/>
                        </a:rPr>
                        <a:t>Qty</a:t>
                      </a:r>
                      <a:endParaRPr lang="en-CA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200" u="none" strike="noStrike" dirty="0">
                          <a:effectLst/>
                        </a:rPr>
                        <a:t>Unit Price </a:t>
                      </a:r>
                      <a:r>
                        <a:rPr lang="en-CA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$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200" u="none" strike="noStrike" dirty="0">
                          <a:effectLst/>
                        </a:rPr>
                        <a:t>Extended Price </a:t>
                      </a:r>
                      <a:r>
                        <a:rPr lang="en-CA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$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283">
                <a:tc>
                  <a:txBody>
                    <a:bodyPr/>
                    <a:lstStyle/>
                    <a:p>
                      <a:pPr algn="l" fontAlgn="t"/>
                      <a:endParaRPr lang="en-CA" sz="1200" u="none" strike="noStrike" dirty="0">
                        <a:effectLst/>
                      </a:endParaRPr>
                    </a:p>
                    <a:p>
                      <a:pPr algn="l" fontAlgn="t"/>
                      <a:endParaRPr lang="en-CA" sz="1200" u="none" strike="noStrike" dirty="0">
                        <a:effectLst/>
                      </a:endParaRPr>
                    </a:p>
                    <a:p>
                      <a:pPr algn="l" fontAlgn="t"/>
                      <a:r>
                        <a:rPr lang="en-US" sz="1200" dirty="0"/>
                        <a:t>NX-3460-G6 </a:t>
                      </a:r>
                    </a:p>
                    <a:p>
                      <a:pPr algn="l" fontAlgn="t"/>
                      <a:r>
                        <a:rPr lang="en-US" sz="1200" dirty="0"/>
                        <a:t>(4 Nodes in a Block)</a:t>
                      </a:r>
                      <a:endParaRPr lang="en-CA" sz="1200" u="none" strike="noStrike" dirty="0">
                        <a:effectLst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4</a:t>
                      </a:r>
                    </a:p>
                    <a:p>
                      <a:pPr algn="ctr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</a:t>
                      </a:r>
                    </a:p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43,200.00</a:t>
                      </a:r>
                    </a:p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172,800.00</a:t>
                      </a:r>
                    </a:p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283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Nutanix 3 years support</a:t>
                      </a:r>
                    </a:p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x 7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4</a:t>
                      </a:r>
                    </a:p>
                    <a:p>
                      <a:pPr algn="ctr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</a:t>
                      </a:r>
                    </a:p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Included</a:t>
                      </a:r>
                    </a:p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</a:t>
                      </a:r>
                    </a:p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Included</a:t>
                      </a:r>
                    </a:p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7723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Implementation</a:t>
                      </a:r>
                      <a:r>
                        <a:rPr lang="en-CA" sz="1200" u="none" strike="noStrike" baseline="0" dirty="0">
                          <a:effectLst/>
                        </a:rPr>
                        <a:t> Services</a:t>
                      </a:r>
                    </a:p>
                    <a:p>
                      <a:pPr algn="l" fontAlgn="b"/>
                      <a:endParaRPr lang="en-CA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400" u="none" strike="noStrike" dirty="0">
                        <a:effectLst/>
                      </a:endParaRPr>
                    </a:p>
                    <a:p>
                      <a:pPr algn="ctr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4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                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</a:t>
                      </a:r>
                    </a:p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17,050.00</a:t>
                      </a:r>
                    </a:p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079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CA" sz="15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algn="l" fontAlgn="b"/>
                      <a:endParaRPr lang="en-CA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endParaRPr lang="en-CA" sz="1200" dirty="0"/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189,850.00</a:t>
                      </a:r>
                    </a:p>
                    <a:p>
                      <a:pPr algn="l" fontAlgn="b"/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096" y="396159"/>
            <a:ext cx="4726339" cy="423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38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Product and Support Overview</a:t>
            </a:r>
          </a:p>
        </p:txBody>
      </p:sp>
    </p:spTree>
    <p:extLst>
      <p:ext uri="{BB962C8B-B14F-4D97-AF65-F5344CB8AC3E}">
        <p14:creationId xmlns:p14="http://schemas.microsoft.com/office/powerpoint/2010/main" val="1248324158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 PowerPoint (16x9)">
  <a:themeElements>
    <a:clrScheme name="Custom 26">
      <a:dk1>
        <a:sysClr val="windowText" lastClr="000000"/>
      </a:dk1>
      <a:lt1>
        <a:sysClr val="window" lastClr="FFFFFF"/>
      </a:lt1>
      <a:dk2>
        <a:srgbClr val="3F3F3F"/>
      </a:dk2>
      <a:lt2>
        <a:srgbClr val="FFC000"/>
      </a:lt2>
      <a:accent1>
        <a:srgbClr val="024394"/>
      </a:accent1>
      <a:accent2>
        <a:srgbClr val="B1CC11"/>
      </a:accent2>
      <a:accent3>
        <a:srgbClr val="C7C9CC"/>
      </a:accent3>
      <a:accent4>
        <a:srgbClr val="2A5C3D"/>
      </a:accent4>
      <a:accent5>
        <a:srgbClr val="4BACC6"/>
      </a:accent5>
      <a:accent6>
        <a:srgbClr val="153965"/>
      </a:accent6>
      <a:hlink>
        <a:srgbClr val="B1CC11"/>
      </a:hlink>
      <a:folHlink>
        <a:srgbClr val="B1CC1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gradFill>
          <a:gsLst>
            <a:gs pos="0">
              <a:schemeClr val="accent1"/>
            </a:gs>
            <a:gs pos="100000">
              <a:schemeClr val="accent1">
                <a:lumMod val="86000"/>
              </a:schemeClr>
            </a:gs>
          </a:gsLst>
          <a:lin ang="5400000" scaled="0"/>
        </a:gradFill>
        <a:ln>
          <a:noFill/>
        </a:ln>
        <a:scene3d>
          <a:camera prst="orthographicFront"/>
          <a:lightRig rig="threePt" dir="t"/>
        </a:scene3d>
        <a:sp3d prstMaterial="plastic">
          <a:bevelT w="19050" h="6350"/>
        </a:sp3d>
      </a:spPr>
      <a:bodyPr rtlCol="0" anchor="ctr"/>
      <a:lstStyle>
        <a:defPPr algn="ctr">
          <a:defRPr sz="1600">
            <a:solidFill>
              <a:srgbClr val="C7C9CC"/>
            </a:solidFill>
            <a:latin typeface="+mj-lt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65000"/>
                <a:lumOff val="35000"/>
              </a:schemeClr>
            </a:solidFill>
            <a:latin typeface="+mj-lt"/>
            <a:ea typeface="+mn-ea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Corporate PowerPoint (16x9)">
  <a:themeElements>
    <a:clrScheme name="Custom 26">
      <a:dk1>
        <a:sysClr val="windowText" lastClr="000000"/>
      </a:dk1>
      <a:lt1>
        <a:sysClr val="window" lastClr="FFFFFF"/>
      </a:lt1>
      <a:dk2>
        <a:srgbClr val="3F3F3F"/>
      </a:dk2>
      <a:lt2>
        <a:srgbClr val="FFC000"/>
      </a:lt2>
      <a:accent1>
        <a:srgbClr val="024394"/>
      </a:accent1>
      <a:accent2>
        <a:srgbClr val="B1CC11"/>
      </a:accent2>
      <a:accent3>
        <a:srgbClr val="C7C9CC"/>
      </a:accent3>
      <a:accent4>
        <a:srgbClr val="2A5C3D"/>
      </a:accent4>
      <a:accent5>
        <a:srgbClr val="4BACC6"/>
      </a:accent5>
      <a:accent6>
        <a:srgbClr val="153965"/>
      </a:accent6>
      <a:hlink>
        <a:srgbClr val="B1CC11"/>
      </a:hlink>
      <a:folHlink>
        <a:srgbClr val="B1CC1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gradFill>
          <a:gsLst>
            <a:gs pos="0">
              <a:schemeClr val="accent1"/>
            </a:gs>
            <a:gs pos="100000">
              <a:schemeClr val="accent1">
                <a:lumMod val="86000"/>
              </a:schemeClr>
            </a:gs>
          </a:gsLst>
          <a:lin ang="5400000" scaled="0"/>
        </a:gradFill>
        <a:ln>
          <a:noFill/>
        </a:ln>
        <a:scene3d>
          <a:camera prst="orthographicFront"/>
          <a:lightRig rig="threePt" dir="t"/>
        </a:scene3d>
        <a:sp3d prstMaterial="plastic">
          <a:bevelT w="19050" h="6350"/>
        </a:sp3d>
      </a:spPr>
      <a:bodyPr rtlCol="0" anchor="ctr"/>
      <a:lstStyle>
        <a:defPPr algn="ctr">
          <a:defRPr sz="1600">
            <a:solidFill>
              <a:srgbClr val="C7C9CC"/>
            </a:solidFill>
            <a:latin typeface="+mj-lt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65000"/>
                <a:lumOff val="35000"/>
              </a:schemeClr>
            </a:solidFill>
            <a:latin typeface="+mj-lt"/>
            <a:ea typeface="+mn-ea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8cf8f2276e8432784f85286619b1505 xmlns="5c4baf0e-907e-4897-8a65-73a862675cf1">
      <Terms xmlns="http://schemas.microsoft.com/office/infopath/2007/PartnerControls">
        <TermInfo xmlns="http://schemas.microsoft.com/office/infopath/2007/PartnerControls">
          <TermName xmlns="http://schemas.microsoft.com/office/infopath/2007/PartnerControls">Form</TermName>
          <TermId xmlns="http://schemas.microsoft.com/office/infopath/2007/PartnerControls">b672aad2-5631-400f-b3b0-c08615624cc0</TermId>
        </TermInfo>
      </Terms>
    </p8cf8f2276e8432784f85286619b1505>
    <What_x0027_s_x0020_New xmlns="5c4baf0e-907e-4897-8a65-73a862675cf1">false</What_x0027_s_x0020_New>
    <dd5f106b524041feb25751a3103336ee xmlns="5c4baf0e-907e-4897-8a65-73a862675cf1">
      <Terms xmlns="http://schemas.microsoft.com/office/infopath/2007/PartnerControls"/>
    </dd5f106b524041feb25751a3103336ee>
    <l60675d5931b401983b00dee22c20b5f xmlns="5c4baf0e-907e-4897-8a65-73a862675cf1">
      <Terms xmlns="http://schemas.microsoft.com/office/infopath/2007/PartnerControls"/>
    </l60675d5931b401983b00dee22c20b5f>
    <Briefcase xmlns="5c4baf0e-907e-4897-8a65-73a862675cf1">false</Briefcase>
    <ac6d5ee138fd41efbb36493f42ab5e53 xmlns="5c4baf0e-907e-4897-8a65-73a862675cf1">
      <Terms xmlns="http://schemas.microsoft.com/office/infopath/2007/PartnerControls"/>
    </ac6d5ee138fd41efbb36493f42ab5e53>
    <TaxCatchAll xmlns="5c4baf0e-907e-4897-8a65-73a862675cf1">
      <Value>44</Value>
      <Value>81</Value>
    </TaxCatchAll>
    <e23f895c49994394906eaaba2e597d2d xmlns="5c4baf0e-907e-4897-8a65-73a862675cf1">
      <Terms xmlns="http://schemas.microsoft.com/office/infopath/2007/PartnerControls"/>
    </e23f895c49994394906eaaba2e597d2d>
    <fe107ff1d62a47d49f4c92891555805f xmlns="5c4baf0e-907e-4897-8a65-73a862675cf1">
      <Terms xmlns="http://schemas.microsoft.com/office/infopath/2007/PartnerControls"/>
    </fe107ff1d62a47d49f4c92891555805f>
    <hef54bcea0324f6ebde9f9405b9e89e6 xmlns="5c4baf0e-907e-4897-8a65-73a862675cf1">
      <Terms xmlns="http://schemas.microsoft.com/office/infopath/2007/PartnerControls"/>
    </hef54bcea0324f6ebde9f9405b9e89e6>
    <n092e486398d4c01b65f5dd1358cec4c xmlns="5c4baf0e-907e-4897-8a65-73a862675cf1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Sales Ops</TermName>
          <TermId xmlns="http://schemas.microsoft.com/office/infopath/2007/PartnerControls">9811fb89-9f68-46b1-af6d-968d31eea296</TermId>
        </TermInfo>
      </Terms>
    </n092e486398d4c01b65f5dd1358cec4c>
    <g3473dd57eea4f568e12e1aa73dde91c xmlns="5c4baf0e-907e-4897-8a65-73a862675cf1">
      <Terms xmlns="http://schemas.microsoft.com/office/infopath/2007/PartnerControls"/>
    </g3473dd57eea4f568e12e1aa73dde91c>
    <iadf4f55a566483284104aeeb661a15c xmlns="5c4baf0e-907e-4897-8a65-73a862675cf1">
      <Terms xmlns="http://schemas.microsoft.com/office/infopath/2007/PartnerControls"/>
    </iadf4f55a566483284104aeeb661a15c>
    <dcb3e535d3254ec09bf71e3bf9815ddf xmlns="5c4baf0e-907e-4897-8a65-73a862675cf1">
      <Terms xmlns="http://schemas.microsoft.com/office/infopath/2007/PartnerControls"/>
    </dcb3e535d3254ec09bf71e3bf9815ddf>
    <SharedWithUsers xmlns="eb9844fa-8566-4b53-9224-cd55e67ab8a7">
      <UserInfo>
        <DisplayName>Yaron Cohen</DisplayName>
        <AccountId>1691</AccountId>
        <AccountType/>
      </UserInfo>
    </SharedWithUsers>
    <_x002e_NEXT_x0020_2017 xmlns="5c4baf0e-907e-4897-8a65-73a862675cf1">true</_x002e_NEXT_x0020_2017>
    <SKO_x0020_2017 xmlns="5c4baf0e-907e-4897-8a65-73a862675cf1">false</SKO_x0020_2017>
    <Writer xmlns="5c4baf0e-907e-4897-8a65-73a862675cf1">
      <UserInfo>
        <DisplayName/>
        <AccountId xsi:nil="true"/>
        <AccountType/>
      </UserInfo>
    </Writer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Seismic" ma:contentTypeID="0x01010094FC953F7CE1684098FC2BF3470F1A0000A59D9180465D46499292711C7129DD2E" ma:contentTypeVersion="40" ma:contentTypeDescription="" ma:contentTypeScope="" ma:versionID="c4c9bc5ba14dca22a4bf4a05055ffeee">
  <xsd:schema xmlns:xsd="http://www.w3.org/2001/XMLSchema" xmlns:xs="http://www.w3.org/2001/XMLSchema" xmlns:p="http://schemas.microsoft.com/office/2006/metadata/properties" xmlns:ns2="5c4baf0e-907e-4897-8a65-73a862675cf1" xmlns:ns4="289df867-2f94-458b-94ec-cef9748d7bfb" xmlns:ns5="eb9844fa-8566-4b53-9224-cd55e67ab8a7" targetNamespace="http://schemas.microsoft.com/office/2006/metadata/properties" ma:root="true" ma:fieldsID="7cc06998032e39b70261098c2a488762" ns2:_="" ns4:_="" ns5:_="">
    <xsd:import namespace="5c4baf0e-907e-4897-8a65-73a862675cf1"/>
    <xsd:import namespace="289df867-2f94-458b-94ec-cef9748d7bfb"/>
    <xsd:import namespace="eb9844fa-8566-4b53-9224-cd55e67ab8a7"/>
    <xsd:element name="properties">
      <xsd:complexType>
        <xsd:sequence>
          <xsd:element name="documentManagement">
            <xsd:complexType>
              <xsd:all>
                <xsd:element ref="ns2:p8cf8f2276e8432784f85286619b1505" minOccurs="0"/>
                <xsd:element ref="ns2:TaxCatchAll" minOccurs="0"/>
                <xsd:element ref="ns2:TaxCatchAllLabel" minOccurs="0"/>
                <xsd:element ref="ns2:dd5f106b524041feb25751a3103336ee" minOccurs="0"/>
                <xsd:element ref="ns2:hef54bcea0324f6ebde9f9405b9e89e6" minOccurs="0"/>
                <xsd:element ref="ns2:l60675d5931b401983b00dee22c20b5f" minOccurs="0"/>
                <xsd:element ref="ns2:e23f895c49994394906eaaba2e597d2d" minOccurs="0"/>
                <xsd:element ref="ns2:n092e486398d4c01b65f5dd1358cec4c" minOccurs="0"/>
                <xsd:element ref="ns2:dcb3e535d3254ec09bf71e3bf9815ddf" minOccurs="0"/>
                <xsd:element ref="ns2:iadf4f55a566483284104aeeb661a15c" minOccurs="0"/>
                <xsd:element ref="ns2:g3473dd57eea4f568e12e1aa73dde91c" minOccurs="0"/>
                <xsd:element ref="ns2:ac6d5ee138fd41efbb36493f42ab5e53" minOccurs="0"/>
                <xsd:element ref="ns2:fe107ff1d62a47d49f4c92891555805f" minOccurs="0"/>
                <xsd:element ref="ns2:What_x0027_s_x0020_New" minOccurs="0"/>
                <xsd:element ref="ns2:Briefcase" minOccurs="0"/>
                <xsd:element ref="ns4:MediaServiceMetadata" minOccurs="0"/>
                <xsd:element ref="ns4:MediaServiceFastMetadata" minOccurs="0"/>
                <xsd:element ref="ns5:SharedWithUsers" minOccurs="0"/>
                <xsd:element ref="ns5:SharedWithDetails" minOccurs="0"/>
                <xsd:element ref="ns2:_x002e_NEXT_x0020_2017" minOccurs="0"/>
                <xsd:element ref="ns2:SKO_x0020_2017" minOccurs="0"/>
                <xsd:element ref="ns2:Writ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4baf0e-907e-4897-8a65-73a862675cf1" elementFormDefault="qualified">
    <xsd:import namespace="http://schemas.microsoft.com/office/2006/documentManagement/types"/>
    <xsd:import namespace="http://schemas.microsoft.com/office/infopath/2007/PartnerControls"/>
    <xsd:element name="p8cf8f2276e8432784f85286619b1505" ma:index="8" nillable="true" ma:taxonomy="true" ma:internalName="p8cf8f2276e8432784f85286619b1505" ma:taxonomyFieldName="Asset_x0020_Type" ma:displayName="Asset Type" ma:readOnly="false" ma:default="" ma:fieldId="{98cf8f22-76e8-4327-84f8-5286619b1505}" ma:taxonomyMulti="true" ma:sspId="eff1ef14-2a0f-45fb-93fb-bd89a97c7d35" ma:termSetId="48cb8632-7f41-4d66-9652-6406faee04cd" ma:anchorId="94007e8c-163a-4cc4-9d47-437614d94c8a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description="" ma:hidden="true" ma:list="{16cc61b4-9863-4a9a-8cc6-097436aaef40}" ma:internalName="TaxCatchAll" ma:showField="CatchAllData" ma:web="eb9844fa-8566-4b53-9224-cd55e67ab8a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16cc61b4-9863-4a9a-8cc6-097436aaef40}" ma:internalName="TaxCatchAllLabel" ma:readOnly="true" ma:showField="CatchAllDataLabel" ma:web="eb9844fa-8566-4b53-9224-cd55e67ab8a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d5f106b524041feb25751a3103336ee" ma:index="12" nillable="true" ma:taxonomy="true" ma:internalName="dd5f106b524041feb25751a3103336ee" ma:taxonomyFieldName="Competitor" ma:displayName="Competitor" ma:readOnly="false" ma:default="" ma:fieldId="{dd5f106b-5240-41fe-b257-51a3103336ee}" ma:taxonomyMulti="true" ma:sspId="eff1ef14-2a0f-45fb-93fb-bd89a97c7d35" ma:termSetId="48cb8632-7f41-4d66-9652-6406faee04cd" ma:anchorId="a8d7c650-d348-4313-89d6-6f41daf6b673" ma:open="false" ma:isKeyword="false">
      <xsd:complexType>
        <xsd:sequence>
          <xsd:element ref="pc:Terms" minOccurs="0" maxOccurs="1"/>
        </xsd:sequence>
      </xsd:complexType>
    </xsd:element>
    <xsd:element name="hef54bcea0324f6ebde9f9405b9e89e6" ma:index="14" nillable="true" ma:taxonomy="true" ma:internalName="hef54bcea0324f6ebde9f9405b9e89e6" ma:taxonomyFieldName="Products_x002F_Features" ma:displayName="Products/Features" ma:readOnly="false" ma:default="" ma:fieldId="{1ef54bce-a032-4f6e-bde9-f9405b9e89e6}" ma:taxonomyMulti="true" ma:sspId="eff1ef14-2a0f-45fb-93fb-bd89a97c7d35" ma:termSetId="48cb8632-7f41-4d66-9652-6406faee04cd" ma:anchorId="5951aece-76ad-4207-99c1-3c3cb25f4c36" ma:open="false" ma:isKeyword="false">
      <xsd:complexType>
        <xsd:sequence>
          <xsd:element ref="pc:Terms" minOccurs="0" maxOccurs="1"/>
        </xsd:sequence>
      </xsd:complexType>
    </xsd:element>
    <xsd:element name="l60675d5931b401983b00dee22c20b5f" ma:index="16" nillable="true" ma:taxonomy="true" ma:internalName="l60675d5931b401983b00dee22c20b5f" ma:taxonomyFieldName="Vertical_x002F_Industry" ma:displayName="Vertical/Industry" ma:readOnly="false" ma:default="" ma:fieldId="{560675d5-931b-4019-83b0-0dee22c20b5f}" ma:taxonomyMulti="true" ma:sspId="eff1ef14-2a0f-45fb-93fb-bd89a97c7d35" ma:termSetId="48cb8632-7f41-4d66-9652-6406faee04cd" ma:anchorId="80b9a305-9ff0-40f3-bf10-fb75631a808e" ma:open="false" ma:isKeyword="false">
      <xsd:complexType>
        <xsd:sequence>
          <xsd:element ref="pc:Terms" minOccurs="0" maxOccurs="1"/>
        </xsd:sequence>
      </xsd:complexType>
    </xsd:element>
    <xsd:element name="e23f895c49994394906eaaba2e597d2d" ma:index="18" nillable="true" ma:taxonomy="true" ma:internalName="e23f895c49994394906eaaba2e597d2d" ma:taxonomyFieldName="Solutions" ma:displayName="Solutions" ma:readOnly="false" ma:default="" ma:fieldId="{e23f895c-4999-4394-906e-aaba2e597d2d}" ma:taxonomyMulti="true" ma:sspId="eff1ef14-2a0f-45fb-93fb-bd89a97c7d35" ma:termSetId="48cb8632-7f41-4d66-9652-6406faee04cd" ma:anchorId="59ab9a36-ec3e-4e64-aac4-bd29429379ff" ma:open="false" ma:isKeyword="false">
      <xsd:complexType>
        <xsd:sequence>
          <xsd:element ref="pc:Terms" minOccurs="0" maxOccurs="1"/>
        </xsd:sequence>
      </xsd:complexType>
    </xsd:element>
    <xsd:element name="n092e486398d4c01b65f5dd1358cec4c" ma:index="20" nillable="true" ma:taxonomy="true" ma:internalName="n092e486398d4c01b65f5dd1358cec4c" ma:taxonomyFieldName="Asset_x0020_Category" ma:displayName="Asset Category" ma:readOnly="false" ma:default="" ma:fieldId="{7092e486-398d-4c01-b65f-5dd1358cec4c}" ma:taxonomyMulti="true" ma:sspId="eff1ef14-2a0f-45fb-93fb-bd89a97c7d35" ma:termSetId="48cb8632-7f41-4d66-9652-6406faee04cd" ma:anchorId="4cba7c62-c9bd-43e5-a016-b6586fa3883e" ma:open="false" ma:isKeyword="false">
      <xsd:complexType>
        <xsd:sequence>
          <xsd:element ref="pc:Terms" minOccurs="0" maxOccurs="1"/>
        </xsd:sequence>
      </xsd:complexType>
    </xsd:element>
    <xsd:element name="dcb3e535d3254ec09bf71e3bf9815ddf" ma:index="22" nillable="true" ma:taxonomy="true" ma:internalName="dcb3e535d3254ec09bf71e3bf9815ddf" ma:taxonomyFieldName="Hardware_x0020_Platforms" ma:displayName="Hardware Platforms" ma:readOnly="false" ma:default="" ma:fieldId="{dcb3e535-d325-4ec0-9bf7-1e3bf9815ddf}" ma:taxonomyMulti="true" ma:sspId="eff1ef14-2a0f-45fb-93fb-bd89a97c7d35" ma:termSetId="48cb8632-7f41-4d66-9652-6406faee04cd" ma:anchorId="04626ff4-3225-413e-bfba-b14bcfbda786" ma:open="false" ma:isKeyword="false">
      <xsd:complexType>
        <xsd:sequence>
          <xsd:element ref="pc:Terms" minOccurs="0" maxOccurs="1"/>
        </xsd:sequence>
      </xsd:complexType>
    </xsd:element>
    <xsd:element name="iadf4f55a566483284104aeeb661a15c" ma:index="24" nillable="true" ma:taxonomy="true" ma:internalName="iadf4f55a566483284104aeeb661a15c" ma:taxonomyFieldName="Alliances" ma:displayName="Alliances" ma:readOnly="false" ma:default="" ma:fieldId="{2adf4f55-a566-4832-8410-4aeeb661a15c}" ma:taxonomyMulti="true" ma:sspId="eff1ef14-2a0f-45fb-93fb-bd89a97c7d35" ma:termSetId="48cb8632-7f41-4d66-9652-6406faee04cd" ma:anchorId="0e6ffe85-7af0-4af6-825d-341b52f89b4a" ma:open="false" ma:isKeyword="false">
      <xsd:complexType>
        <xsd:sequence>
          <xsd:element ref="pc:Terms" minOccurs="0" maxOccurs="1"/>
        </xsd:sequence>
      </xsd:complexType>
    </xsd:element>
    <xsd:element name="g3473dd57eea4f568e12e1aa73dde91c" ma:index="26" nillable="true" ma:taxonomy="true" ma:internalName="g3473dd57eea4f568e12e1aa73dde91c" ma:taxonomyFieldName="Region" ma:displayName="Region" ma:readOnly="false" ma:default="" ma:fieldId="{03473dd5-7eea-4f56-8e12-e1aa73dde91c}" ma:taxonomyMulti="true" ma:sspId="eff1ef14-2a0f-45fb-93fb-bd89a97c7d35" ma:termSetId="48cb8632-7f41-4d66-9652-6406faee04cd" ma:anchorId="6cccd562-be04-4cfe-8fdb-47da7cf3690c" ma:open="false" ma:isKeyword="false">
      <xsd:complexType>
        <xsd:sequence>
          <xsd:element ref="pc:Terms" minOccurs="0" maxOccurs="1"/>
        </xsd:sequence>
      </xsd:complexType>
    </xsd:element>
    <xsd:element name="ac6d5ee138fd41efbb36493f42ab5e53" ma:index="28" nillable="true" ma:taxonomy="true" ma:internalName="ac6d5ee138fd41efbb36493f42ab5e53" ma:taxonomyFieldName="Allowed_x0020_Distribution" ma:displayName="Allowed Distribution" ma:readOnly="false" ma:default="" ma:fieldId="{ac6d5ee1-38fd-41ef-bb36-493f42ab5e53}" ma:taxonomyMulti="true" ma:sspId="eff1ef14-2a0f-45fb-93fb-bd89a97c7d35" ma:termSetId="48cb8632-7f41-4d66-9652-6406faee04cd" ma:anchorId="3a5723b7-ea47-492f-8bbf-a4ff22680cd6" ma:open="false" ma:isKeyword="false">
      <xsd:complexType>
        <xsd:sequence>
          <xsd:element ref="pc:Terms" minOccurs="0" maxOccurs="1"/>
        </xsd:sequence>
      </xsd:complexType>
    </xsd:element>
    <xsd:element name="fe107ff1d62a47d49f4c92891555805f" ma:index="30" nillable="true" ma:taxonomy="true" ma:internalName="fe107ff1d62a47d49f4c92891555805f" ma:taxonomyFieldName="Sales_x0020_Stage" ma:displayName="Sales Stage" ma:readOnly="false" ma:default="" ma:fieldId="{fe107ff1-d62a-47d4-9f4c-92891555805f}" ma:taxonomyMulti="true" ma:sspId="eff1ef14-2a0f-45fb-93fb-bd89a97c7d35" ma:termSetId="48cb8632-7f41-4d66-9652-6406faee04cd" ma:anchorId="cc036d30-ebc3-41e2-a327-678dc7b4e069" ma:open="false" ma:isKeyword="false">
      <xsd:complexType>
        <xsd:sequence>
          <xsd:element ref="pc:Terms" minOccurs="0" maxOccurs="1"/>
        </xsd:sequence>
      </xsd:complexType>
    </xsd:element>
    <xsd:element name="What_x0027_s_x0020_New" ma:index="32" nillable="true" ma:displayName="What's New" ma:default="0" ma:internalName="What_x0027_s_x0020_New" ma:readOnly="false">
      <xsd:simpleType>
        <xsd:restriction base="dms:Boolean"/>
      </xsd:simpleType>
    </xsd:element>
    <xsd:element name="Briefcase" ma:index="33" nillable="true" ma:displayName="Briefcase" ma:default="0" ma:internalName="Briefcase" ma:readOnly="false">
      <xsd:simpleType>
        <xsd:restriction base="dms:Boolean"/>
      </xsd:simpleType>
    </xsd:element>
    <xsd:element name="_x002e_NEXT_x0020_2017" ma:index="39" nillable="true" ma:displayName=".NEXT 2017" ma:default="0" ma:internalName="_x002E_NEXT_x0020_2017">
      <xsd:simpleType>
        <xsd:restriction base="dms:Boolean"/>
      </xsd:simpleType>
    </xsd:element>
    <xsd:element name="SKO_x0020_2017" ma:index="40" nillable="true" ma:displayName="SKO 2017" ma:default="0" ma:internalName="SKO_x0020_2017">
      <xsd:simpleType>
        <xsd:restriction base="dms:Boolean"/>
      </xsd:simpleType>
    </xsd:element>
    <xsd:element name="Writer" ma:index="41" nillable="true" ma:displayName="Writer" ma:list="UserInfo" ma:SharePointGroup="0" ma:internalName="Writ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9df867-2f94-458b-94ec-cef9748d7b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36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9844fa-8566-4b53-9224-cd55e67ab8a7" elementFormDefault="qualified">
    <xsd:import namespace="http://schemas.microsoft.com/office/2006/documentManagement/types"/>
    <xsd:import namespace="http://schemas.microsoft.com/office/infopath/2007/PartnerControls"/>
    <xsd:element name="SharedWithUsers" ma:index="37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34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eff1ef14-2a0f-45fb-93fb-bd89a97c7d35" ContentTypeId="0x01010094FC953F7CE1684098FC2BF3470F1A00" PreviousValue="false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1092DB-A011-4473-B5FF-64513360592E}">
  <ds:schemaRefs>
    <ds:schemaRef ds:uri="eb9844fa-8566-4b53-9224-cd55e67ab8a7"/>
    <ds:schemaRef ds:uri="5c4baf0e-907e-4897-8a65-73a862675cf1"/>
    <ds:schemaRef ds:uri="http://purl.org/dc/terms/"/>
    <ds:schemaRef ds:uri="289df867-2f94-458b-94ec-cef9748d7bfb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4276E7B-66AB-41FB-8D20-FF900CFC65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4baf0e-907e-4897-8a65-73a862675cf1"/>
    <ds:schemaRef ds:uri="289df867-2f94-458b-94ec-cef9748d7bfb"/>
    <ds:schemaRef ds:uri="eb9844fa-8566-4b53-9224-cd55e67ab8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C54C07-84F0-4E20-A2E6-EDCF6A85083C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F69F4360-5B98-4648-B73E-FF55E6913E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53422</TotalTime>
  <Words>153</Words>
  <Application>Microsoft Office PowerPoint</Application>
  <PresentationFormat>On-screen Show (16:9)</PresentationFormat>
  <Paragraphs>78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ＭＳ Ｐゴシック</vt:lpstr>
      <vt:lpstr>Arial</vt:lpstr>
      <vt:lpstr>Calibri</vt:lpstr>
      <vt:lpstr>Gotham Book</vt:lpstr>
      <vt:lpstr>Gotham Rounded</vt:lpstr>
      <vt:lpstr>Gotham Rounded Book</vt:lpstr>
      <vt:lpstr>Gotham Rounded Medium</vt:lpstr>
      <vt:lpstr>Helvetica</vt:lpstr>
      <vt:lpstr>Symbol</vt:lpstr>
      <vt:lpstr>Corporate PowerPoint (16x9)</vt:lpstr>
      <vt:lpstr>1_Corporate PowerPoint (16x9)</vt:lpstr>
      <vt:lpstr>Proposal Overview</vt:lpstr>
      <vt:lpstr>PowerPoint Presentation</vt:lpstr>
      <vt:lpstr>Requirements description of current environment</vt:lpstr>
      <vt:lpstr>PowerPoint Presentation</vt:lpstr>
      <vt:lpstr>Solution Sizing</vt:lpstr>
      <vt:lpstr>Solution Sizing</vt:lpstr>
      <vt:lpstr>Proposed Cluster Physical Overview</vt:lpstr>
      <vt:lpstr>TCO Calculation</vt:lpstr>
      <vt:lpstr>PowerPoint Presentation</vt:lpstr>
      <vt:lpstr>Acropolis Overview</vt:lpstr>
      <vt:lpstr>Prism Overview</vt:lpstr>
      <vt:lpstr>Support Tiers</vt:lpstr>
    </vt:vector>
  </TitlesOfParts>
  <Company>NUTANIX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Voss</dc:creator>
  <cp:lastModifiedBy>Brian Parks</cp:lastModifiedBy>
  <cp:revision>1394</cp:revision>
  <dcterms:created xsi:type="dcterms:W3CDTF">2011-06-30T14:54:53Z</dcterms:created>
  <dcterms:modified xsi:type="dcterms:W3CDTF">2018-04-11T15:51:45Z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0x01010094FC953F7CE1684098FC2BF3470F1A0000A59D9180465D46499292711C7129DD2E</vt:lpwstr>
  </property>
  <property fmtid="{D5CDD505-2E9C-101B-9397-08002B2CF9AE}" pid="3" name="Asset Type">
    <vt:lpwstr>44;#Form|b672aad2-5631-400f-b3b0-c08615624cc0</vt:lpwstr>
  </property>
  <property fmtid="{D5CDD505-2E9C-101B-9397-08002B2CF9AE}" pid="4" name="Asset Category">
    <vt:lpwstr>81;#Sales Ops|9811fb89-9f68-46b1-af6d-968d31eea296</vt:lpwstr>
  </property>
  <property fmtid="{D5CDD505-2E9C-101B-9397-08002B2CF9AE}" pid="5" name="Region">
    <vt:lpwstr/>
  </property>
  <property fmtid="{D5CDD505-2E9C-101B-9397-08002B2CF9AE}" pid="6" name="Products/Features">
    <vt:lpwstr/>
  </property>
  <property fmtid="{D5CDD505-2E9C-101B-9397-08002B2CF9AE}" pid="7" name="Solutions">
    <vt:lpwstr/>
  </property>
  <property fmtid="{D5CDD505-2E9C-101B-9397-08002B2CF9AE}" pid="8" name="Vertical/Industry">
    <vt:lpwstr/>
  </property>
  <property fmtid="{D5CDD505-2E9C-101B-9397-08002B2CF9AE}" pid="9" name="Competitor">
    <vt:lpwstr/>
  </property>
  <property fmtid="{D5CDD505-2E9C-101B-9397-08002B2CF9AE}" pid="10" name="Sales Stage">
    <vt:lpwstr/>
  </property>
  <property fmtid="{D5CDD505-2E9C-101B-9397-08002B2CF9AE}" pid="11" name="Allowed Distribution">
    <vt:lpwstr/>
  </property>
  <property fmtid="{D5CDD505-2E9C-101B-9397-08002B2CF9AE}" pid="12" name="Alliances">
    <vt:lpwstr/>
  </property>
  <property fmtid="{D5CDD505-2E9C-101B-9397-08002B2CF9AE}" pid="13" name="Hardware Platforms">
    <vt:lpwstr/>
  </property>
  <property fmtid="{D5CDD505-2E9C-101B-9397-08002B2CF9AE}" pid="14" name=".NEXT &amp; SKO">
    <vt:bool>true</vt:bool>
  </property>
  <property fmtid="{D5CDD505-2E9C-101B-9397-08002B2CF9AE}" pid="15" name="temp">
    <vt:bool>true</vt:bool>
  </property>
</Properties>
</file>