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40" r:id="rId1"/>
  </p:sldMasterIdLst>
  <p:notesMasterIdLst>
    <p:notesMasterId r:id="rId18"/>
  </p:notesMasterIdLst>
  <p:handoutMasterIdLst>
    <p:handoutMasterId r:id="rId19"/>
  </p:handoutMasterIdLst>
  <p:sldIdLst>
    <p:sldId id="256" r:id="rId2"/>
    <p:sldId id="257" r:id="rId3"/>
    <p:sldId id="267" r:id="rId4"/>
    <p:sldId id="268" r:id="rId5"/>
    <p:sldId id="258" r:id="rId6"/>
    <p:sldId id="269" r:id="rId7"/>
    <p:sldId id="270" r:id="rId8"/>
    <p:sldId id="271" r:id="rId9"/>
    <p:sldId id="272" r:id="rId10"/>
    <p:sldId id="277" r:id="rId11"/>
    <p:sldId id="273" r:id="rId12"/>
    <p:sldId id="276" r:id="rId13"/>
    <p:sldId id="278" r:id="rId14"/>
    <p:sldId id="274" r:id="rId15"/>
    <p:sldId id="279" r:id="rId16"/>
    <p:sldId id="28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DA37D80-6434-44D0-A028-1B22A696006F}">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69" autoAdjust="0"/>
    <p:restoredTop sz="94660"/>
  </p:normalViewPr>
  <p:slideViewPr>
    <p:cSldViewPr snapToGrid="0">
      <p:cViewPr varScale="1">
        <p:scale>
          <a:sx n="116" d="100"/>
          <a:sy n="116" d="100"/>
        </p:scale>
        <p:origin x="336" y="96"/>
      </p:cViewPr>
      <p:guideLst>
        <p:guide orient="horz" pos="2160"/>
        <p:guide pos="3840"/>
      </p:guideLst>
    </p:cSldViewPr>
  </p:slideViewPr>
  <p:notesTextViewPr>
    <p:cViewPr>
      <p:scale>
        <a:sx n="1" d="1"/>
        <a:sy n="1" d="1"/>
      </p:scale>
      <p:origin x="0" y="0"/>
    </p:cViewPr>
  </p:notesTextViewPr>
  <p:notesViewPr>
    <p:cSldViewPr snapToGrid="0">
      <p:cViewPr varScale="1">
        <p:scale>
          <a:sx n="63" d="100"/>
          <a:sy n="63" d="100"/>
        </p:scale>
        <p:origin x="1986"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E71268B-8AC2-4239-8FAF-7C144C210720}" type="datetimeFigureOut">
              <a:rPr lang="en-US"/>
              <a:t>2/14/2021</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02BA2C8-71FC-43D0-BD87-0547616971FA}" type="slidenum">
              <a:rPr/>
              <a:t>‹#›</a:t>
            </a:fld>
            <a:endParaRPr/>
          </a:p>
        </p:txBody>
      </p:sp>
    </p:spTree>
    <p:extLst>
      <p:ext uri="{BB962C8B-B14F-4D97-AF65-F5344CB8AC3E}">
        <p14:creationId xmlns:p14="http://schemas.microsoft.com/office/powerpoint/2010/main" val="37292136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AD8362-6D63-40AC-BAA9-90C3AE6D5875}" type="datetimeFigureOut">
              <a:rPr lang="en-US"/>
              <a:t>2/14/2021</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539446-6953-447E-A4E3-E7CFBF870046}" type="slidenum">
              <a:rPr/>
              <a:t>‹#›</a:t>
            </a:fld>
            <a:endParaRPr/>
          </a:p>
        </p:txBody>
      </p:sp>
    </p:spTree>
    <p:extLst>
      <p:ext uri="{BB962C8B-B14F-4D97-AF65-F5344CB8AC3E}">
        <p14:creationId xmlns:p14="http://schemas.microsoft.com/office/powerpoint/2010/main" val="14239292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water3"/>
          <p:cNvSpPr/>
          <p:nvPr/>
        </p:nvSpPr>
        <p:spPr bwMode="gray">
          <a:xfrm>
            <a:off x="2552" y="5243129"/>
            <a:ext cx="12188952" cy="1614871"/>
          </a:xfrm>
          <a:prstGeom prst="rect">
            <a:avLst/>
          </a:prstGeom>
          <a:gradFill>
            <a:gsLst>
              <a:gs pos="833">
                <a:schemeClr val="accent2">
                  <a:lumMod val="60000"/>
                  <a:lumOff val="40000"/>
                  <a:alpha val="38000"/>
                </a:schemeClr>
              </a:gs>
              <a:gs pos="23000">
                <a:schemeClr val="accent2">
                  <a:lumMod val="60000"/>
                  <a:lumOff val="40000"/>
                </a:schemeClr>
              </a:gs>
              <a:gs pos="100000">
                <a:schemeClr val="accent2">
                  <a:lumMod val="20000"/>
                  <a:lumOff val="80000"/>
                  <a:alpha val="89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5" name="sky"/>
          <p:cNvSpPr/>
          <p:nvPr/>
        </p:nvSpPr>
        <p:spPr bwMode="white">
          <a:xfrm>
            <a:off x="2552" y="0"/>
            <a:ext cx="12188952" cy="5334000"/>
          </a:xfrm>
          <a:prstGeom prst="rect">
            <a:avLst/>
          </a:prstGeom>
          <a:gradFill>
            <a:gsLst>
              <a:gs pos="0">
                <a:schemeClr val="accent2">
                  <a:lumMod val="60000"/>
                  <a:lumOff val="40000"/>
                  <a:alpha val="80000"/>
                </a:schemeClr>
              </a:gs>
              <a:gs pos="99000">
                <a:schemeClr val="accent2">
                  <a:lumMod val="20000"/>
                  <a:lumOff val="80000"/>
                  <a:alpha val="6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6" name="water2"/>
          <p:cNvPicPr>
            <a:picLocks noChangeAspect="1"/>
          </p:cNvPicPr>
          <p:nvPr/>
        </p:nvPicPr>
        <p:blipFill rotWithShape="1">
          <a:blip r:embed="rId2" cstate="print">
            <a:extLst>
              <a:ext uri="{28A0092B-C50C-407E-A947-70E740481C1C}">
                <a14:useLocalDpi xmlns:a14="http://schemas.microsoft.com/office/drawing/2010/main" val="0"/>
              </a:ext>
            </a:extLst>
          </a:blip>
          <a:srcRect l="2674" r="9901"/>
          <a:stretch/>
        </p:blipFill>
        <p:spPr bwMode="ltGray">
          <a:xfrm>
            <a:off x="-1425" y="5497897"/>
            <a:ext cx="12188952" cy="463209"/>
          </a:xfrm>
          <a:prstGeom prst="rect">
            <a:avLst/>
          </a:prstGeom>
          <a:noFill/>
          <a:ln>
            <a:noFill/>
          </a:ln>
        </p:spPr>
      </p:pic>
      <p:pic>
        <p:nvPicPr>
          <p:cNvPr id="7" name="water1"/>
          <p:cNvPicPr>
            <a:picLocks noChangeAspect="1"/>
          </p:cNvPicPr>
          <p:nvPr/>
        </p:nvPicPr>
        <p:blipFill rotWithShape="1">
          <a:blip r:embed="rId3" cstate="print">
            <a:duotone>
              <a:schemeClr val="accent2">
                <a:shade val="45000"/>
                <a:satMod val="135000"/>
              </a:schemeClr>
              <a:prstClr val="white"/>
            </a:duotone>
            <a:extLst>
              <a:ext uri="{28A0092B-C50C-407E-A947-70E740481C1C}">
                <a14:useLocalDpi xmlns:a14="http://schemas.microsoft.com/office/drawing/2010/main" val="0"/>
              </a:ext>
            </a:extLst>
          </a:blip>
          <a:srcRect l="6218" r="6356"/>
          <a:stretch/>
        </p:blipFill>
        <p:spPr bwMode="gray">
          <a:xfrm flipH="1">
            <a:off x="-1425" y="5221111"/>
            <a:ext cx="12188952" cy="268288"/>
          </a:xfrm>
          <a:prstGeom prst="rect">
            <a:avLst/>
          </a:prstGeom>
          <a:noFill/>
          <a:ln>
            <a:noFill/>
          </a:ln>
        </p:spPr>
      </p:pic>
      <p:sp>
        <p:nvSpPr>
          <p:cNvPr id="8" name="Rectangle 7"/>
          <p:cNvSpPr/>
          <p:nvPr/>
        </p:nvSpPr>
        <p:spPr>
          <a:xfrm>
            <a:off x="-1425" y="5961106"/>
            <a:ext cx="12188952" cy="896846"/>
          </a:xfrm>
          <a:prstGeom prst="rect">
            <a:avLst/>
          </a:prstGeom>
          <a:gradFill>
            <a:gsLst>
              <a:gs pos="25000">
                <a:schemeClr val="accent6">
                  <a:lumMod val="60000"/>
                  <a:lumOff val="40000"/>
                  <a:alpha val="0"/>
                </a:schemeClr>
              </a:gs>
              <a:gs pos="100000">
                <a:schemeClr val="accent6"/>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1305872" y="1309047"/>
            <a:ext cx="9602789" cy="2667000"/>
          </a:xfrm>
        </p:spPr>
        <p:txBody>
          <a:bodyPr anchor="b">
            <a:noAutofit/>
          </a:bodyPr>
          <a:lstStyle>
            <a:lvl1pPr algn="ctr">
              <a:defRPr sz="6000"/>
            </a:lvl1pPr>
          </a:lstStyle>
          <a:p>
            <a:r>
              <a:rPr lang="en-US"/>
              <a:t>Click to edit Master title style</a:t>
            </a:r>
            <a:endParaRPr/>
          </a:p>
        </p:txBody>
      </p:sp>
      <p:sp>
        <p:nvSpPr>
          <p:cNvPr id="3" name="Subtitle 2"/>
          <p:cNvSpPr>
            <a:spLocks noGrp="1"/>
          </p:cNvSpPr>
          <p:nvPr>
            <p:ph type="subTitle" idx="1"/>
          </p:nvPr>
        </p:nvSpPr>
        <p:spPr>
          <a:xfrm>
            <a:off x="1305872" y="4038600"/>
            <a:ext cx="9601200" cy="990600"/>
          </a:xfrm>
        </p:spPr>
        <p:txBody>
          <a:bodyPr>
            <a:normAutofit/>
          </a:bodyPr>
          <a:lstStyle>
            <a:lvl1pPr marL="0" indent="0" algn="ctr">
              <a:spcBef>
                <a:spcPts val="0"/>
              </a:spcBef>
              <a:buNone/>
              <a:defRPr sz="1800" cap="all" baseline="0">
                <a:solidFill>
                  <a:schemeClr val="accent2">
                    <a:lumMod val="7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a:p>
        </p:txBody>
      </p:sp>
    </p:spTree>
    <p:extLst>
      <p:ext uri="{BB962C8B-B14F-4D97-AF65-F5344CB8AC3E}">
        <p14:creationId xmlns:p14="http://schemas.microsoft.com/office/powerpoint/2010/main" val="2942361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5F4E5243-F52A-4D37-9694-EB26C6C31910}" type="datetime1">
              <a:rPr lang="en-US"/>
              <a:t>2/14/2021</a:t>
            </a:fld>
            <a:endParaRPr/>
          </a:p>
        </p:txBody>
      </p:sp>
      <p:sp>
        <p:nvSpPr>
          <p:cNvPr id="6" name="Slide Number Placeholder 5"/>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3536256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274638"/>
            <a:ext cx="2628900" cy="5440362"/>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838200" y="274638"/>
            <a:ext cx="7734300" cy="54403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3A77B6E1-634A-48DC-9E8B-D894023267EF}" type="datetime1">
              <a:rPr lang="en-US"/>
              <a:t>2/14/2021</a:t>
            </a:fld>
            <a:endParaRPr/>
          </a:p>
        </p:txBody>
      </p:sp>
      <p:sp>
        <p:nvSpPr>
          <p:cNvPr id="6" name="Slide Number Placeholder 5"/>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1358651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7B2D3E9E-A95C-48F2-B4BF-A71542E0BE9A}" type="datetime1">
              <a:rPr lang="en-US"/>
              <a:t>2/14/2021</a:t>
            </a:fld>
            <a:endParaRPr/>
          </a:p>
        </p:txBody>
      </p:sp>
      <p:sp>
        <p:nvSpPr>
          <p:cNvPr id="6" name="Slide Number Placeholder 5"/>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3405082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sky"/>
          <p:cNvSpPr/>
          <p:nvPr/>
        </p:nvSpPr>
        <p:spPr>
          <a:xfrm>
            <a:off x="2552" y="-1"/>
            <a:ext cx="12188952" cy="6858002"/>
          </a:xfrm>
          <a:prstGeom prst="rect">
            <a:avLst/>
          </a:prstGeom>
          <a:gradFill>
            <a:gsLst>
              <a:gs pos="0">
                <a:schemeClr val="accent2">
                  <a:lumMod val="60000"/>
                  <a:lumOff val="40000"/>
                  <a:alpha val="80000"/>
                </a:schemeClr>
              </a:gs>
              <a:gs pos="99000">
                <a:schemeClr val="accent2">
                  <a:lumMod val="20000"/>
                  <a:lumOff val="80000"/>
                  <a:alpha val="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pPr algn="ctr"/>
            <a:endParaRPr/>
          </a:p>
        </p:txBody>
      </p:sp>
      <p:sp>
        <p:nvSpPr>
          <p:cNvPr id="2" name="Title 1"/>
          <p:cNvSpPr>
            <a:spLocks noGrp="1"/>
          </p:cNvSpPr>
          <p:nvPr>
            <p:ph type="title"/>
          </p:nvPr>
        </p:nvSpPr>
        <p:spPr>
          <a:xfrm>
            <a:off x="1293813" y="1309047"/>
            <a:ext cx="9601252" cy="2667000"/>
          </a:xfrm>
        </p:spPr>
        <p:txBody>
          <a:bodyPr anchor="b">
            <a:normAutofit/>
          </a:bodyPr>
          <a:lstStyle>
            <a:lvl1pPr algn="ctr">
              <a:defRPr sz="6000" b="0"/>
            </a:lvl1pPr>
          </a:lstStyle>
          <a:p>
            <a:r>
              <a:rPr lang="en-US"/>
              <a:t>Click to edit Master title style</a:t>
            </a:r>
            <a:endParaRPr/>
          </a:p>
        </p:txBody>
      </p:sp>
      <p:sp>
        <p:nvSpPr>
          <p:cNvPr id="3" name="Text Placeholder 2"/>
          <p:cNvSpPr>
            <a:spLocks noGrp="1"/>
          </p:cNvSpPr>
          <p:nvPr>
            <p:ph type="body" idx="1"/>
          </p:nvPr>
        </p:nvSpPr>
        <p:spPr>
          <a:xfrm>
            <a:off x="1293813" y="4038600"/>
            <a:ext cx="9601200" cy="1143000"/>
          </a:xfrm>
        </p:spPr>
        <p:txBody>
          <a:bodyPr anchor="t">
            <a:normAutofit/>
          </a:bodyPr>
          <a:lstStyle>
            <a:lvl1pPr marL="0" indent="0" algn="ctr">
              <a:spcBef>
                <a:spcPts val="0"/>
              </a:spcBef>
              <a:buNone/>
              <a:defRPr sz="2000" cap="all" baseline="0">
                <a:solidFill>
                  <a:schemeClr val="accent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A50F84E2-2D7A-43CF-AC90-352A289A783A}" type="datetime1">
              <a:rPr lang="en-US"/>
              <a:t>2/14/2021</a:t>
            </a:fld>
            <a:endParaRPr/>
          </a:p>
        </p:txBody>
      </p:sp>
      <p:sp>
        <p:nvSpPr>
          <p:cNvPr id="6" name="Slide Number Placeholder 5"/>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3043559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Content Placeholder 3"/>
          <p:cNvSpPr>
            <a:spLocks noGrp="1"/>
          </p:cNvSpPr>
          <p:nvPr>
            <p:ph sz="half" idx="2"/>
          </p:nvPr>
        </p:nvSpPr>
        <p:spPr>
          <a:xfrm>
            <a:off x="6278880" y="1572768"/>
            <a:ext cx="4572000" cy="4142232"/>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3" name="Content Placeholder 2"/>
          <p:cNvSpPr>
            <a:spLocks noGrp="1"/>
          </p:cNvSpPr>
          <p:nvPr>
            <p:ph sz="half" idx="1"/>
          </p:nvPr>
        </p:nvSpPr>
        <p:spPr>
          <a:xfrm>
            <a:off x="1341120" y="1572768"/>
            <a:ext cx="4572000" cy="4142232"/>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5" name="Date Placeholder 4"/>
          <p:cNvSpPr>
            <a:spLocks noGrp="1"/>
          </p:cNvSpPr>
          <p:nvPr>
            <p:ph type="dt" sz="half" idx="10"/>
          </p:nvPr>
        </p:nvSpPr>
        <p:spPr/>
        <p:txBody>
          <a:bodyPr/>
          <a:lstStyle/>
          <a:p>
            <a:fld id="{F12952B5-7A2F-4CC8-B7CE-9234E21C2837}" type="datetime1">
              <a:rPr lang="en-US"/>
              <a:t>2/14/2021</a:t>
            </a:fld>
            <a:endParaRPr/>
          </a:p>
        </p:txBody>
      </p:sp>
      <p:sp>
        <p:nvSpPr>
          <p:cNvPr id="7" name="Slide Number Placeholder 6"/>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4249378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341120" y="1572768"/>
            <a:ext cx="4572000" cy="766588"/>
          </a:xfrm>
        </p:spPr>
        <p:txBody>
          <a:bodyPr anchor="ctr">
            <a:normAutofit/>
          </a:bodyPr>
          <a:lstStyle>
            <a:lvl1pPr marL="0" indent="0">
              <a:spcBef>
                <a:spcPts val="0"/>
              </a:spcBef>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41120" y="2365861"/>
            <a:ext cx="4572000" cy="334914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78880" y="1572768"/>
            <a:ext cx="4572000" cy="766588"/>
          </a:xfrm>
        </p:spPr>
        <p:txBody>
          <a:bodyPr anchor="ctr">
            <a:normAutofit/>
          </a:bodyPr>
          <a:lstStyle>
            <a:lvl1pPr marL="0" indent="0">
              <a:spcBef>
                <a:spcPts val="0"/>
              </a:spcBef>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78880" y="2365861"/>
            <a:ext cx="4572000" cy="334914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endParaRPr dirty="0"/>
          </a:p>
        </p:txBody>
      </p:sp>
      <p:sp>
        <p:nvSpPr>
          <p:cNvPr id="7" name="Date Placeholder 6"/>
          <p:cNvSpPr>
            <a:spLocks noGrp="1"/>
          </p:cNvSpPr>
          <p:nvPr>
            <p:ph type="dt" sz="half" idx="10"/>
          </p:nvPr>
        </p:nvSpPr>
        <p:spPr/>
        <p:txBody>
          <a:bodyPr/>
          <a:lstStyle/>
          <a:p>
            <a:fld id="{CE1DA07A-9201-4B4B-BAF2-015AFA30F520}" type="datetime1">
              <a:rPr lang="en-US"/>
              <a:t>2/14/2021</a:t>
            </a:fld>
            <a:endParaRPr/>
          </a:p>
        </p:txBody>
      </p:sp>
      <p:sp>
        <p:nvSpPr>
          <p:cNvPr id="9" name="Slide Number Placeholder 8"/>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1072378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endParaRPr dirty="0"/>
          </a:p>
        </p:txBody>
      </p:sp>
      <p:sp>
        <p:nvSpPr>
          <p:cNvPr id="3" name="Date Placeholder 2"/>
          <p:cNvSpPr>
            <a:spLocks noGrp="1"/>
          </p:cNvSpPr>
          <p:nvPr>
            <p:ph type="dt" sz="half" idx="10"/>
          </p:nvPr>
        </p:nvSpPr>
        <p:spPr/>
        <p:txBody>
          <a:bodyPr/>
          <a:lstStyle/>
          <a:p>
            <a:fld id="{73D7E00A-486F-4252-8B1D-E32645521F49}" type="datetime1">
              <a:rPr lang="en-US"/>
              <a:t>2/14/2021</a:t>
            </a:fld>
            <a:endParaRPr/>
          </a:p>
        </p:txBody>
      </p:sp>
      <p:sp>
        <p:nvSpPr>
          <p:cNvPr id="5" name="Slide Number Placeholder 4"/>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3681886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sky"/>
          <p:cNvSpPr/>
          <p:nvPr/>
        </p:nvSpPr>
        <p:spPr>
          <a:xfrm>
            <a:off x="2552" y="-1"/>
            <a:ext cx="12188952" cy="6858002"/>
          </a:xfrm>
          <a:prstGeom prst="rect">
            <a:avLst/>
          </a:prstGeom>
          <a:gradFill>
            <a:gsLst>
              <a:gs pos="0">
                <a:schemeClr val="accent2">
                  <a:lumMod val="60000"/>
                  <a:lumOff val="40000"/>
                  <a:alpha val="80000"/>
                </a:schemeClr>
              </a:gs>
              <a:gs pos="99000">
                <a:schemeClr val="accent2">
                  <a:lumMod val="20000"/>
                  <a:lumOff val="80000"/>
                  <a:alpha val="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pPr algn="ctr"/>
            <a:endParaRPr/>
          </a:p>
        </p:txBody>
      </p:sp>
      <p:sp>
        <p:nvSpPr>
          <p:cNvPr id="3" name="Footer Placeholder 2"/>
          <p:cNvSpPr>
            <a:spLocks noGrp="1"/>
          </p:cNvSpPr>
          <p:nvPr>
            <p:ph type="ftr" sz="quarter" idx="11"/>
          </p:nvPr>
        </p:nvSpPr>
        <p:spPr/>
        <p:txBody>
          <a:bodyPr/>
          <a:lstStyle/>
          <a:p>
            <a:r>
              <a:rPr lang="en-US" dirty="0"/>
              <a:t>Add a footer</a:t>
            </a:r>
            <a:endParaRPr dirty="0"/>
          </a:p>
        </p:txBody>
      </p:sp>
      <p:sp>
        <p:nvSpPr>
          <p:cNvPr id="2" name="Date Placeholder 1"/>
          <p:cNvSpPr>
            <a:spLocks noGrp="1"/>
          </p:cNvSpPr>
          <p:nvPr>
            <p:ph type="dt" sz="half" idx="10"/>
          </p:nvPr>
        </p:nvSpPr>
        <p:spPr/>
        <p:txBody>
          <a:bodyPr/>
          <a:lstStyle/>
          <a:p>
            <a:fld id="{8DDF5F92-E675-4B36-9A60-69A962A68675}" type="datetime1">
              <a:rPr lang="en-US"/>
              <a:t>2/14/2021</a:t>
            </a:fld>
            <a:endParaRPr/>
          </a:p>
        </p:txBody>
      </p:sp>
      <p:sp>
        <p:nvSpPr>
          <p:cNvPr id="4" name="Slide Number Placeholder 3"/>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492262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7479" y="762000"/>
            <a:ext cx="3377133" cy="2743200"/>
          </a:xfrm>
        </p:spPr>
        <p:txBody>
          <a:bodyPr anchor="b">
            <a:normAutofit/>
          </a:bodyPr>
          <a:lstStyle>
            <a:lvl1pPr>
              <a:defRPr sz="3200" b="0"/>
            </a:lvl1pPr>
          </a:lstStyle>
          <a:p>
            <a:r>
              <a:rPr lang="en-US"/>
              <a:t>Click to edit Master title style</a:t>
            </a:r>
            <a:endParaRPr/>
          </a:p>
        </p:txBody>
      </p:sp>
      <p:sp>
        <p:nvSpPr>
          <p:cNvPr id="3" name="Content Placeholder 2"/>
          <p:cNvSpPr>
            <a:spLocks noGrp="1"/>
          </p:cNvSpPr>
          <p:nvPr>
            <p:ph idx="1"/>
          </p:nvPr>
        </p:nvSpPr>
        <p:spPr>
          <a:xfrm>
            <a:off x="760413" y="685800"/>
            <a:ext cx="6858000" cy="4572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8127479" y="3554104"/>
            <a:ext cx="3377133" cy="1703696"/>
          </a:xfrm>
        </p:spPr>
        <p:txBody>
          <a:bodyPr>
            <a:normAutofit/>
          </a:bodyPr>
          <a:lstStyle>
            <a:lvl1pPr marL="0" indent="0">
              <a:lnSpc>
                <a:spcPct val="90000"/>
              </a:lnSpc>
              <a:spcBef>
                <a:spcPts val="8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5" name="Date Placeholder 4"/>
          <p:cNvSpPr>
            <a:spLocks noGrp="1"/>
          </p:cNvSpPr>
          <p:nvPr>
            <p:ph type="dt" sz="half" idx="10"/>
          </p:nvPr>
        </p:nvSpPr>
        <p:spPr/>
        <p:txBody>
          <a:bodyPr/>
          <a:lstStyle/>
          <a:p>
            <a:fld id="{AF6E2C9B-5FA2-460D-9BE7-B0812FC2A6FF}" type="datetime1">
              <a:rPr lang="en-US"/>
              <a:t>2/14/2021</a:t>
            </a:fld>
            <a:endParaRPr/>
          </a:p>
        </p:txBody>
      </p:sp>
      <p:sp>
        <p:nvSpPr>
          <p:cNvPr id="7" name="Slide Number Placeholder 6"/>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1483897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7479" y="762000"/>
            <a:ext cx="3377133" cy="2743200"/>
          </a:xfrm>
        </p:spPr>
        <p:txBody>
          <a:bodyPr anchor="b">
            <a:normAutofit/>
          </a:bodyPr>
          <a:lstStyle>
            <a:lvl1pPr>
              <a:defRPr sz="34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760413" y="685800"/>
            <a:ext cx="6858000" cy="4572000"/>
          </a:xfrm>
          <a:solidFill>
            <a:schemeClr val="bg1">
              <a:lumMod val="95000"/>
            </a:schemeClr>
          </a:solidFill>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8127479" y="3554104"/>
            <a:ext cx="3377133" cy="1703696"/>
          </a:xfrm>
        </p:spPr>
        <p:txBody>
          <a:bodyPr>
            <a:normAutofit/>
          </a:bodyPr>
          <a:lstStyle>
            <a:lvl1pPr marL="0" indent="0">
              <a:lnSpc>
                <a:spcPct val="100000"/>
              </a:lnSpc>
              <a:spcBef>
                <a:spcPts val="8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5" name="Date Placeholder 4"/>
          <p:cNvSpPr>
            <a:spLocks noGrp="1"/>
          </p:cNvSpPr>
          <p:nvPr>
            <p:ph type="dt" sz="half" idx="10"/>
          </p:nvPr>
        </p:nvSpPr>
        <p:spPr/>
        <p:txBody>
          <a:bodyPr/>
          <a:lstStyle/>
          <a:p>
            <a:fld id="{1D374940-A916-4C8B-9648-02A2D3898F9E}" type="datetime1">
              <a:rPr lang="en-US"/>
              <a:t>2/14/2021</a:t>
            </a:fld>
            <a:endParaRPr/>
          </a:p>
        </p:txBody>
      </p:sp>
      <p:sp>
        <p:nvSpPr>
          <p:cNvPr id="7" name="Slide Number Placeholder 6"/>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4216615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sky"/>
          <p:cNvSpPr/>
          <p:nvPr/>
        </p:nvSpPr>
        <p:spPr>
          <a:xfrm>
            <a:off x="2552" y="-1"/>
            <a:ext cx="12188952" cy="6858002"/>
          </a:xfrm>
          <a:prstGeom prst="rect">
            <a:avLst/>
          </a:prstGeom>
          <a:gradFill>
            <a:gsLst>
              <a:gs pos="0">
                <a:schemeClr val="accent2">
                  <a:lumMod val="60000"/>
                  <a:lumOff val="40000"/>
                  <a:alpha val="58000"/>
                </a:schemeClr>
              </a:gs>
              <a:gs pos="88000">
                <a:schemeClr val="accent2">
                  <a:lumMod val="20000"/>
                  <a:lumOff val="80000"/>
                  <a:alpha val="6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pPr algn="ctr"/>
            <a:endParaRPr/>
          </a:p>
        </p:txBody>
      </p:sp>
      <p:sp>
        <p:nvSpPr>
          <p:cNvPr id="8" name="water3"/>
          <p:cNvSpPr/>
          <p:nvPr/>
        </p:nvSpPr>
        <p:spPr bwMode="gray">
          <a:xfrm>
            <a:off x="2552" y="6064101"/>
            <a:ext cx="12188952" cy="793899"/>
          </a:xfrm>
          <a:prstGeom prst="rect">
            <a:avLst/>
          </a:prstGeom>
          <a:gradFill>
            <a:gsLst>
              <a:gs pos="833">
                <a:schemeClr val="accent2">
                  <a:lumMod val="60000"/>
                  <a:lumOff val="40000"/>
                  <a:alpha val="38000"/>
                </a:schemeClr>
              </a:gs>
              <a:gs pos="49000">
                <a:schemeClr val="accent2">
                  <a:lumMod val="60000"/>
                  <a:lumOff val="40000"/>
                </a:schemeClr>
              </a:gs>
              <a:gs pos="100000">
                <a:schemeClr val="accent2">
                  <a:lumMod val="20000"/>
                  <a:lumOff val="80000"/>
                  <a:alpha val="89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9" name="water2"/>
          <p:cNvPicPr>
            <a:picLocks noChangeAspect="1"/>
          </p:cNvPicPr>
          <p:nvPr/>
        </p:nvPicPr>
        <p:blipFill rotWithShape="1">
          <a:blip r:embed="rId13" cstate="print">
            <a:extLst>
              <a:ext uri="{28A0092B-C50C-407E-A947-70E740481C1C}">
                <a14:useLocalDpi xmlns:a14="http://schemas.microsoft.com/office/drawing/2010/main" val="0"/>
              </a:ext>
            </a:extLst>
          </a:blip>
          <a:srcRect l="2674" r="9901"/>
          <a:stretch/>
        </p:blipFill>
        <p:spPr bwMode="white">
          <a:xfrm>
            <a:off x="-1425" y="6256181"/>
            <a:ext cx="12188952" cy="463209"/>
          </a:xfrm>
          <a:prstGeom prst="rect">
            <a:avLst/>
          </a:prstGeom>
          <a:noFill/>
          <a:ln>
            <a:noFill/>
          </a:ln>
        </p:spPr>
      </p:pic>
      <p:pic>
        <p:nvPicPr>
          <p:cNvPr id="10" name="water1"/>
          <p:cNvPicPr>
            <a:picLocks noChangeAspect="1"/>
          </p:cNvPicPr>
          <p:nvPr/>
        </p:nvPicPr>
        <p:blipFill rotWithShape="1">
          <a:blip r:embed="rId14" cstate="print">
            <a:duotone>
              <a:schemeClr val="accent2">
                <a:shade val="45000"/>
                <a:satMod val="135000"/>
              </a:schemeClr>
              <a:prstClr val="white"/>
            </a:duotone>
            <a:extLst>
              <a:ext uri="{28A0092B-C50C-407E-A947-70E740481C1C}">
                <a14:useLocalDpi xmlns:a14="http://schemas.microsoft.com/office/drawing/2010/main" val="0"/>
              </a:ext>
            </a:extLst>
          </a:blip>
          <a:srcRect l="6218" r="6356"/>
          <a:stretch/>
        </p:blipFill>
        <p:spPr bwMode="gray">
          <a:xfrm flipH="1">
            <a:off x="-1425" y="5979395"/>
            <a:ext cx="12188952" cy="268288"/>
          </a:xfrm>
          <a:prstGeom prst="rect">
            <a:avLst/>
          </a:prstGeom>
          <a:noFill/>
          <a:ln>
            <a:noFill/>
          </a:ln>
        </p:spPr>
      </p:pic>
      <p:sp>
        <p:nvSpPr>
          <p:cNvPr id="2" name="Title Placeholder 1"/>
          <p:cNvSpPr>
            <a:spLocks noGrp="1"/>
          </p:cNvSpPr>
          <p:nvPr>
            <p:ph type="title"/>
          </p:nvPr>
        </p:nvSpPr>
        <p:spPr>
          <a:xfrm>
            <a:off x="1341120" y="265176"/>
            <a:ext cx="9509759" cy="1088136"/>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341120" y="1572768"/>
            <a:ext cx="9509760" cy="414223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1341120" y="6601968"/>
            <a:ext cx="7159752" cy="237744"/>
          </a:xfrm>
          <a:prstGeom prst="rect">
            <a:avLst/>
          </a:prstGeom>
        </p:spPr>
        <p:txBody>
          <a:bodyPr vert="horz" lIns="91440" tIns="45720" rIns="91440" bIns="45720" rtlCol="0" anchor="ctr"/>
          <a:lstStyle>
            <a:lvl1pPr algn="l">
              <a:defRPr sz="1100" cap="all" baseline="0">
                <a:solidFill>
                  <a:schemeClr val="tx1"/>
                </a:solidFill>
              </a:defRPr>
            </a:lvl1pPr>
          </a:lstStyle>
          <a:p>
            <a:r>
              <a:rPr lang="en-US"/>
              <a:t>Add a footer</a:t>
            </a:r>
            <a:endParaRPr lang="en-US" dirty="0"/>
          </a:p>
        </p:txBody>
      </p:sp>
      <p:sp>
        <p:nvSpPr>
          <p:cNvPr id="4" name="Date Placeholder 3"/>
          <p:cNvSpPr>
            <a:spLocks noGrp="1"/>
          </p:cNvSpPr>
          <p:nvPr>
            <p:ph type="dt" sz="half" idx="2"/>
          </p:nvPr>
        </p:nvSpPr>
        <p:spPr>
          <a:xfrm>
            <a:off x="8875776" y="6601968"/>
            <a:ext cx="960120" cy="237744"/>
          </a:xfrm>
          <a:prstGeom prst="rect">
            <a:avLst/>
          </a:prstGeom>
        </p:spPr>
        <p:txBody>
          <a:bodyPr vert="horz" lIns="91440" tIns="45720" rIns="91440" bIns="45720" rtlCol="0" anchor="ctr"/>
          <a:lstStyle>
            <a:lvl1pPr algn="l">
              <a:defRPr sz="1100" cap="all" baseline="0">
                <a:solidFill>
                  <a:schemeClr val="tx1"/>
                </a:solidFill>
              </a:defRPr>
            </a:lvl1pPr>
          </a:lstStyle>
          <a:p>
            <a:fld id="{5586B75A-687E-405C-8A0B-8D00578BA2C3}" type="datetime1">
              <a:rPr lang="en-US" smtClean="0"/>
              <a:pPr/>
              <a:t>2/14/2021</a:t>
            </a:fld>
            <a:endParaRPr lang="en-US"/>
          </a:p>
        </p:txBody>
      </p:sp>
      <p:sp>
        <p:nvSpPr>
          <p:cNvPr id="6" name="Slide Number Placeholder 5"/>
          <p:cNvSpPr>
            <a:spLocks noGrp="1"/>
          </p:cNvSpPr>
          <p:nvPr>
            <p:ph type="sldNum" sz="quarter" idx="4"/>
          </p:nvPr>
        </p:nvSpPr>
        <p:spPr>
          <a:xfrm>
            <a:off x="10210800" y="6601968"/>
            <a:ext cx="640080" cy="237744"/>
          </a:xfrm>
          <a:prstGeom prst="rect">
            <a:avLst/>
          </a:prstGeom>
        </p:spPr>
        <p:txBody>
          <a:bodyPr vert="horz" lIns="91440" tIns="45720" rIns="91440" bIns="45720" rtlCol="0" anchor="ctr"/>
          <a:lstStyle>
            <a:lvl1pPr algn="r">
              <a:defRPr sz="1100" cap="all" baseline="0">
                <a:solidFill>
                  <a:schemeClr val="tx1"/>
                </a:solidFill>
              </a:defRPr>
            </a:lvl1pPr>
          </a:lstStyle>
          <a:p>
            <a:fld id="{4FAB73BC-B049-4115-A692-8D63A059BFB8}" type="slidenum">
              <a:rPr lang="en-US" smtClean="0"/>
              <a:pPr/>
              <a:t>‹#›</a:t>
            </a:fld>
            <a:endParaRPr lang="en-US"/>
          </a:p>
        </p:txBody>
      </p:sp>
    </p:spTree>
    <p:extLst>
      <p:ext uri="{BB962C8B-B14F-4D97-AF65-F5344CB8AC3E}">
        <p14:creationId xmlns:p14="http://schemas.microsoft.com/office/powerpoint/2010/main" val="3877551537"/>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800" kern="1200">
          <a:solidFill>
            <a:schemeClr val="accent2">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SzPct val="100000"/>
        <a:buFont typeface="Arial" pitchFamily="34" charset="0"/>
        <a:buChar char="•"/>
        <a:defRPr sz="2000" kern="1200">
          <a:solidFill>
            <a:schemeClr val="accent2">
              <a:lumMod val="50000"/>
            </a:schemeClr>
          </a:solidFill>
          <a:latin typeface="+mn-lt"/>
          <a:ea typeface="+mn-ea"/>
          <a:cs typeface="+mn-cs"/>
        </a:defRPr>
      </a:lvl1pPr>
      <a:lvl2pPr marL="548640" indent="-228600" algn="l" defTabSz="914400" rtl="0" eaLnBrk="1" latinLnBrk="0" hangingPunct="1">
        <a:lnSpc>
          <a:spcPct val="90000"/>
        </a:lnSpc>
        <a:spcBef>
          <a:spcPts val="1000"/>
        </a:spcBef>
        <a:buSzPct val="100000"/>
        <a:buFont typeface="Arial" pitchFamily="34" charset="0"/>
        <a:buChar char="•"/>
        <a:defRPr sz="1800" kern="1200">
          <a:solidFill>
            <a:schemeClr val="accent2">
              <a:lumMod val="50000"/>
            </a:schemeClr>
          </a:solidFill>
          <a:latin typeface="+mn-lt"/>
          <a:ea typeface="+mn-ea"/>
          <a:cs typeface="+mn-cs"/>
        </a:defRPr>
      </a:lvl2pPr>
      <a:lvl3pPr marL="822960" indent="-228600" algn="l" defTabSz="914400" rtl="0" eaLnBrk="1" latinLnBrk="0" hangingPunct="1">
        <a:lnSpc>
          <a:spcPct val="90000"/>
        </a:lnSpc>
        <a:spcBef>
          <a:spcPts val="800"/>
        </a:spcBef>
        <a:buSzPct val="100000"/>
        <a:buFont typeface="Arial" pitchFamily="34" charset="0"/>
        <a:buChar char="•"/>
        <a:defRPr sz="1600" kern="1200">
          <a:solidFill>
            <a:schemeClr val="accent2">
              <a:lumMod val="50000"/>
            </a:schemeClr>
          </a:solidFill>
          <a:latin typeface="+mn-lt"/>
          <a:ea typeface="+mn-ea"/>
          <a:cs typeface="+mn-cs"/>
        </a:defRPr>
      </a:lvl3pPr>
      <a:lvl4pPr marL="1097280" indent="-228600" algn="l" defTabSz="914400" rtl="0" eaLnBrk="1" latinLnBrk="0" hangingPunct="1">
        <a:lnSpc>
          <a:spcPct val="90000"/>
        </a:lnSpc>
        <a:spcBef>
          <a:spcPts val="800"/>
        </a:spcBef>
        <a:buSzPct val="100000"/>
        <a:buFont typeface="Arial" pitchFamily="34" charset="0"/>
        <a:buChar char="•"/>
        <a:defRPr sz="1400" kern="1200">
          <a:solidFill>
            <a:schemeClr val="accent2">
              <a:lumMod val="50000"/>
            </a:schemeClr>
          </a:solidFill>
          <a:latin typeface="+mn-lt"/>
          <a:ea typeface="+mn-ea"/>
          <a:cs typeface="+mn-cs"/>
        </a:defRPr>
      </a:lvl4pPr>
      <a:lvl5pPr marL="1371600" indent="-228600" algn="l" defTabSz="914400" rtl="0" eaLnBrk="1" latinLnBrk="0" hangingPunct="1">
        <a:lnSpc>
          <a:spcPct val="90000"/>
        </a:lnSpc>
        <a:spcBef>
          <a:spcPts val="800"/>
        </a:spcBef>
        <a:buSzPct val="100000"/>
        <a:buFont typeface="Arial" pitchFamily="34" charset="0"/>
        <a:buChar char="•"/>
        <a:defRPr sz="1400" kern="1200">
          <a:solidFill>
            <a:schemeClr val="accent2">
              <a:lumMod val="50000"/>
            </a:schemeClr>
          </a:solidFill>
          <a:latin typeface="+mn-lt"/>
          <a:ea typeface="+mn-ea"/>
          <a:cs typeface="+mn-cs"/>
        </a:defRPr>
      </a:lvl5pPr>
      <a:lvl6pPr marL="1645920" indent="-228600" algn="l" defTabSz="914400" rtl="0" eaLnBrk="1" latinLnBrk="0" hangingPunct="1">
        <a:lnSpc>
          <a:spcPct val="90000"/>
        </a:lnSpc>
        <a:spcBef>
          <a:spcPts val="800"/>
        </a:spcBef>
        <a:buSzPct val="100000"/>
        <a:buFont typeface="Arial" pitchFamily="34" charset="0"/>
        <a:buChar char="•"/>
        <a:defRPr sz="1400" kern="1200">
          <a:solidFill>
            <a:schemeClr val="accent2">
              <a:lumMod val="50000"/>
            </a:schemeClr>
          </a:solidFill>
          <a:latin typeface="+mn-lt"/>
          <a:ea typeface="+mn-ea"/>
          <a:cs typeface="+mn-cs"/>
        </a:defRPr>
      </a:lvl6pPr>
      <a:lvl7pPr marL="1920240" indent="-228600" algn="l" defTabSz="914400" rtl="0" eaLnBrk="1" latinLnBrk="0" hangingPunct="1">
        <a:lnSpc>
          <a:spcPct val="90000"/>
        </a:lnSpc>
        <a:spcBef>
          <a:spcPts val="800"/>
        </a:spcBef>
        <a:buSzPct val="100000"/>
        <a:buFont typeface="Arial" pitchFamily="34" charset="0"/>
        <a:buChar char="•"/>
        <a:defRPr sz="1400" kern="1200">
          <a:solidFill>
            <a:schemeClr val="accent2">
              <a:lumMod val="50000"/>
            </a:schemeClr>
          </a:solidFill>
          <a:latin typeface="+mn-lt"/>
          <a:ea typeface="+mn-ea"/>
          <a:cs typeface="+mn-cs"/>
        </a:defRPr>
      </a:lvl7pPr>
      <a:lvl8pPr marL="2194560" indent="-228600" algn="l" defTabSz="914400" rtl="0" eaLnBrk="1" latinLnBrk="0" hangingPunct="1">
        <a:lnSpc>
          <a:spcPct val="90000"/>
        </a:lnSpc>
        <a:spcBef>
          <a:spcPts val="800"/>
        </a:spcBef>
        <a:buSzPct val="100000"/>
        <a:buFont typeface="Arial" pitchFamily="34" charset="0"/>
        <a:buChar char="•"/>
        <a:defRPr sz="1400" kern="1200">
          <a:solidFill>
            <a:schemeClr val="accent2">
              <a:lumMod val="50000"/>
            </a:schemeClr>
          </a:solidFill>
          <a:latin typeface="+mn-lt"/>
          <a:ea typeface="+mn-ea"/>
          <a:cs typeface="+mn-cs"/>
        </a:defRPr>
      </a:lvl8pPr>
      <a:lvl9pPr marL="2240280" indent="0" algn="l" defTabSz="914400" rtl="0" eaLnBrk="1" latinLnBrk="0" hangingPunct="1">
        <a:lnSpc>
          <a:spcPct val="90000"/>
        </a:lnSpc>
        <a:spcBef>
          <a:spcPts val="800"/>
        </a:spcBef>
        <a:buSzPct val="100000"/>
        <a:buFont typeface="Arial" pitchFamily="34" charset="0"/>
        <a:buNone/>
        <a:defRPr sz="1400" kern="1200">
          <a:solidFill>
            <a:schemeClr val="accent2">
              <a:lumMod val="50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03870" y="468787"/>
            <a:ext cx="9602789" cy="2667000"/>
          </a:xfrm>
        </p:spPr>
        <p:txBody>
          <a:bodyPr/>
          <a:lstStyle/>
          <a:p>
            <a:r>
              <a:rPr lang="en-US" dirty="0"/>
              <a:t>Where to go on vacation</a:t>
            </a:r>
          </a:p>
        </p:txBody>
      </p:sp>
      <p:sp>
        <p:nvSpPr>
          <p:cNvPr id="3" name="Subtitle 2"/>
          <p:cNvSpPr>
            <a:spLocks noGrp="1"/>
          </p:cNvSpPr>
          <p:nvPr>
            <p:ph type="subTitle" idx="1"/>
          </p:nvPr>
        </p:nvSpPr>
        <p:spPr>
          <a:xfrm>
            <a:off x="1103870" y="4038600"/>
            <a:ext cx="9803202" cy="990600"/>
          </a:xfrm>
        </p:spPr>
        <p:txBody>
          <a:bodyPr/>
          <a:lstStyle/>
          <a:p>
            <a:r>
              <a:rPr lang="en-US" dirty="0"/>
              <a:t>Predicting best destinations based on user ratings of past vacation destinations</a:t>
            </a:r>
          </a:p>
        </p:txBody>
      </p:sp>
    </p:spTree>
    <p:extLst>
      <p:ext uri="{BB962C8B-B14F-4D97-AF65-F5344CB8AC3E}">
        <p14:creationId xmlns:p14="http://schemas.microsoft.com/office/powerpoint/2010/main" val="1503902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1119" y="110970"/>
            <a:ext cx="9509759" cy="1088136"/>
          </a:xfrm>
        </p:spPr>
        <p:txBody>
          <a:bodyPr>
            <a:normAutofit fontScale="90000"/>
          </a:bodyPr>
          <a:lstStyle/>
          <a:p>
            <a:pPr algn="ctr"/>
            <a:r>
              <a:rPr lang="en-US" dirty="0"/>
              <a:t>Methodology</a:t>
            </a:r>
            <a:br>
              <a:rPr lang="en-US" dirty="0"/>
            </a:br>
            <a:endParaRPr lang="en-US" dirty="0"/>
          </a:p>
        </p:txBody>
      </p:sp>
      <p:sp>
        <p:nvSpPr>
          <p:cNvPr id="9" name="Content Placeholder 2">
            <a:extLst>
              <a:ext uri="{FF2B5EF4-FFF2-40B4-BE49-F238E27FC236}">
                <a16:creationId xmlns:a16="http://schemas.microsoft.com/office/drawing/2014/main" id="{E3CA6EBC-B4F6-4394-AB80-9EDE2B3CC950}"/>
              </a:ext>
            </a:extLst>
          </p:cNvPr>
          <p:cNvSpPr>
            <a:spLocks noGrp="1"/>
          </p:cNvSpPr>
          <p:nvPr>
            <p:ph idx="1"/>
          </p:nvPr>
        </p:nvSpPr>
        <p:spPr>
          <a:xfrm>
            <a:off x="1258742" y="732508"/>
            <a:ext cx="9509760" cy="2358740"/>
          </a:xfrm>
        </p:spPr>
        <p:txBody>
          <a:bodyPr>
            <a:normAutofit/>
          </a:bodyPr>
          <a:lstStyle/>
          <a:p>
            <a:r>
              <a:rPr lang="en-US" dirty="0"/>
              <a:t>The next step is to see if there are any cities that should be discarded because it has few sites. This may be because Foursquare has little data about a site, because we put the coordinates wrong (for example, we put the name of a country or region instead of a city) or that the place simply has few sites. An example of a misnomer is for example the place "Hawaii". However, when looking for the coordinates in geocoders, putting the name of Hawaii instead of the name of its capital (Honolulu) returned us a location far from any city.</a:t>
            </a:r>
          </a:p>
        </p:txBody>
      </p:sp>
      <p:pic>
        <p:nvPicPr>
          <p:cNvPr id="4" name="Picture 3">
            <a:extLst>
              <a:ext uri="{FF2B5EF4-FFF2-40B4-BE49-F238E27FC236}">
                <a16:creationId xmlns:a16="http://schemas.microsoft.com/office/drawing/2014/main" id="{8A72DE58-7221-4F9F-9E58-9B166B7E056D}"/>
              </a:ext>
            </a:extLst>
          </p:cNvPr>
          <p:cNvPicPr>
            <a:picLocks noChangeAspect="1"/>
          </p:cNvPicPr>
          <p:nvPr/>
        </p:nvPicPr>
        <p:blipFill>
          <a:blip r:embed="rId2"/>
          <a:stretch>
            <a:fillRect/>
          </a:stretch>
        </p:blipFill>
        <p:spPr>
          <a:xfrm>
            <a:off x="2405449" y="2863849"/>
            <a:ext cx="7026876" cy="3457740"/>
          </a:xfrm>
          <a:prstGeom prst="rect">
            <a:avLst/>
          </a:prstGeom>
        </p:spPr>
      </p:pic>
      <p:sp>
        <p:nvSpPr>
          <p:cNvPr id="5" name="Content Placeholder 2">
            <a:extLst>
              <a:ext uri="{FF2B5EF4-FFF2-40B4-BE49-F238E27FC236}">
                <a16:creationId xmlns:a16="http://schemas.microsoft.com/office/drawing/2014/main" id="{DFF1211E-C0D0-4C2D-9FC0-050C5D8632EE}"/>
              </a:ext>
            </a:extLst>
          </p:cNvPr>
          <p:cNvSpPr txBox="1">
            <a:spLocks/>
          </p:cNvSpPr>
          <p:nvPr/>
        </p:nvSpPr>
        <p:spPr>
          <a:xfrm>
            <a:off x="1341119" y="6420735"/>
            <a:ext cx="9509760" cy="2358740"/>
          </a:xfrm>
          <a:prstGeom prst="rect">
            <a:avLst/>
          </a:prstGeom>
        </p:spPr>
        <p:txBody>
          <a:bodyPr vert="horz" lIns="91440" tIns="45720" rIns="91440" bIns="45720" rtlCol="0">
            <a:normAutofit/>
          </a:bodyPr>
          <a:lstStyle>
            <a:lvl1pPr marL="274320" indent="-228600" algn="l" defTabSz="914400" rtl="0" eaLnBrk="1" latinLnBrk="0" hangingPunct="1">
              <a:lnSpc>
                <a:spcPct val="90000"/>
              </a:lnSpc>
              <a:spcBef>
                <a:spcPts val="1800"/>
              </a:spcBef>
              <a:buSzPct val="100000"/>
              <a:buFont typeface="Arial" pitchFamily="34" charset="0"/>
              <a:buChar char="•"/>
              <a:defRPr sz="2000" kern="1200">
                <a:solidFill>
                  <a:schemeClr val="accent2">
                    <a:lumMod val="50000"/>
                  </a:schemeClr>
                </a:solidFill>
                <a:latin typeface="+mn-lt"/>
                <a:ea typeface="+mn-ea"/>
                <a:cs typeface="+mn-cs"/>
              </a:defRPr>
            </a:lvl1pPr>
            <a:lvl2pPr marL="548640" indent="-228600" algn="l" defTabSz="914400" rtl="0" eaLnBrk="1" latinLnBrk="0" hangingPunct="1">
              <a:lnSpc>
                <a:spcPct val="90000"/>
              </a:lnSpc>
              <a:spcBef>
                <a:spcPts val="1000"/>
              </a:spcBef>
              <a:buSzPct val="100000"/>
              <a:buFont typeface="Arial" pitchFamily="34" charset="0"/>
              <a:buChar char="•"/>
              <a:defRPr sz="1800" kern="1200">
                <a:solidFill>
                  <a:schemeClr val="accent2">
                    <a:lumMod val="50000"/>
                  </a:schemeClr>
                </a:solidFill>
                <a:latin typeface="+mn-lt"/>
                <a:ea typeface="+mn-ea"/>
                <a:cs typeface="+mn-cs"/>
              </a:defRPr>
            </a:lvl2pPr>
            <a:lvl3pPr marL="822960" indent="-228600" algn="l" defTabSz="914400" rtl="0" eaLnBrk="1" latinLnBrk="0" hangingPunct="1">
              <a:lnSpc>
                <a:spcPct val="90000"/>
              </a:lnSpc>
              <a:spcBef>
                <a:spcPts val="800"/>
              </a:spcBef>
              <a:buSzPct val="100000"/>
              <a:buFont typeface="Arial" pitchFamily="34" charset="0"/>
              <a:buChar char="•"/>
              <a:defRPr sz="1600" kern="1200">
                <a:solidFill>
                  <a:schemeClr val="accent2">
                    <a:lumMod val="50000"/>
                  </a:schemeClr>
                </a:solidFill>
                <a:latin typeface="+mn-lt"/>
                <a:ea typeface="+mn-ea"/>
                <a:cs typeface="+mn-cs"/>
              </a:defRPr>
            </a:lvl3pPr>
            <a:lvl4pPr marL="1097280" indent="-228600" algn="l" defTabSz="914400" rtl="0" eaLnBrk="1" latinLnBrk="0" hangingPunct="1">
              <a:lnSpc>
                <a:spcPct val="90000"/>
              </a:lnSpc>
              <a:spcBef>
                <a:spcPts val="800"/>
              </a:spcBef>
              <a:buSzPct val="100000"/>
              <a:buFont typeface="Arial" pitchFamily="34" charset="0"/>
              <a:buChar char="•"/>
              <a:defRPr sz="1400" kern="1200">
                <a:solidFill>
                  <a:schemeClr val="accent2">
                    <a:lumMod val="50000"/>
                  </a:schemeClr>
                </a:solidFill>
                <a:latin typeface="+mn-lt"/>
                <a:ea typeface="+mn-ea"/>
                <a:cs typeface="+mn-cs"/>
              </a:defRPr>
            </a:lvl4pPr>
            <a:lvl5pPr marL="1371600" indent="-228600" algn="l" defTabSz="914400" rtl="0" eaLnBrk="1" latinLnBrk="0" hangingPunct="1">
              <a:lnSpc>
                <a:spcPct val="90000"/>
              </a:lnSpc>
              <a:spcBef>
                <a:spcPts val="800"/>
              </a:spcBef>
              <a:buSzPct val="100000"/>
              <a:buFont typeface="Arial" pitchFamily="34" charset="0"/>
              <a:buChar char="•"/>
              <a:defRPr sz="1400" kern="1200">
                <a:solidFill>
                  <a:schemeClr val="accent2">
                    <a:lumMod val="50000"/>
                  </a:schemeClr>
                </a:solidFill>
                <a:latin typeface="+mn-lt"/>
                <a:ea typeface="+mn-ea"/>
                <a:cs typeface="+mn-cs"/>
              </a:defRPr>
            </a:lvl5pPr>
            <a:lvl6pPr marL="1645920" indent="-228600" algn="l" defTabSz="914400" rtl="0" eaLnBrk="1" latinLnBrk="0" hangingPunct="1">
              <a:lnSpc>
                <a:spcPct val="90000"/>
              </a:lnSpc>
              <a:spcBef>
                <a:spcPts val="800"/>
              </a:spcBef>
              <a:buSzPct val="100000"/>
              <a:buFont typeface="Arial" pitchFamily="34" charset="0"/>
              <a:buChar char="•"/>
              <a:defRPr sz="1400" kern="1200">
                <a:solidFill>
                  <a:schemeClr val="accent2">
                    <a:lumMod val="50000"/>
                  </a:schemeClr>
                </a:solidFill>
                <a:latin typeface="+mn-lt"/>
                <a:ea typeface="+mn-ea"/>
                <a:cs typeface="+mn-cs"/>
              </a:defRPr>
            </a:lvl6pPr>
            <a:lvl7pPr marL="1920240" indent="-228600" algn="l" defTabSz="914400" rtl="0" eaLnBrk="1" latinLnBrk="0" hangingPunct="1">
              <a:lnSpc>
                <a:spcPct val="90000"/>
              </a:lnSpc>
              <a:spcBef>
                <a:spcPts val="800"/>
              </a:spcBef>
              <a:buSzPct val="100000"/>
              <a:buFont typeface="Arial" pitchFamily="34" charset="0"/>
              <a:buChar char="•"/>
              <a:defRPr sz="1400" kern="1200">
                <a:solidFill>
                  <a:schemeClr val="accent2">
                    <a:lumMod val="50000"/>
                  </a:schemeClr>
                </a:solidFill>
                <a:latin typeface="+mn-lt"/>
                <a:ea typeface="+mn-ea"/>
                <a:cs typeface="+mn-cs"/>
              </a:defRPr>
            </a:lvl7pPr>
            <a:lvl8pPr marL="2194560" indent="-228600" algn="l" defTabSz="914400" rtl="0" eaLnBrk="1" latinLnBrk="0" hangingPunct="1">
              <a:lnSpc>
                <a:spcPct val="90000"/>
              </a:lnSpc>
              <a:spcBef>
                <a:spcPts val="800"/>
              </a:spcBef>
              <a:buSzPct val="100000"/>
              <a:buFont typeface="Arial" pitchFamily="34" charset="0"/>
              <a:buChar char="•"/>
              <a:defRPr sz="1400" kern="1200">
                <a:solidFill>
                  <a:schemeClr val="accent2">
                    <a:lumMod val="50000"/>
                  </a:schemeClr>
                </a:solidFill>
                <a:latin typeface="+mn-lt"/>
                <a:ea typeface="+mn-ea"/>
                <a:cs typeface="+mn-cs"/>
              </a:defRPr>
            </a:lvl8pPr>
            <a:lvl9pPr marL="2240280" indent="0" algn="l" defTabSz="914400" rtl="0" eaLnBrk="1" latinLnBrk="0" hangingPunct="1">
              <a:lnSpc>
                <a:spcPct val="90000"/>
              </a:lnSpc>
              <a:spcBef>
                <a:spcPts val="800"/>
              </a:spcBef>
              <a:buSzPct val="100000"/>
              <a:buFont typeface="Arial" pitchFamily="34" charset="0"/>
              <a:buNone/>
              <a:defRPr sz="1400" kern="1200">
                <a:solidFill>
                  <a:schemeClr val="accent2">
                    <a:lumMod val="50000"/>
                  </a:schemeClr>
                </a:solidFill>
                <a:latin typeface="+mn-lt"/>
                <a:ea typeface="+mn-ea"/>
                <a:cs typeface="+mn-cs"/>
              </a:defRPr>
            </a:lvl9pPr>
          </a:lstStyle>
          <a:p>
            <a:r>
              <a:rPr lang="en-US" sz="2400" dirty="0"/>
              <a:t>After dropping invalid places we have 78 places left. </a:t>
            </a:r>
          </a:p>
        </p:txBody>
      </p:sp>
    </p:spTree>
    <p:extLst>
      <p:ext uri="{BB962C8B-B14F-4D97-AF65-F5344CB8AC3E}">
        <p14:creationId xmlns:p14="http://schemas.microsoft.com/office/powerpoint/2010/main" val="2508691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t>Methodology</a:t>
            </a:r>
            <a:br>
              <a:rPr lang="en-US" dirty="0"/>
            </a:br>
            <a:endParaRPr lang="en-US" dirty="0"/>
          </a:p>
        </p:txBody>
      </p:sp>
      <p:sp>
        <p:nvSpPr>
          <p:cNvPr id="9" name="Content Placeholder 2">
            <a:extLst>
              <a:ext uri="{FF2B5EF4-FFF2-40B4-BE49-F238E27FC236}">
                <a16:creationId xmlns:a16="http://schemas.microsoft.com/office/drawing/2014/main" id="{E3CA6EBC-B4F6-4394-AB80-9EDE2B3CC950}"/>
              </a:ext>
            </a:extLst>
          </p:cNvPr>
          <p:cNvSpPr>
            <a:spLocks noGrp="1"/>
          </p:cNvSpPr>
          <p:nvPr>
            <p:ph idx="1"/>
          </p:nvPr>
        </p:nvSpPr>
        <p:spPr>
          <a:xfrm>
            <a:off x="1266980" y="1070260"/>
            <a:ext cx="9509760" cy="824443"/>
          </a:xfrm>
        </p:spPr>
        <p:txBody>
          <a:bodyPr>
            <a:normAutofit/>
          </a:bodyPr>
          <a:lstStyle/>
          <a:p>
            <a:r>
              <a:rPr lang="en-US" dirty="0"/>
              <a:t>Now we normalize our data set.</a:t>
            </a:r>
          </a:p>
        </p:txBody>
      </p:sp>
      <p:pic>
        <p:nvPicPr>
          <p:cNvPr id="4" name="Picture 3">
            <a:extLst>
              <a:ext uri="{FF2B5EF4-FFF2-40B4-BE49-F238E27FC236}">
                <a16:creationId xmlns:a16="http://schemas.microsoft.com/office/drawing/2014/main" id="{B16976FA-20E7-4927-9312-1C68FDC473C1}"/>
              </a:ext>
            </a:extLst>
          </p:cNvPr>
          <p:cNvPicPr>
            <a:picLocks noChangeAspect="1"/>
          </p:cNvPicPr>
          <p:nvPr/>
        </p:nvPicPr>
        <p:blipFill>
          <a:blip r:embed="rId2"/>
          <a:stretch>
            <a:fillRect/>
          </a:stretch>
        </p:blipFill>
        <p:spPr>
          <a:xfrm>
            <a:off x="1415260" y="1872049"/>
            <a:ext cx="9305925" cy="3505200"/>
          </a:xfrm>
          <a:prstGeom prst="rect">
            <a:avLst/>
          </a:prstGeom>
        </p:spPr>
      </p:pic>
    </p:spTree>
    <p:extLst>
      <p:ext uri="{BB962C8B-B14F-4D97-AF65-F5344CB8AC3E}">
        <p14:creationId xmlns:p14="http://schemas.microsoft.com/office/powerpoint/2010/main" val="182264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t>Custom client part</a:t>
            </a:r>
            <a:br>
              <a:rPr lang="en-US" dirty="0"/>
            </a:br>
            <a:endParaRPr lang="en-US" dirty="0"/>
          </a:p>
        </p:txBody>
      </p:sp>
      <p:sp>
        <p:nvSpPr>
          <p:cNvPr id="9" name="Content Placeholder 2">
            <a:extLst>
              <a:ext uri="{FF2B5EF4-FFF2-40B4-BE49-F238E27FC236}">
                <a16:creationId xmlns:a16="http://schemas.microsoft.com/office/drawing/2014/main" id="{E3CA6EBC-B4F6-4394-AB80-9EDE2B3CC950}"/>
              </a:ext>
            </a:extLst>
          </p:cNvPr>
          <p:cNvSpPr>
            <a:spLocks noGrp="1"/>
          </p:cNvSpPr>
          <p:nvPr>
            <p:ph idx="1"/>
          </p:nvPr>
        </p:nvSpPr>
        <p:spPr>
          <a:xfrm>
            <a:off x="1275218" y="945686"/>
            <a:ext cx="9509760" cy="2358740"/>
          </a:xfrm>
        </p:spPr>
        <p:txBody>
          <a:bodyPr>
            <a:normAutofit/>
          </a:bodyPr>
          <a:lstStyle/>
          <a:p>
            <a:r>
              <a:rPr lang="en-US" dirty="0"/>
              <a:t>The next thing is defining a user's score to previous cities to see where their next vacation should be.</a:t>
            </a:r>
          </a:p>
          <a:p>
            <a:r>
              <a:rPr lang="en-US" dirty="0"/>
              <a:t>For this we will invent a user, whose scores will be:</a:t>
            </a:r>
          </a:p>
        </p:txBody>
      </p:sp>
      <p:pic>
        <p:nvPicPr>
          <p:cNvPr id="5" name="Picture 4">
            <a:extLst>
              <a:ext uri="{FF2B5EF4-FFF2-40B4-BE49-F238E27FC236}">
                <a16:creationId xmlns:a16="http://schemas.microsoft.com/office/drawing/2014/main" id="{EB097491-C494-4272-B26F-22D710AAB1E4}"/>
              </a:ext>
            </a:extLst>
          </p:cNvPr>
          <p:cNvPicPr/>
          <p:nvPr/>
        </p:nvPicPr>
        <p:blipFill>
          <a:blip r:embed="rId2"/>
          <a:stretch>
            <a:fillRect/>
          </a:stretch>
        </p:blipFill>
        <p:spPr>
          <a:xfrm>
            <a:off x="7735331" y="1640637"/>
            <a:ext cx="2836518" cy="4271677"/>
          </a:xfrm>
          <a:prstGeom prst="rect">
            <a:avLst/>
          </a:prstGeom>
        </p:spPr>
      </p:pic>
    </p:spTree>
    <p:extLst>
      <p:ext uri="{BB962C8B-B14F-4D97-AF65-F5344CB8AC3E}">
        <p14:creationId xmlns:p14="http://schemas.microsoft.com/office/powerpoint/2010/main" val="2691193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t>Custom client part</a:t>
            </a:r>
            <a:br>
              <a:rPr lang="en-US" dirty="0"/>
            </a:br>
            <a:endParaRPr lang="en-US" dirty="0"/>
          </a:p>
        </p:txBody>
      </p:sp>
      <p:sp>
        <p:nvSpPr>
          <p:cNvPr id="9" name="Content Placeholder 2">
            <a:extLst>
              <a:ext uri="{FF2B5EF4-FFF2-40B4-BE49-F238E27FC236}">
                <a16:creationId xmlns:a16="http://schemas.microsoft.com/office/drawing/2014/main" id="{E3CA6EBC-B4F6-4394-AB80-9EDE2B3CC950}"/>
              </a:ext>
            </a:extLst>
          </p:cNvPr>
          <p:cNvSpPr>
            <a:spLocks noGrp="1"/>
          </p:cNvSpPr>
          <p:nvPr>
            <p:ph idx="1"/>
          </p:nvPr>
        </p:nvSpPr>
        <p:spPr>
          <a:xfrm>
            <a:off x="1275218" y="945686"/>
            <a:ext cx="9509760" cy="2358740"/>
          </a:xfrm>
        </p:spPr>
        <p:txBody>
          <a:bodyPr>
            <a:normAutofit/>
          </a:bodyPr>
          <a:lstStyle/>
          <a:p>
            <a:r>
              <a:rPr lang="en-US" dirty="0"/>
              <a:t>From the user ratings and the Cities features, we can compute how much the user likes each feature. For this user we get: </a:t>
            </a:r>
          </a:p>
        </p:txBody>
      </p:sp>
      <p:pic>
        <p:nvPicPr>
          <p:cNvPr id="6" name="Picture 5">
            <a:extLst>
              <a:ext uri="{FF2B5EF4-FFF2-40B4-BE49-F238E27FC236}">
                <a16:creationId xmlns:a16="http://schemas.microsoft.com/office/drawing/2014/main" id="{73B339AF-FF42-49EC-8EA0-F14FE9637E58}"/>
              </a:ext>
            </a:extLst>
          </p:cNvPr>
          <p:cNvPicPr/>
          <p:nvPr/>
        </p:nvPicPr>
        <p:blipFill>
          <a:blip r:embed="rId2"/>
          <a:stretch>
            <a:fillRect/>
          </a:stretch>
        </p:blipFill>
        <p:spPr>
          <a:xfrm>
            <a:off x="4168346" y="2104124"/>
            <a:ext cx="3286425" cy="3093952"/>
          </a:xfrm>
          <a:prstGeom prst="rect">
            <a:avLst/>
          </a:prstGeom>
        </p:spPr>
      </p:pic>
    </p:spTree>
    <p:extLst>
      <p:ext uri="{BB962C8B-B14F-4D97-AF65-F5344CB8AC3E}">
        <p14:creationId xmlns:p14="http://schemas.microsoft.com/office/powerpoint/2010/main" val="17535866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t>User </a:t>
            </a:r>
            <a:r>
              <a:rPr lang="en-US" dirty="0" err="1"/>
              <a:t>recomendations</a:t>
            </a:r>
            <a:br>
              <a:rPr lang="en-US" dirty="0"/>
            </a:br>
            <a:endParaRPr lang="en-US" dirty="0"/>
          </a:p>
        </p:txBody>
      </p:sp>
      <p:sp>
        <p:nvSpPr>
          <p:cNvPr id="9" name="Content Placeholder 2">
            <a:extLst>
              <a:ext uri="{FF2B5EF4-FFF2-40B4-BE49-F238E27FC236}">
                <a16:creationId xmlns:a16="http://schemas.microsoft.com/office/drawing/2014/main" id="{E3CA6EBC-B4F6-4394-AB80-9EDE2B3CC950}"/>
              </a:ext>
            </a:extLst>
          </p:cNvPr>
          <p:cNvSpPr>
            <a:spLocks noGrp="1"/>
          </p:cNvSpPr>
          <p:nvPr>
            <p:ph idx="1"/>
          </p:nvPr>
        </p:nvSpPr>
        <p:spPr>
          <a:xfrm>
            <a:off x="1266980" y="1070260"/>
            <a:ext cx="9509760" cy="824443"/>
          </a:xfrm>
        </p:spPr>
        <p:txBody>
          <a:bodyPr>
            <a:normAutofit/>
          </a:bodyPr>
          <a:lstStyle/>
          <a:p>
            <a:r>
              <a:rPr lang="en-US" dirty="0"/>
              <a:t>Once we have the user predilection for each </a:t>
            </a:r>
            <a:r>
              <a:rPr lang="en-US" dirty="0" err="1"/>
              <a:t>feauter</a:t>
            </a:r>
            <a:r>
              <a:rPr lang="en-US" dirty="0"/>
              <a:t>, we can compute the user </a:t>
            </a:r>
            <a:r>
              <a:rPr lang="en-US" dirty="0" err="1"/>
              <a:t>favourites</a:t>
            </a:r>
            <a:r>
              <a:rPr lang="en-US" dirty="0"/>
              <a:t> cities, which are: </a:t>
            </a:r>
          </a:p>
        </p:txBody>
      </p:sp>
      <p:pic>
        <p:nvPicPr>
          <p:cNvPr id="6" name="Picture 5">
            <a:extLst>
              <a:ext uri="{FF2B5EF4-FFF2-40B4-BE49-F238E27FC236}">
                <a16:creationId xmlns:a16="http://schemas.microsoft.com/office/drawing/2014/main" id="{3C1FD6E7-CAC2-4FA5-9932-2F5A9F16B5BC}"/>
              </a:ext>
            </a:extLst>
          </p:cNvPr>
          <p:cNvPicPr/>
          <p:nvPr/>
        </p:nvPicPr>
        <p:blipFill>
          <a:blip r:embed="rId2"/>
          <a:stretch>
            <a:fillRect/>
          </a:stretch>
        </p:blipFill>
        <p:spPr>
          <a:xfrm>
            <a:off x="1741787" y="2018794"/>
            <a:ext cx="8708424" cy="3591173"/>
          </a:xfrm>
          <a:prstGeom prst="rect">
            <a:avLst/>
          </a:prstGeom>
        </p:spPr>
      </p:pic>
    </p:spTree>
    <p:extLst>
      <p:ext uri="{BB962C8B-B14F-4D97-AF65-F5344CB8AC3E}">
        <p14:creationId xmlns:p14="http://schemas.microsoft.com/office/powerpoint/2010/main" val="3863941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t>User </a:t>
            </a:r>
            <a:r>
              <a:rPr lang="en-US" dirty="0" err="1"/>
              <a:t>recomendations</a:t>
            </a:r>
            <a:br>
              <a:rPr lang="en-US" dirty="0"/>
            </a:br>
            <a:endParaRPr lang="en-US" dirty="0"/>
          </a:p>
        </p:txBody>
      </p:sp>
      <p:sp>
        <p:nvSpPr>
          <p:cNvPr id="9" name="Content Placeholder 2">
            <a:extLst>
              <a:ext uri="{FF2B5EF4-FFF2-40B4-BE49-F238E27FC236}">
                <a16:creationId xmlns:a16="http://schemas.microsoft.com/office/drawing/2014/main" id="{E3CA6EBC-B4F6-4394-AB80-9EDE2B3CC950}"/>
              </a:ext>
            </a:extLst>
          </p:cNvPr>
          <p:cNvSpPr>
            <a:spLocks noGrp="1"/>
          </p:cNvSpPr>
          <p:nvPr>
            <p:ph idx="1"/>
          </p:nvPr>
        </p:nvSpPr>
        <p:spPr>
          <a:xfrm>
            <a:off x="1266980" y="1070260"/>
            <a:ext cx="9509760" cy="824443"/>
          </a:xfrm>
        </p:spPr>
        <p:txBody>
          <a:bodyPr>
            <a:normAutofit lnSpcReduction="10000"/>
          </a:bodyPr>
          <a:lstStyle/>
          <a:p>
            <a:r>
              <a:rPr lang="en-US" dirty="0" err="1"/>
              <a:t>Toghether</a:t>
            </a:r>
            <a:r>
              <a:rPr lang="en-US" dirty="0"/>
              <a:t> with the table showing the best matches and the top venues of each city, we provide a dashboard where the user can select a city from the recommended list, and the city and it’s venues will show in a map:</a:t>
            </a:r>
          </a:p>
          <a:p>
            <a:endParaRPr lang="en-US" dirty="0"/>
          </a:p>
        </p:txBody>
      </p:sp>
      <p:pic>
        <p:nvPicPr>
          <p:cNvPr id="4" name="Picture 3">
            <a:extLst>
              <a:ext uri="{FF2B5EF4-FFF2-40B4-BE49-F238E27FC236}">
                <a16:creationId xmlns:a16="http://schemas.microsoft.com/office/drawing/2014/main" id="{DDDE0814-55F6-481D-93B1-9D3C4F308F16}"/>
              </a:ext>
            </a:extLst>
          </p:cNvPr>
          <p:cNvPicPr>
            <a:picLocks noChangeAspect="1"/>
          </p:cNvPicPr>
          <p:nvPr/>
        </p:nvPicPr>
        <p:blipFill rotWithShape="1">
          <a:blip r:embed="rId2"/>
          <a:srcRect t="11044" b="15654"/>
          <a:stretch/>
        </p:blipFill>
        <p:spPr>
          <a:xfrm>
            <a:off x="1266980" y="2158396"/>
            <a:ext cx="9965858" cy="3629344"/>
          </a:xfrm>
          <a:prstGeom prst="rect">
            <a:avLst/>
          </a:prstGeom>
        </p:spPr>
      </p:pic>
    </p:spTree>
    <p:extLst>
      <p:ext uri="{BB962C8B-B14F-4D97-AF65-F5344CB8AC3E}">
        <p14:creationId xmlns:p14="http://schemas.microsoft.com/office/powerpoint/2010/main" val="1331632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t>Results, discussion and conclusion</a:t>
            </a:r>
            <a:br>
              <a:rPr lang="en-US" dirty="0"/>
            </a:br>
            <a:endParaRPr lang="en-US" dirty="0"/>
          </a:p>
        </p:txBody>
      </p:sp>
      <p:sp>
        <p:nvSpPr>
          <p:cNvPr id="9" name="Content Placeholder 2">
            <a:extLst>
              <a:ext uri="{FF2B5EF4-FFF2-40B4-BE49-F238E27FC236}">
                <a16:creationId xmlns:a16="http://schemas.microsoft.com/office/drawing/2014/main" id="{E3CA6EBC-B4F6-4394-AB80-9EDE2B3CC950}"/>
              </a:ext>
            </a:extLst>
          </p:cNvPr>
          <p:cNvSpPr>
            <a:spLocks noGrp="1"/>
          </p:cNvSpPr>
          <p:nvPr>
            <p:ph idx="1"/>
          </p:nvPr>
        </p:nvSpPr>
        <p:spPr>
          <a:xfrm>
            <a:off x="1489402" y="1353312"/>
            <a:ext cx="9509760" cy="4869221"/>
          </a:xfrm>
        </p:spPr>
        <p:txBody>
          <a:bodyPr>
            <a:normAutofit/>
          </a:bodyPr>
          <a:lstStyle/>
          <a:p>
            <a:r>
              <a:rPr lang="en-US" dirty="0"/>
              <a:t>The result of this project is the recommended sites for a particular user.</a:t>
            </a:r>
          </a:p>
          <a:p>
            <a:r>
              <a:rPr lang="en-US" dirty="0"/>
              <a:t>As has been seen and explained, the scores entered clearly correspond to a person with little interest in big cities, someone who enjoys relaxing vacations much more, in quiet places and especially with the beach. We can see, as of the 15 recommended cities, except Dubai, the other cities are relatively quiet cities, and most are beach, so it seems that the algorithm works quite well, and the recommendations are good.</a:t>
            </a:r>
          </a:p>
          <a:p>
            <a:r>
              <a:rPr lang="en-US" dirty="0"/>
              <a:t>In conclusion, we can say that this program is a good tool when planning a vacation, since due to the wide range of places to go, and how quickly they all change, it is difficult to know where to go, and where you will find what you are looking for</a:t>
            </a:r>
          </a:p>
          <a:p>
            <a:endParaRPr lang="en-US" dirty="0"/>
          </a:p>
          <a:p>
            <a:r>
              <a:rPr lang="en-US" dirty="0"/>
              <a:t>The final decision of where to go will be up to the client, but good recommendations are made.</a:t>
            </a:r>
          </a:p>
        </p:txBody>
      </p:sp>
    </p:spTree>
    <p:extLst>
      <p:ext uri="{BB962C8B-B14F-4D97-AF65-F5344CB8AC3E}">
        <p14:creationId xmlns:p14="http://schemas.microsoft.com/office/powerpoint/2010/main" val="1668426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Presentation content:</a:t>
            </a:r>
          </a:p>
        </p:txBody>
      </p:sp>
      <p:sp>
        <p:nvSpPr>
          <p:cNvPr id="3" name="Content Placeholder 2"/>
          <p:cNvSpPr>
            <a:spLocks noGrp="1"/>
          </p:cNvSpPr>
          <p:nvPr>
            <p:ph idx="1"/>
          </p:nvPr>
        </p:nvSpPr>
        <p:spPr/>
        <p:txBody>
          <a:bodyPr/>
          <a:lstStyle/>
          <a:p>
            <a:r>
              <a:rPr lang="en-US" dirty="0"/>
              <a:t>Introduction, background and problem </a:t>
            </a:r>
          </a:p>
          <a:p>
            <a:r>
              <a:rPr lang="en-US" dirty="0"/>
              <a:t>Data acquisition </a:t>
            </a:r>
          </a:p>
          <a:p>
            <a:r>
              <a:rPr lang="en-US" dirty="0"/>
              <a:t>Cities and features selection</a:t>
            </a:r>
          </a:p>
          <a:p>
            <a:r>
              <a:rPr lang="en-US" dirty="0"/>
              <a:t>Methodology</a:t>
            </a:r>
          </a:p>
          <a:p>
            <a:r>
              <a:rPr lang="en-US" dirty="0"/>
              <a:t>Analysis</a:t>
            </a:r>
          </a:p>
          <a:p>
            <a:r>
              <a:rPr lang="en-US" dirty="0"/>
              <a:t>Results, discussion and conclusion</a:t>
            </a:r>
          </a:p>
        </p:txBody>
      </p:sp>
    </p:spTree>
    <p:extLst>
      <p:ext uri="{BB962C8B-B14F-4D97-AF65-F5344CB8AC3E}">
        <p14:creationId xmlns:p14="http://schemas.microsoft.com/office/powerpoint/2010/main" val="3327456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1120" y="149847"/>
            <a:ext cx="9509759" cy="1088136"/>
          </a:xfrm>
        </p:spPr>
        <p:txBody>
          <a:bodyPr/>
          <a:lstStyle/>
          <a:p>
            <a:pPr algn="ctr"/>
            <a:r>
              <a:rPr lang="en-US" dirty="0"/>
              <a:t>Introduction, background &amp; problem: </a:t>
            </a:r>
          </a:p>
        </p:txBody>
      </p:sp>
      <p:sp>
        <p:nvSpPr>
          <p:cNvPr id="3" name="Content Placeholder 2"/>
          <p:cNvSpPr>
            <a:spLocks noGrp="1"/>
          </p:cNvSpPr>
          <p:nvPr>
            <p:ph idx="1"/>
          </p:nvPr>
        </p:nvSpPr>
        <p:spPr>
          <a:xfrm>
            <a:off x="1258742" y="1622195"/>
            <a:ext cx="9509760" cy="4142232"/>
          </a:xfrm>
        </p:spPr>
        <p:txBody>
          <a:bodyPr/>
          <a:lstStyle/>
          <a:p>
            <a:r>
              <a:rPr lang="en-US" dirty="0"/>
              <a:t>Most people go on vacation every year, spending an average of $1,536 for household in USA.</a:t>
            </a:r>
          </a:p>
          <a:p>
            <a:pPr marL="45720" indent="0">
              <a:buNone/>
            </a:pPr>
            <a:endParaRPr lang="en-US" dirty="0"/>
          </a:p>
          <a:p>
            <a:r>
              <a:rPr lang="en-US" dirty="0"/>
              <a:t>Lots of possible destinations, and impossibility of studying them all without wasting a lot of time.</a:t>
            </a:r>
          </a:p>
          <a:p>
            <a:pPr marL="45720" indent="0">
              <a:buNone/>
            </a:pPr>
            <a:endParaRPr lang="en-US" dirty="0"/>
          </a:p>
          <a:p>
            <a:r>
              <a:rPr lang="en-US" dirty="0"/>
              <a:t>Need for a beater solution, which tells the user which are the top destinations for him/her based on him/her past experiences. </a:t>
            </a:r>
          </a:p>
        </p:txBody>
      </p:sp>
    </p:spTree>
    <p:extLst>
      <p:ext uri="{BB962C8B-B14F-4D97-AF65-F5344CB8AC3E}">
        <p14:creationId xmlns:p14="http://schemas.microsoft.com/office/powerpoint/2010/main" val="1615182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1120" y="149847"/>
            <a:ext cx="9509759" cy="1088136"/>
          </a:xfrm>
        </p:spPr>
        <p:txBody>
          <a:bodyPr/>
          <a:lstStyle/>
          <a:p>
            <a:pPr algn="ctr"/>
            <a:r>
              <a:rPr lang="en-US" dirty="0"/>
              <a:t>Data acquisition:</a:t>
            </a:r>
          </a:p>
        </p:txBody>
      </p:sp>
      <p:sp>
        <p:nvSpPr>
          <p:cNvPr id="3" name="Content Placeholder 2"/>
          <p:cNvSpPr>
            <a:spLocks noGrp="1"/>
          </p:cNvSpPr>
          <p:nvPr>
            <p:ph idx="1"/>
          </p:nvPr>
        </p:nvSpPr>
        <p:spPr>
          <a:xfrm>
            <a:off x="1258742" y="1622195"/>
            <a:ext cx="9509760" cy="4142232"/>
          </a:xfrm>
        </p:spPr>
        <p:txBody>
          <a:bodyPr/>
          <a:lstStyle/>
          <a:p>
            <a:r>
              <a:rPr lang="en-US" dirty="0"/>
              <a:t>Data will be extracted from two main sources: </a:t>
            </a:r>
          </a:p>
          <a:p>
            <a:pPr lvl="1"/>
            <a:r>
              <a:rPr lang="en-US" dirty="0"/>
              <a:t>Foursquare</a:t>
            </a:r>
          </a:p>
          <a:p>
            <a:pPr lvl="1"/>
            <a:r>
              <a:rPr lang="en-US" dirty="0" err="1"/>
              <a:t>Geopy.geocoders</a:t>
            </a:r>
            <a:endParaRPr lang="en-US" dirty="0"/>
          </a:p>
          <a:p>
            <a:pPr marL="45720" indent="0">
              <a:buNone/>
            </a:pPr>
            <a:endParaRPr lang="en-US" dirty="0"/>
          </a:p>
        </p:txBody>
      </p:sp>
      <p:pic>
        <p:nvPicPr>
          <p:cNvPr id="1026" name="Picture 2" descr="Resultado de imagen de Geopy.geocoders">
            <a:extLst>
              <a:ext uri="{FF2B5EF4-FFF2-40B4-BE49-F238E27FC236}">
                <a16:creationId xmlns:a16="http://schemas.microsoft.com/office/drawing/2014/main" id="{305AC879-CE14-436E-9B02-5A2565A149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1946" y="3231209"/>
            <a:ext cx="5210894" cy="260680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sultado de imagen de foursquare">
            <a:extLst>
              <a:ext uri="{FF2B5EF4-FFF2-40B4-BE49-F238E27FC236}">
                <a16:creationId xmlns:a16="http://schemas.microsoft.com/office/drawing/2014/main" id="{7C55CA51-CB67-45AC-81F1-9A73163844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3498" y="3231209"/>
            <a:ext cx="3445063" cy="23047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5178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t>Cities and features selection</a:t>
            </a:r>
            <a:br>
              <a:rPr lang="en-US" dirty="0"/>
            </a:br>
            <a:endParaRPr lang="en-US" dirty="0"/>
          </a:p>
        </p:txBody>
      </p:sp>
      <p:pic>
        <p:nvPicPr>
          <p:cNvPr id="6" name="Picture 5">
            <a:extLst>
              <a:ext uri="{FF2B5EF4-FFF2-40B4-BE49-F238E27FC236}">
                <a16:creationId xmlns:a16="http://schemas.microsoft.com/office/drawing/2014/main" id="{2103FF8A-DAC7-4355-BDA0-EA5EFF06CE3B}"/>
              </a:ext>
            </a:extLst>
          </p:cNvPr>
          <p:cNvPicPr>
            <a:picLocks noChangeAspect="1"/>
          </p:cNvPicPr>
          <p:nvPr/>
        </p:nvPicPr>
        <p:blipFill>
          <a:blip r:embed="rId2"/>
          <a:stretch>
            <a:fillRect/>
          </a:stretch>
        </p:blipFill>
        <p:spPr>
          <a:xfrm>
            <a:off x="1754660" y="1527651"/>
            <a:ext cx="8147925" cy="3802697"/>
          </a:xfrm>
          <a:prstGeom prst="rect">
            <a:avLst/>
          </a:prstGeom>
        </p:spPr>
      </p:pic>
      <p:sp>
        <p:nvSpPr>
          <p:cNvPr id="9" name="Content Placeholder 2">
            <a:extLst>
              <a:ext uri="{FF2B5EF4-FFF2-40B4-BE49-F238E27FC236}">
                <a16:creationId xmlns:a16="http://schemas.microsoft.com/office/drawing/2014/main" id="{E3CA6EBC-B4F6-4394-AB80-9EDE2B3CC950}"/>
              </a:ext>
            </a:extLst>
          </p:cNvPr>
          <p:cNvSpPr>
            <a:spLocks noGrp="1"/>
          </p:cNvSpPr>
          <p:nvPr>
            <p:ph idx="1"/>
          </p:nvPr>
        </p:nvSpPr>
        <p:spPr>
          <a:xfrm>
            <a:off x="1266980" y="1070260"/>
            <a:ext cx="9509760" cy="457391"/>
          </a:xfrm>
        </p:spPr>
        <p:txBody>
          <a:bodyPr/>
          <a:lstStyle/>
          <a:p>
            <a:r>
              <a:rPr lang="en-US" dirty="0"/>
              <a:t>We will use a total of 100 cities as vacation candidates, which are: </a:t>
            </a:r>
          </a:p>
        </p:txBody>
      </p:sp>
      <p:sp>
        <p:nvSpPr>
          <p:cNvPr id="10" name="Content Placeholder 2">
            <a:extLst>
              <a:ext uri="{FF2B5EF4-FFF2-40B4-BE49-F238E27FC236}">
                <a16:creationId xmlns:a16="http://schemas.microsoft.com/office/drawing/2014/main" id="{BEDC8CFF-FB63-477A-9BD1-02A828D97238}"/>
              </a:ext>
            </a:extLst>
          </p:cNvPr>
          <p:cNvSpPr txBox="1">
            <a:spLocks/>
          </p:cNvSpPr>
          <p:nvPr/>
        </p:nvSpPr>
        <p:spPr>
          <a:xfrm>
            <a:off x="836491" y="5748362"/>
            <a:ext cx="10014388" cy="899421"/>
          </a:xfrm>
          <a:prstGeom prst="rect">
            <a:avLst/>
          </a:prstGeom>
        </p:spPr>
        <p:txBody>
          <a:bodyPr vert="horz" lIns="91440" tIns="45720" rIns="91440" bIns="45720" rtlCol="0">
            <a:normAutofit/>
          </a:bodyPr>
          <a:lstStyle>
            <a:lvl1pPr marL="274320" indent="-228600" algn="l" defTabSz="914400" rtl="0" eaLnBrk="1" latinLnBrk="0" hangingPunct="1">
              <a:lnSpc>
                <a:spcPct val="90000"/>
              </a:lnSpc>
              <a:spcBef>
                <a:spcPts val="1800"/>
              </a:spcBef>
              <a:buSzPct val="100000"/>
              <a:buFont typeface="Arial" pitchFamily="34" charset="0"/>
              <a:buChar char="•"/>
              <a:defRPr sz="2000" kern="1200">
                <a:solidFill>
                  <a:schemeClr val="accent2">
                    <a:lumMod val="50000"/>
                  </a:schemeClr>
                </a:solidFill>
                <a:latin typeface="+mn-lt"/>
                <a:ea typeface="+mn-ea"/>
                <a:cs typeface="+mn-cs"/>
              </a:defRPr>
            </a:lvl1pPr>
            <a:lvl2pPr marL="548640" indent="-228600" algn="l" defTabSz="914400" rtl="0" eaLnBrk="1" latinLnBrk="0" hangingPunct="1">
              <a:lnSpc>
                <a:spcPct val="90000"/>
              </a:lnSpc>
              <a:spcBef>
                <a:spcPts val="1000"/>
              </a:spcBef>
              <a:buSzPct val="100000"/>
              <a:buFont typeface="Arial" pitchFamily="34" charset="0"/>
              <a:buChar char="•"/>
              <a:defRPr sz="1800" kern="1200">
                <a:solidFill>
                  <a:schemeClr val="accent2">
                    <a:lumMod val="50000"/>
                  </a:schemeClr>
                </a:solidFill>
                <a:latin typeface="+mn-lt"/>
                <a:ea typeface="+mn-ea"/>
                <a:cs typeface="+mn-cs"/>
              </a:defRPr>
            </a:lvl2pPr>
            <a:lvl3pPr marL="822960" indent="-228600" algn="l" defTabSz="914400" rtl="0" eaLnBrk="1" latinLnBrk="0" hangingPunct="1">
              <a:lnSpc>
                <a:spcPct val="90000"/>
              </a:lnSpc>
              <a:spcBef>
                <a:spcPts val="800"/>
              </a:spcBef>
              <a:buSzPct val="100000"/>
              <a:buFont typeface="Arial" pitchFamily="34" charset="0"/>
              <a:buChar char="•"/>
              <a:defRPr sz="1600" kern="1200">
                <a:solidFill>
                  <a:schemeClr val="accent2">
                    <a:lumMod val="50000"/>
                  </a:schemeClr>
                </a:solidFill>
                <a:latin typeface="+mn-lt"/>
                <a:ea typeface="+mn-ea"/>
                <a:cs typeface="+mn-cs"/>
              </a:defRPr>
            </a:lvl3pPr>
            <a:lvl4pPr marL="1097280" indent="-228600" algn="l" defTabSz="914400" rtl="0" eaLnBrk="1" latinLnBrk="0" hangingPunct="1">
              <a:lnSpc>
                <a:spcPct val="90000"/>
              </a:lnSpc>
              <a:spcBef>
                <a:spcPts val="800"/>
              </a:spcBef>
              <a:buSzPct val="100000"/>
              <a:buFont typeface="Arial" pitchFamily="34" charset="0"/>
              <a:buChar char="•"/>
              <a:defRPr sz="1400" kern="1200">
                <a:solidFill>
                  <a:schemeClr val="accent2">
                    <a:lumMod val="50000"/>
                  </a:schemeClr>
                </a:solidFill>
                <a:latin typeface="+mn-lt"/>
                <a:ea typeface="+mn-ea"/>
                <a:cs typeface="+mn-cs"/>
              </a:defRPr>
            </a:lvl4pPr>
            <a:lvl5pPr marL="1371600" indent="-228600" algn="l" defTabSz="914400" rtl="0" eaLnBrk="1" latinLnBrk="0" hangingPunct="1">
              <a:lnSpc>
                <a:spcPct val="90000"/>
              </a:lnSpc>
              <a:spcBef>
                <a:spcPts val="800"/>
              </a:spcBef>
              <a:buSzPct val="100000"/>
              <a:buFont typeface="Arial" pitchFamily="34" charset="0"/>
              <a:buChar char="•"/>
              <a:defRPr sz="1400" kern="1200">
                <a:solidFill>
                  <a:schemeClr val="accent2">
                    <a:lumMod val="50000"/>
                  </a:schemeClr>
                </a:solidFill>
                <a:latin typeface="+mn-lt"/>
                <a:ea typeface="+mn-ea"/>
                <a:cs typeface="+mn-cs"/>
              </a:defRPr>
            </a:lvl5pPr>
            <a:lvl6pPr marL="1645920" indent="-228600" algn="l" defTabSz="914400" rtl="0" eaLnBrk="1" latinLnBrk="0" hangingPunct="1">
              <a:lnSpc>
                <a:spcPct val="90000"/>
              </a:lnSpc>
              <a:spcBef>
                <a:spcPts val="800"/>
              </a:spcBef>
              <a:buSzPct val="100000"/>
              <a:buFont typeface="Arial" pitchFamily="34" charset="0"/>
              <a:buChar char="•"/>
              <a:defRPr sz="1400" kern="1200">
                <a:solidFill>
                  <a:schemeClr val="accent2">
                    <a:lumMod val="50000"/>
                  </a:schemeClr>
                </a:solidFill>
                <a:latin typeface="+mn-lt"/>
                <a:ea typeface="+mn-ea"/>
                <a:cs typeface="+mn-cs"/>
              </a:defRPr>
            </a:lvl6pPr>
            <a:lvl7pPr marL="1920240" indent="-228600" algn="l" defTabSz="914400" rtl="0" eaLnBrk="1" latinLnBrk="0" hangingPunct="1">
              <a:lnSpc>
                <a:spcPct val="90000"/>
              </a:lnSpc>
              <a:spcBef>
                <a:spcPts val="800"/>
              </a:spcBef>
              <a:buSzPct val="100000"/>
              <a:buFont typeface="Arial" pitchFamily="34" charset="0"/>
              <a:buChar char="•"/>
              <a:defRPr sz="1400" kern="1200">
                <a:solidFill>
                  <a:schemeClr val="accent2">
                    <a:lumMod val="50000"/>
                  </a:schemeClr>
                </a:solidFill>
                <a:latin typeface="+mn-lt"/>
                <a:ea typeface="+mn-ea"/>
                <a:cs typeface="+mn-cs"/>
              </a:defRPr>
            </a:lvl7pPr>
            <a:lvl8pPr marL="2194560" indent="-228600" algn="l" defTabSz="914400" rtl="0" eaLnBrk="1" latinLnBrk="0" hangingPunct="1">
              <a:lnSpc>
                <a:spcPct val="90000"/>
              </a:lnSpc>
              <a:spcBef>
                <a:spcPts val="800"/>
              </a:spcBef>
              <a:buSzPct val="100000"/>
              <a:buFont typeface="Arial" pitchFamily="34" charset="0"/>
              <a:buChar char="•"/>
              <a:defRPr sz="1400" kern="1200">
                <a:solidFill>
                  <a:schemeClr val="accent2">
                    <a:lumMod val="50000"/>
                  </a:schemeClr>
                </a:solidFill>
                <a:latin typeface="+mn-lt"/>
                <a:ea typeface="+mn-ea"/>
                <a:cs typeface="+mn-cs"/>
              </a:defRPr>
            </a:lvl8pPr>
            <a:lvl9pPr marL="2240280" indent="0" algn="l" defTabSz="914400" rtl="0" eaLnBrk="1" latinLnBrk="0" hangingPunct="1">
              <a:lnSpc>
                <a:spcPct val="90000"/>
              </a:lnSpc>
              <a:spcBef>
                <a:spcPts val="800"/>
              </a:spcBef>
              <a:buSzPct val="100000"/>
              <a:buFont typeface="Arial" pitchFamily="34" charset="0"/>
              <a:buNone/>
              <a:defRPr sz="1400" kern="1200">
                <a:solidFill>
                  <a:schemeClr val="accent2">
                    <a:lumMod val="50000"/>
                  </a:schemeClr>
                </a:solidFill>
                <a:latin typeface="+mn-lt"/>
                <a:ea typeface="+mn-ea"/>
                <a:cs typeface="+mn-cs"/>
              </a:defRPr>
            </a:lvl9pPr>
          </a:lstStyle>
          <a:p>
            <a:pPr algn="ctr"/>
            <a:r>
              <a:rPr lang="en-US" dirty="0"/>
              <a:t>For the features, we will use the total number of venues of each category a city has. We will search for venues from a total of 100 different categories</a:t>
            </a:r>
          </a:p>
        </p:txBody>
      </p:sp>
    </p:spTree>
    <p:extLst>
      <p:ext uri="{BB962C8B-B14F-4D97-AF65-F5344CB8AC3E}">
        <p14:creationId xmlns:p14="http://schemas.microsoft.com/office/powerpoint/2010/main" val="2578687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t>Cities and features selection</a:t>
            </a:r>
            <a:br>
              <a:rPr lang="en-US" dirty="0"/>
            </a:br>
            <a:endParaRPr lang="en-US" dirty="0"/>
          </a:p>
        </p:txBody>
      </p:sp>
      <p:pic>
        <p:nvPicPr>
          <p:cNvPr id="6" name="Picture 5">
            <a:extLst>
              <a:ext uri="{FF2B5EF4-FFF2-40B4-BE49-F238E27FC236}">
                <a16:creationId xmlns:a16="http://schemas.microsoft.com/office/drawing/2014/main" id="{2103FF8A-DAC7-4355-BDA0-EA5EFF06CE3B}"/>
              </a:ext>
            </a:extLst>
          </p:cNvPr>
          <p:cNvPicPr>
            <a:picLocks noChangeAspect="1"/>
          </p:cNvPicPr>
          <p:nvPr/>
        </p:nvPicPr>
        <p:blipFill>
          <a:blip r:embed="rId2"/>
          <a:stretch>
            <a:fillRect/>
          </a:stretch>
        </p:blipFill>
        <p:spPr>
          <a:xfrm>
            <a:off x="1754660" y="1527651"/>
            <a:ext cx="8147925" cy="3802697"/>
          </a:xfrm>
          <a:prstGeom prst="rect">
            <a:avLst/>
          </a:prstGeom>
        </p:spPr>
      </p:pic>
      <p:sp>
        <p:nvSpPr>
          <p:cNvPr id="9" name="Content Placeholder 2">
            <a:extLst>
              <a:ext uri="{FF2B5EF4-FFF2-40B4-BE49-F238E27FC236}">
                <a16:creationId xmlns:a16="http://schemas.microsoft.com/office/drawing/2014/main" id="{E3CA6EBC-B4F6-4394-AB80-9EDE2B3CC950}"/>
              </a:ext>
            </a:extLst>
          </p:cNvPr>
          <p:cNvSpPr>
            <a:spLocks noGrp="1"/>
          </p:cNvSpPr>
          <p:nvPr>
            <p:ph idx="1"/>
          </p:nvPr>
        </p:nvSpPr>
        <p:spPr>
          <a:xfrm>
            <a:off x="1266980" y="1070260"/>
            <a:ext cx="9509760" cy="457391"/>
          </a:xfrm>
        </p:spPr>
        <p:txBody>
          <a:bodyPr/>
          <a:lstStyle/>
          <a:p>
            <a:r>
              <a:rPr lang="en-US" dirty="0"/>
              <a:t>We will use a total of 100 cities as vacation candidates, which are: </a:t>
            </a:r>
          </a:p>
        </p:txBody>
      </p:sp>
      <p:sp>
        <p:nvSpPr>
          <p:cNvPr id="10" name="Content Placeholder 2">
            <a:extLst>
              <a:ext uri="{FF2B5EF4-FFF2-40B4-BE49-F238E27FC236}">
                <a16:creationId xmlns:a16="http://schemas.microsoft.com/office/drawing/2014/main" id="{BEDC8CFF-FB63-477A-9BD1-02A828D97238}"/>
              </a:ext>
            </a:extLst>
          </p:cNvPr>
          <p:cNvSpPr txBox="1">
            <a:spLocks/>
          </p:cNvSpPr>
          <p:nvPr/>
        </p:nvSpPr>
        <p:spPr>
          <a:xfrm>
            <a:off x="836491" y="5748362"/>
            <a:ext cx="10014388" cy="899421"/>
          </a:xfrm>
          <a:prstGeom prst="rect">
            <a:avLst/>
          </a:prstGeom>
        </p:spPr>
        <p:txBody>
          <a:bodyPr vert="horz" lIns="91440" tIns="45720" rIns="91440" bIns="45720" rtlCol="0">
            <a:normAutofit/>
          </a:bodyPr>
          <a:lstStyle>
            <a:lvl1pPr marL="274320" indent="-228600" algn="l" defTabSz="914400" rtl="0" eaLnBrk="1" latinLnBrk="0" hangingPunct="1">
              <a:lnSpc>
                <a:spcPct val="90000"/>
              </a:lnSpc>
              <a:spcBef>
                <a:spcPts val="1800"/>
              </a:spcBef>
              <a:buSzPct val="100000"/>
              <a:buFont typeface="Arial" pitchFamily="34" charset="0"/>
              <a:buChar char="•"/>
              <a:defRPr sz="2000" kern="1200">
                <a:solidFill>
                  <a:schemeClr val="accent2">
                    <a:lumMod val="50000"/>
                  </a:schemeClr>
                </a:solidFill>
                <a:latin typeface="+mn-lt"/>
                <a:ea typeface="+mn-ea"/>
                <a:cs typeface="+mn-cs"/>
              </a:defRPr>
            </a:lvl1pPr>
            <a:lvl2pPr marL="548640" indent="-228600" algn="l" defTabSz="914400" rtl="0" eaLnBrk="1" latinLnBrk="0" hangingPunct="1">
              <a:lnSpc>
                <a:spcPct val="90000"/>
              </a:lnSpc>
              <a:spcBef>
                <a:spcPts val="1000"/>
              </a:spcBef>
              <a:buSzPct val="100000"/>
              <a:buFont typeface="Arial" pitchFamily="34" charset="0"/>
              <a:buChar char="•"/>
              <a:defRPr sz="1800" kern="1200">
                <a:solidFill>
                  <a:schemeClr val="accent2">
                    <a:lumMod val="50000"/>
                  </a:schemeClr>
                </a:solidFill>
                <a:latin typeface="+mn-lt"/>
                <a:ea typeface="+mn-ea"/>
                <a:cs typeface="+mn-cs"/>
              </a:defRPr>
            </a:lvl2pPr>
            <a:lvl3pPr marL="822960" indent="-228600" algn="l" defTabSz="914400" rtl="0" eaLnBrk="1" latinLnBrk="0" hangingPunct="1">
              <a:lnSpc>
                <a:spcPct val="90000"/>
              </a:lnSpc>
              <a:spcBef>
                <a:spcPts val="800"/>
              </a:spcBef>
              <a:buSzPct val="100000"/>
              <a:buFont typeface="Arial" pitchFamily="34" charset="0"/>
              <a:buChar char="•"/>
              <a:defRPr sz="1600" kern="1200">
                <a:solidFill>
                  <a:schemeClr val="accent2">
                    <a:lumMod val="50000"/>
                  </a:schemeClr>
                </a:solidFill>
                <a:latin typeface="+mn-lt"/>
                <a:ea typeface="+mn-ea"/>
                <a:cs typeface="+mn-cs"/>
              </a:defRPr>
            </a:lvl3pPr>
            <a:lvl4pPr marL="1097280" indent="-228600" algn="l" defTabSz="914400" rtl="0" eaLnBrk="1" latinLnBrk="0" hangingPunct="1">
              <a:lnSpc>
                <a:spcPct val="90000"/>
              </a:lnSpc>
              <a:spcBef>
                <a:spcPts val="800"/>
              </a:spcBef>
              <a:buSzPct val="100000"/>
              <a:buFont typeface="Arial" pitchFamily="34" charset="0"/>
              <a:buChar char="•"/>
              <a:defRPr sz="1400" kern="1200">
                <a:solidFill>
                  <a:schemeClr val="accent2">
                    <a:lumMod val="50000"/>
                  </a:schemeClr>
                </a:solidFill>
                <a:latin typeface="+mn-lt"/>
                <a:ea typeface="+mn-ea"/>
                <a:cs typeface="+mn-cs"/>
              </a:defRPr>
            </a:lvl4pPr>
            <a:lvl5pPr marL="1371600" indent="-228600" algn="l" defTabSz="914400" rtl="0" eaLnBrk="1" latinLnBrk="0" hangingPunct="1">
              <a:lnSpc>
                <a:spcPct val="90000"/>
              </a:lnSpc>
              <a:spcBef>
                <a:spcPts val="800"/>
              </a:spcBef>
              <a:buSzPct val="100000"/>
              <a:buFont typeface="Arial" pitchFamily="34" charset="0"/>
              <a:buChar char="•"/>
              <a:defRPr sz="1400" kern="1200">
                <a:solidFill>
                  <a:schemeClr val="accent2">
                    <a:lumMod val="50000"/>
                  </a:schemeClr>
                </a:solidFill>
                <a:latin typeface="+mn-lt"/>
                <a:ea typeface="+mn-ea"/>
                <a:cs typeface="+mn-cs"/>
              </a:defRPr>
            </a:lvl5pPr>
            <a:lvl6pPr marL="1645920" indent="-228600" algn="l" defTabSz="914400" rtl="0" eaLnBrk="1" latinLnBrk="0" hangingPunct="1">
              <a:lnSpc>
                <a:spcPct val="90000"/>
              </a:lnSpc>
              <a:spcBef>
                <a:spcPts val="800"/>
              </a:spcBef>
              <a:buSzPct val="100000"/>
              <a:buFont typeface="Arial" pitchFamily="34" charset="0"/>
              <a:buChar char="•"/>
              <a:defRPr sz="1400" kern="1200">
                <a:solidFill>
                  <a:schemeClr val="accent2">
                    <a:lumMod val="50000"/>
                  </a:schemeClr>
                </a:solidFill>
                <a:latin typeface="+mn-lt"/>
                <a:ea typeface="+mn-ea"/>
                <a:cs typeface="+mn-cs"/>
              </a:defRPr>
            </a:lvl6pPr>
            <a:lvl7pPr marL="1920240" indent="-228600" algn="l" defTabSz="914400" rtl="0" eaLnBrk="1" latinLnBrk="0" hangingPunct="1">
              <a:lnSpc>
                <a:spcPct val="90000"/>
              </a:lnSpc>
              <a:spcBef>
                <a:spcPts val="800"/>
              </a:spcBef>
              <a:buSzPct val="100000"/>
              <a:buFont typeface="Arial" pitchFamily="34" charset="0"/>
              <a:buChar char="•"/>
              <a:defRPr sz="1400" kern="1200">
                <a:solidFill>
                  <a:schemeClr val="accent2">
                    <a:lumMod val="50000"/>
                  </a:schemeClr>
                </a:solidFill>
                <a:latin typeface="+mn-lt"/>
                <a:ea typeface="+mn-ea"/>
                <a:cs typeface="+mn-cs"/>
              </a:defRPr>
            </a:lvl7pPr>
            <a:lvl8pPr marL="2194560" indent="-228600" algn="l" defTabSz="914400" rtl="0" eaLnBrk="1" latinLnBrk="0" hangingPunct="1">
              <a:lnSpc>
                <a:spcPct val="90000"/>
              </a:lnSpc>
              <a:spcBef>
                <a:spcPts val="800"/>
              </a:spcBef>
              <a:buSzPct val="100000"/>
              <a:buFont typeface="Arial" pitchFamily="34" charset="0"/>
              <a:buChar char="•"/>
              <a:defRPr sz="1400" kern="1200">
                <a:solidFill>
                  <a:schemeClr val="accent2">
                    <a:lumMod val="50000"/>
                  </a:schemeClr>
                </a:solidFill>
                <a:latin typeface="+mn-lt"/>
                <a:ea typeface="+mn-ea"/>
                <a:cs typeface="+mn-cs"/>
              </a:defRPr>
            </a:lvl8pPr>
            <a:lvl9pPr marL="2240280" indent="0" algn="l" defTabSz="914400" rtl="0" eaLnBrk="1" latinLnBrk="0" hangingPunct="1">
              <a:lnSpc>
                <a:spcPct val="90000"/>
              </a:lnSpc>
              <a:spcBef>
                <a:spcPts val="800"/>
              </a:spcBef>
              <a:buSzPct val="100000"/>
              <a:buFont typeface="Arial" pitchFamily="34" charset="0"/>
              <a:buNone/>
              <a:defRPr sz="1400" kern="1200">
                <a:solidFill>
                  <a:schemeClr val="accent2">
                    <a:lumMod val="50000"/>
                  </a:schemeClr>
                </a:solidFill>
                <a:latin typeface="+mn-lt"/>
                <a:ea typeface="+mn-ea"/>
                <a:cs typeface="+mn-cs"/>
              </a:defRPr>
            </a:lvl9pPr>
          </a:lstStyle>
          <a:p>
            <a:pPr algn="ctr"/>
            <a:r>
              <a:rPr lang="en-US" dirty="0"/>
              <a:t>For the features, we will use the total number of venues of each category a city has. We will search for venues from a total of 100 different categories</a:t>
            </a:r>
          </a:p>
        </p:txBody>
      </p:sp>
    </p:spTree>
    <p:extLst>
      <p:ext uri="{BB962C8B-B14F-4D97-AF65-F5344CB8AC3E}">
        <p14:creationId xmlns:p14="http://schemas.microsoft.com/office/powerpoint/2010/main" val="1796920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t>Methodology</a:t>
            </a:r>
            <a:br>
              <a:rPr lang="en-US" dirty="0"/>
            </a:br>
            <a:endParaRPr lang="en-US" dirty="0"/>
          </a:p>
        </p:txBody>
      </p:sp>
      <p:sp>
        <p:nvSpPr>
          <p:cNvPr id="9" name="Content Placeholder 2">
            <a:extLst>
              <a:ext uri="{FF2B5EF4-FFF2-40B4-BE49-F238E27FC236}">
                <a16:creationId xmlns:a16="http://schemas.microsoft.com/office/drawing/2014/main" id="{E3CA6EBC-B4F6-4394-AB80-9EDE2B3CC950}"/>
              </a:ext>
            </a:extLst>
          </p:cNvPr>
          <p:cNvSpPr>
            <a:spLocks noGrp="1"/>
          </p:cNvSpPr>
          <p:nvPr>
            <p:ph idx="1"/>
          </p:nvPr>
        </p:nvSpPr>
        <p:spPr>
          <a:xfrm>
            <a:off x="1266980" y="1070260"/>
            <a:ext cx="9509760" cy="824443"/>
          </a:xfrm>
        </p:spPr>
        <p:txBody>
          <a:bodyPr>
            <a:normAutofit/>
          </a:bodyPr>
          <a:lstStyle/>
          <a:p>
            <a:r>
              <a:rPr lang="en-US" dirty="0"/>
              <a:t>We will search for every feature of every city, and save the returned venues from the foursquare API. We will have a table like this:</a:t>
            </a:r>
          </a:p>
        </p:txBody>
      </p:sp>
      <p:pic>
        <p:nvPicPr>
          <p:cNvPr id="4" name="Picture 3">
            <a:extLst>
              <a:ext uri="{FF2B5EF4-FFF2-40B4-BE49-F238E27FC236}">
                <a16:creationId xmlns:a16="http://schemas.microsoft.com/office/drawing/2014/main" id="{C9EA7923-DC57-4FAB-9D61-16F58699B5FF}"/>
              </a:ext>
            </a:extLst>
          </p:cNvPr>
          <p:cNvPicPr>
            <a:picLocks noChangeAspect="1"/>
          </p:cNvPicPr>
          <p:nvPr/>
        </p:nvPicPr>
        <p:blipFill>
          <a:blip r:embed="rId2"/>
          <a:stretch>
            <a:fillRect/>
          </a:stretch>
        </p:blipFill>
        <p:spPr>
          <a:xfrm>
            <a:off x="3506615" y="2121205"/>
            <a:ext cx="5178768" cy="3105112"/>
          </a:xfrm>
          <a:prstGeom prst="rect">
            <a:avLst/>
          </a:prstGeom>
        </p:spPr>
      </p:pic>
    </p:spTree>
    <p:extLst>
      <p:ext uri="{BB962C8B-B14F-4D97-AF65-F5344CB8AC3E}">
        <p14:creationId xmlns:p14="http://schemas.microsoft.com/office/powerpoint/2010/main" val="1529018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t>Methodology</a:t>
            </a:r>
            <a:br>
              <a:rPr lang="en-US" dirty="0"/>
            </a:br>
            <a:endParaRPr lang="en-US" dirty="0"/>
          </a:p>
        </p:txBody>
      </p:sp>
      <p:sp>
        <p:nvSpPr>
          <p:cNvPr id="9" name="Content Placeholder 2">
            <a:extLst>
              <a:ext uri="{FF2B5EF4-FFF2-40B4-BE49-F238E27FC236}">
                <a16:creationId xmlns:a16="http://schemas.microsoft.com/office/drawing/2014/main" id="{E3CA6EBC-B4F6-4394-AB80-9EDE2B3CC950}"/>
              </a:ext>
            </a:extLst>
          </p:cNvPr>
          <p:cNvSpPr>
            <a:spLocks noGrp="1"/>
          </p:cNvSpPr>
          <p:nvPr>
            <p:ph idx="1"/>
          </p:nvPr>
        </p:nvSpPr>
        <p:spPr>
          <a:xfrm>
            <a:off x="1266980" y="1070260"/>
            <a:ext cx="9509760" cy="824443"/>
          </a:xfrm>
        </p:spPr>
        <p:txBody>
          <a:bodyPr>
            <a:normAutofit lnSpcReduction="10000"/>
          </a:bodyPr>
          <a:lstStyle/>
          <a:p>
            <a:r>
              <a:rPr lang="en-US" dirty="0"/>
              <a:t>The next step is to sort all this data, and create a new table with every city in one row, and 100 columns, each with one feature. Each cell will contain the number of venues of that category that exist in that city:</a:t>
            </a:r>
          </a:p>
        </p:txBody>
      </p:sp>
      <p:pic>
        <p:nvPicPr>
          <p:cNvPr id="5" name="Picture 4">
            <a:extLst>
              <a:ext uri="{FF2B5EF4-FFF2-40B4-BE49-F238E27FC236}">
                <a16:creationId xmlns:a16="http://schemas.microsoft.com/office/drawing/2014/main" id="{E9088325-ECB4-464E-92DB-D870A16C1226}"/>
              </a:ext>
            </a:extLst>
          </p:cNvPr>
          <p:cNvPicPr>
            <a:picLocks noChangeAspect="1"/>
          </p:cNvPicPr>
          <p:nvPr/>
        </p:nvPicPr>
        <p:blipFill>
          <a:blip r:embed="rId2"/>
          <a:stretch>
            <a:fillRect/>
          </a:stretch>
        </p:blipFill>
        <p:spPr>
          <a:xfrm>
            <a:off x="1677300" y="2079664"/>
            <a:ext cx="8837398" cy="4513160"/>
          </a:xfrm>
          <a:prstGeom prst="rect">
            <a:avLst/>
          </a:prstGeom>
        </p:spPr>
      </p:pic>
    </p:spTree>
    <p:extLst>
      <p:ext uri="{BB962C8B-B14F-4D97-AF65-F5344CB8AC3E}">
        <p14:creationId xmlns:p14="http://schemas.microsoft.com/office/powerpoint/2010/main" val="328904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t>Methodology</a:t>
            </a:r>
            <a:br>
              <a:rPr lang="en-US" dirty="0"/>
            </a:br>
            <a:endParaRPr lang="en-US" dirty="0"/>
          </a:p>
        </p:txBody>
      </p:sp>
      <p:sp>
        <p:nvSpPr>
          <p:cNvPr id="9" name="Content Placeholder 2">
            <a:extLst>
              <a:ext uri="{FF2B5EF4-FFF2-40B4-BE49-F238E27FC236}">
                <a16:creationId xmlns:a16="http://schemas.microsoft.com/office/drawing/2014/main" id="{E3CA6EBC-B4F6-4394-AB80-9EDE2B3CC950}"/>
              </a:ext>
            </a:extLst>
          </p:cNvPr>
          <p:cNvSpPr>
            <a:spLocks noGrp="1"/>
          </p:cNvSpPr>
          <p:nvPr>
            <p:ph idx="1"/>
          </p:nvPr>
        </p:nvSpPr>
        <p:spPr>
          <a:xfrm>
            <a:off x="1258742" y="732508"/>
            <a:ext cx="9509760" cy="2358740"/>
          </a:xfrm>
        </p:spPr>
        <p:txBody>
          <a:bodyPr>
            <a:normAutofit/>
          </a:bodyPr>
          <a:lstStyle/>
          <a:p>
            <a:r>
              <a:rPr lang="en-US" dirty="0"/>
              <a:t>The next step is to see if there are any cities that should be discarded because it has few sites. This may be because Foursquare has little data about a site, because we put the coordinates wrong (for example, we put the name of a country or region instead of a city) or that the place simply has few sites. An example of a misnomer is for example the place "Hawaii". However, when looking for the coordinates in geocoders, putting the name of Hawaii instead of the name of its capital (Honolulu) returned us a location far from any city.</a:t>
            </a:r>
          </a:p>
        </p:txBody>
      </p:sp>
      <p:pic>
        <p:nvPicPr>
          <p:cNvPr id="4" name="Picture 3">
            <a:extLst>
              <a:ext uri="{FF2B5EF4-FFF2-40B4-BE49-F238E27FC236}">
                <a16:creationId xmlns:a16="http://schemas.microsoft.com/office/drawing/2014/main" id="{8A72DE58-7221-4F9F-9E58-9B166B7E056D}"/>
              </a:ext>
            </a:extLst>
          </p:cNvPr>
          <p:cNvPicPr>
            <a:picLocks noChangeAspect="1"/>
          </p:cNvPicPr>
          <p:nvPr/>
        </p:nvPicPr>
        <p:blipFill>
          <a:blip r:embed="rId2"/>
          <a:stretch>
            <a:fillRect/>
          </a:stretch>
        </p:blipFill>
        <p:spPr>
          <a:xfrm>
            <a:off x="2413687" y="2896800"/>
            <a:ext cx="7026876" cy="3457740"/>
          </a:xfrm>
          <a:prstGeom prst="rect">
            <a:avLst/>
          </a:prstGeom>
        </p:spPr>
      </p:pic>
    </p:spTree>
    <p:extLst>
      <p:ext uri="{BB962C8B-B14F-4D97-AF65-F5344CB8AC3E}">
        <p14:creationId xmlns:p14="http://schemas.microsoft.com/office/powerpoint/2010/main" val="3901820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cean 16x9">
  <a:themeElements>
    <a:clrScheme name="Ocean">
      <a:dk1>
        <a:sysClr val="windowText" lastClr="000000"/>
      </a:dk1>
      <a:lt1>
        <a:sysClr val="window" lastClr="FFFFFF"/>
      </a:lt1>
      <a:dk2>
        <a:srgbClr val="323232"/>
      </a:dk2>
      <a:lt2>
        <a:srgbClr val="E3DED1"/>
      </a:lt2>
      <a:accent1>
        <a:srgbClr val="4557A1"/>
      </a:accent1>
      <a:accent2>
        <a:srgbClr val="3691AA"/>
      </a:accent2>
      <a:accent3>
        <a:srgbClr val="893768"/>
      </a:accent3>
      <a:accent4>
        <a:srgbClr val="4E8542"/>
      </a:accent4>
      <a:accent5>
        <a:srgbClr val="A25A12"/>
      </a:accent5>
      <a:accent6>
        <a:srgbClr val="C19859"/>
      </a:accent6>
      <a:hlink>
        <a:srgbClr val="6B9F25"/>
      </a:hlink>
      <a:folHlink>
        <a:srgbClr val="B26B02"/>
      </a:folHlink>
    </a:clrScheme>
    <a:fontScheme name="Georgia">
      <a:maj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cean painting presentation (widescreen).potx" id="{7D8F5DB3-F878-46D5-AF2D-2DD5B7369221}" vid="{9251DF30-C224-466C-9BFA-3064FAD55731}"/>
    </a:ext>
  </a:extLst>
</a:theme>
</file>

<file path=ppt/theme/theme2.xml><?xml version="1.0" encoding="utf-8"?>
<a:theme xmlns:a="http://schemas.openxmlformats.org/drawingml/2006/main" name="Office Theme">
  <a:themeElements>
    <a:clrScheme name="Ocean">
      <a:dk1>
        <a:sysClr val="windowText" lastClr="000000"/>
      </a:dk1>
      <a:lt1>
        <a:sysClr val="window" lastClr="FFFFFF"/>
      </a:lt1>
      <a:dk2>
        <a:srgbClr val="323232"/>
      </a:dk2>
      <a:lt2>
        <a:srgbClr val="E3DED1"/>
      </a:lt2>
      <a:accent1>
        <a:srgbClr val="4557A1"/>
      </a:accent1>
      <a:accent2>
        <a:srgbClr val="3691AA"/>
      </a:accent2>
      <a:accent3>
        <a:srgbClr val="893768"/>
      </a:accent3>
      <a:accent4>
        <a:srgbClr val="4E8542"/>
      </a:accent4>
      <a:accent5>
        <a:srgbClr val="A25A12"/>
      </a:accent5>
      <a:accent6>
        <a:srgbClr val="C19859"/>
      </a:accent6>
      <a:hlink>
        <a:srgbClr val="6B9F25"/>
      </a:hlink>
      <a:folHlink>
        <a:srgbClr val="B26B02"/>
      </a:folHlink>
    </a:clrScheme>
    <a:fontScheme name="Georgia">
      <a:maj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Ocean">
      <a:dk1>
        <a:sysClr val="windowText" lastClr="000000"/>
      </a:dk1>
      <a:lt1>
        <a:sysClr val="window" lastClr="FFFFFF"/>
      </a:lt1>
      <a:dk2>
        <a:srgbClr val="323232"/>
      </a:dk2>
      <a:lt2>
        <a:srgbClr val="E3DED1"/>
      </a:lt2>
      <a:accent1>
        <a:srgbClr val="4557A1"/>
      </a:accent1>
      <a:accent2>
        <a:srgbClr val="3691AA"/>
      </a:accent2>
      <a:accent3>
        <a:srgbClr val="893768"/>
      </a:accent3>
      <a:accent4>
        <a:srgbClr val="4E8542"/>
      </a:accent4>
      <a:accent5>
        <a:srgbClr val="A25A12"/>
      </a:accent5>
      <a:accent6>
        <a:srgbClr val="C19859"/>
      </a:accent6>
      <a:hlink>
        <a:srgbClr val="6B9F25"/>
      </a:hlink>
      <a:folHlink>
        <a:srgbClr val="B26B02"/>
      </a:folHlink>
    </a:clrScheme>
    <a:fontScheme name="Georgia">
      <a:maj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Ocean painting presentation (widescreen)</Template>
  <TotalTime>30</TotalTime>
  <Words>869</Words>
  <Application>Microsoft Office PowerPoint</Application>
  <PresentationFormat>Widescreen</PresentationFormat>
  <Paragraphs>51</Paragraphs>
  <Slides>16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Georgia</vt:lpstr>
      <vt:lpstr>Ocean 16x9</vt:lpstr>
      <vt:lpstr>Where to go on vacation</vt:lpstr>
      <vt:lpstr>Presentation content:</vt:lpstr>
      <vt:lpstr>Introduction, background &amp; problem: </vt:lpstr>
      <vt:lpstr>Data acquisition:</vt:lpstr>
      <vt:lpstr>Cities and features selection </vt:lpstr>
      <vt:lpstr>Cities and features selection </vt:lpstr>
      <vt:lpstr>Methodology </vt:lpstr>
      <vt:lpstr>Methodology </vt:lpstr>
      <vt:lpstr>Methodology </vt:lpstr>
      <vt:lpstr>Methodology </vt:lpstr>
      <vt:lpstr>Methodology </vt:lpstr>
      <vt:lpstr>Custom client part </vt:lpstr>
      <vt:lpstr>Custom client part </vt:lpstr>
      <vt:lpstr>User recomendations </vt:lpstr>
      <vt:lpstr>User recomendations </vt:lpstr>
      <vt:lpstr>Results, discussion and 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Where to go on vacation</dc:title>
  <dc:creator>sergi bago</dc:creator>
  <cp:lastModifiedBy>sergi bago</cp:lastModifiedBy>
  <cp:revision>4</cp:revision>
  <dcterms:created xsi:type="dcterms:W3CDTF">2021-02-14T03:02:57Z</dcterms:created>
  <dcterms:modified xsi:type="dcterms:W3CDTF">2021-02-14T03:33:17Z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