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64" r:id="rId7"/>
    <p:sldId id="263" r:id="rId8"/>
    <p:sldId id="260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80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4A045-44BA-2304-B085-C66694C59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C3EAB0-8E3D-A859-9457-E900BB17E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6A9EE-32A6-172C-5462-FA5ED894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BD1A9-BCFE-7186-E356-0D8E0AFA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835FEC-8593-8411-9BC2-6F11E854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31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9CC3F-DAF6-1B87-B43E-1D955FE2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6F1EB-A066-274F-ADD6-A0F5219F4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76790-16F6-2F2B-1789-A57C0BB8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AA4C6-4CDF-53C8-C0A5-B5135909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D717E8-0A1D-EFC3-BBF5-9C93D3E1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94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EAA79A-B2A2-008C-A5DB-B4234C414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7656C9-B3F0-425B-5AAC-5E6E3C80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54966-6EAB-CCA2-B40F-D356583F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F5122-8AA0-0BE5-AE89-3B037989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8CB87-FF2C-3A46-900F-43F5DEF5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5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EAF4B-3086-F3ED-3BE3-DF0F2D00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61D11-A15A-826C-54E4-832E6E3C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C5214-53EA-0331-DB3D-2C5B3999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5A21CF-6360-3D7E-0F50-C6F64D3E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C3294-032A-67A3-2E44-0D171947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85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6FDC4-2F77-7D9B-8D53-F2C82D0D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57FB5-1BF5-CE5A-F70B-DAD52AC6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C7BC8-7B14-D9D3-0E66-5CF2C55F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27DE0-91AC-918A-CA37-9555CBBD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8F245-37CC-FB64-4E68-73EBA46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2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3184B-C98C-3E28-8B92-0A434216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83C458-165C-06C4-4531-D3928480F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094FD-16F1-DF79-D66F-629F8B31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8FB6E6-0BA0-CBEB-22E8-C18BE24F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41AC3C-BD96-797D-EAE6-45C3A2F5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94FFBD-DFC8-5EBC-C5B4-E02904B2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79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10CFA-0379-D241-4E4B-ACB2F14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F3D1F7-0D71-E90B-899B-1E1AF3B9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EDB5D6-BCDE-B01A-5932-67F937AD1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B58DD9-C8CE-E997-E96C-4ADC63FCC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811C83-A1C2-CA12-630E-2DDF2EFA3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6C4730-6A87-5117-9D64-AA05CDCA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792094-260C-874B-9680-290106F8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619A1D-78E6-4C00-85DB-A9654AA5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9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DE345-C807-98FE-9FD1-9A3A7D42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201E2C-DE49-5663-B85C-56EED33E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06DB9B-B010-51A4-E990-B95B1E5D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5731D7-2839-75D6-3D5B-2132BB35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87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AD2BCC-6042-E23C-06E8-FA0E6072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C5FCA-212D-EB68-BFEB-57DC4351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2070AB-5F46-C197-1DA5-BD57B9E4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6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EFF5E-9CAF-A44B-9DD8-61617446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9AC2A-A650-CBEF-D70F-A0A7305F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CA6274-22F6-A90B-752A-AB02BCDB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69101-BE81-6FA1-C954-1B37A938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54B9E6-72DD-4650-C298-E0DBDFB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96678-EC08-8E00-7048-17C74E98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5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AC59C-8BB6-BE0C-85BA-6AE91CF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7BD1D5-5943-3793-76DF-2EE0530A3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E315D6-5533-263D-FE58-301DAE7FA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A9563-DBBD-3997-9272-62D69374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97CD69-1C22-9E09-1E2D-863287A7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0B529-01C7-1530-08EA-5FF0A300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14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988B0-35EE-309B-8643-C9018842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3D0CF0-0E1A-C943-F77B-2610A6FD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27B98-9C1D-3CD7-A244-22B0339D8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61016-E8BD-4267-A342-7A7ED41490B9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8D99B8-06EE-6292-8FDE-FCE127CC7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9B8DB-55FF-AE89-0038-DD65B0EE3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E628C-1513-49F1-9765-E789A3645C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65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B89A4B6-82A3-1670-8B0D-0DFB3AB42ADF}"/>
              </a:ext>
            </a:extLst>
          </p:cNvPr>
          <p:cNvSpPr/>
          <p:nvPr/>
        </p:nvSpPr>
        <p:spPr>
          <a:xfrm>
            <a:off x="9930581" y="0"/>
            <a:ext cx="226141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2CE975A-D202-5B65-8674-46160EEEC0C1}"/>
              </a:ext>
            </a:extLst>
          </p:cNvPr>
          <p:cNvSpPr/>
          <p:nvPr/>
        </p:nvSpPr>
        <p:spPr>
          <a:xfrm>
            <a:off x="0" y="0"/>
            <a:ext cx="2261419" cy="68432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24BCF-439E-0147-A58D-E64B862DF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19" y="2135085"/>
            <a:ext cx="7669162" cy="2387600"/>
          </a:xfrm>
        </p:spPr>
        <p:txBody>
          <a:bodyPr>
            <a:normAutofit fontScale="90000"/>
          </a:bodyPr>
          <a:lstStyle/>
          <a:p>
            <a:r>
              <a:rPr lang="ca-ES" b="1" noProof="0" dirty="0" err="1"/>
              <a:t>Docking</a:t>
            </a:r>
            <a:r>
              <a:rPr lang="ca-ES" b="1" noProof="0" dirty="0"/>
              <a:t> molecular per a la proteïna </a:t>
            </a:r>
            <a:r>
              <a:rPr lang="ca-ES" b="1" noProof="0" dirty="0" err="1"/>
              <a:t>Mpro</a:t>
            </a:r>
            <a:r>
              <a:rPr lang="ca-ES" b="1" noProof="0" dirty="0"/>
              <a:t> del virus SARS-CoV-2 i el inhibidor N3R</a:t>
            </a:r>
            <a:endParaRPr lang="ca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4D306-A1F5-B491-85A7-9705A3F48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517678"/>
          </a:xfrm>
        </p:spPr>
        <p:txBody>
          <a:bodyPr/>
          <a:lstStyle/>
          <a:p>
            <a:r>
              <a:rPr lang="ca-ES" noProof="0" dirty="0"/>
              <a:t>Sergi Grau NIU:1630256</a:t>
            </a:r>
          </a:p>
        </p:txBody>
      </p:sp>
    </p:spTree>
    <p:extLst>
      <p:ext uri="{BB962C8B-B14F-4D97-AF65-F5344CB8AC3E}">
        <p14:creationId xmlns:p14="http://schemas.microsoft.com/office/powerpoint/2010/main" val="19043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7D5A-C9BD-07A7-D15D-A82750F56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D77488-BFFF-9F35-484B-531C9589E632}"/>
              </a:ext>
            </a:extLst>
          </p:cNvPr>
          <p:cNvSpPr/>
          <p:nvPr/>
        </p:nvSpPr>
        <p:spPr>
          <a:xfrm>
            <a:off x="0" y="0"/>
            <a:ext cx="12192000" cy="14256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60A725-B692-A35F-E4DA-A7858833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99"/>
            <a:ext cx="10515600" cy="1325563"/>
          </a:xfrm>
        </p:spPr>
        <p:txBody>
          <a:bodyPr/>
          <a:lstStyle/>
          <a:p>
            <a:r>
              <a:rPr lang="ca-ES" noProof="0" dirty="0">
                <a:solidFill>
                  <a:schemeClr val="bg1"/>
                </a:solidFill>
              </a:rPr>
              <a:t>4. Resultats e interpretació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F4C54D-E085-AF5B-6CB5-E45B06205712}"/>
              </a:ext>
            </a:extLst>
          </p:cNvPr>
          <p:cNvSpPr txBox="1"/>
          <p:nvPr/>
        </p:nvSpPr>
        <p:spPr>
          <a:xfrm>
            <a:off x="1330698" y="5219580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94557E-3445-73E5-6ED0-DAD47C51CE6D}"/>
              </a:ext>
            </a:extLst>
          </p:cNvPr>
          <p:cNvSpPr txBox="1"/>
          <p:nvPr/>
        </p:nvSpPr>
        <p:spPr>
          <a:xfrm>
            <a:off x="7295896" y="5213937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66AFAF2-DB28-148F-7A16-05F34ECCA47E}"/>
              </a:ext>
            </a:extLst>
          </p:cNvPr>
          <p:cNvSpPr txBox="1"/>
          <p:nvPr/>
        </p:nvSpPr>
        <p:spPr>
          <a:xfrm>
            <a:off x="10231734" y="5219580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N3R_OH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3046B8-1D2B-8BAF-7AFE-D1BB792A4A0C}"/>
              </a:ext>
            </a:extLst>
          </p:cNvPr>
          <p:cNvSpPr txBox="1"/>
          <p:nvPr/>
        </p:nvSpPr>
        <p:spPr>
          <a:xfrm>
            <a:off x="4313297" y="5219580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C59032-8484-6B4F-DDC9-91E45598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1" y="1970845"/>
            <a:ext cx="2745872" cy="30632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62253E-834A-FF7A-D99E-620F2755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26" y="1970845"/>
            <a:ext cx="2836693" cy="30403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B72652B-7165-1623-825D-22946B1C5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82" y="2141519"/>
            <a:ext cx="2860458" cy="289259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037210F-E432-E4C5-A027-7294543A1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640" y="1970845"/>
            <a:ext cx="2883078" cy="30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0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26E126-84CA-3332-E1DA-1EEA20E8D84B}"/>
              </a:ext>
            </a:extLst>
          </p:cNvPr>
          <p:cNvSpPr/>
          <p:nvPr/>
        </p:nvSpPr>
        <p:spPr>
          <a:xfrm>
            <a:off x="0" y="0"/>
            <a:ext cx="12192000" cy="14256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9E2BF-0E6D-CA1F-0B91-DC7BACD2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93"/>
            <a:ext cx="10515600" cy="1325563"/>
          </a:xfrm>
        </p:spPr>
        <p:txBody>
          <a:bodyPr/>
          <a:lstStyle/>
          <a:p>
            <a:r>
              <a:rPr lang="ca-ES" noProof="0" dirty="0">
                <a:solidFill>
                  <a:schemeClr val="bg1"/>
                </a:solidFill>
              </a:rPr>
              <a:t>5. Conclusions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E17EE-1B34-CBA3-F022-F1D98802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1476171"/>
            <a:ext cx="10530349" cy="467882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ca-ES" noProof="0" dirty="0"/>
              <a:t>Les modificacions puntuals al lligand han evidenciat que:</a:t>
            </a:r>
          </a:p>
          <a:p>
            <a:pPr lvl="1" algn="just">
              <a:lnSpc>
                <a:spcPct val="120000"/>
              </a:lnSpc>
            </a:pPr>
            <a:r>
              <a:rPr lang="ca-ES" noProof="0" dirty="0"/>
              <a:t>Petits canvis químics poden afectar significativament l'afinitat i la col·locació del lligand.</a:t>
            </a:r>
          </a:p>
          <a:p>
            <a:pPr lvl="1" algn="just">
              <a:lnSpc>
                <a:spcPct val="120000"/>
              </a:lnSpc>
            </a:pPr>
            <a:r>
              <a:rPr lang="ca-ES" noProof="0" dirty="0"/>
              <a:t>La variant </a:t>
            </a:r>
            <a:r>
              <a:rPr lang="ca-ES" b="1" noProof="0" dirty="0"/>
              <a:t>N3R_OH</a:t>
            </a:r>
            <a:r>
              <a:rPr lang="ca-ES" noProof="0" dirty="0"/>
              <a:t> millora lleugerament l'afinitat gràcies a noves interaccions, però amb més flexibilitat.</a:t>
            </a:r>
          </a:p>
          <a:p>
            <a:pPr lvl="1" algn="just">
              <a:lnSpc>
                <a:spcPct val="120000"/>
              </a:lnSpc>
            </a:pPr>
            <a:r>
              <a:rPr lang="ca-ES" noProof="0" dirty="0"/>
              <a:t>La variant </a:t>
            </a:r>
            <a:r>
              <a:rPr lang="ca-ES" b="1" noProof="0" dirty="0"/>
              <a:t>N3R_C</a:t>
            </a:r>
            <a:r>
              <a:rPr lang="ca-ES" noProof="0" dirty="0"/>
              <a:t> empitjora l'afinitat per la pèrdua d'interaccions polars clau.</a:t>
            </a:r>
          </a:p>
          <a:p>
            <a:pPr lvl="1" algn="just">
              <a:lnSpc>
                <a:spcPct val="120000"/>
              </a:lnSpc>
            </a:pPr>
            <a:endParaRPr lang="ca-ES" noProof="0" dirty="0"/>
          </a:p>
          <a:p>
            <a:pPr algn="just">
              <a:lnSpc>
                <a:spcPct val="120000"/>
              </a:lnSpc>
            </a:pPr>
            <a:r>
              <a:rPr lang="ca-ES" noProof="0" dirty="0"/>
              <a:t> El </a:t>
            </a:r>
            <a:r>
              <a:rPr lang="ca-ES" noProof="0" dirty="0" err="1"/>
              <a:t>docking</a:t>
            </a:r>
            <a:r>
              <a:rPr lang="ca-ES" noProof="0" dirty="0"/>
              <a:t> confirma que cal considerar tant l'afinitat d'unió com l'estabilitat interna per dissenyar inhibidors efectius.</a:t>
            </a:r>
          </a:p>
          <a:p>
            <a:pPr algn="just">
              <a:lnSpc>
                <a:spcPct val="120000"/>
              </a:lnSpc>
            </a:pPr>
            <a:endParaRPr lang="ca-ES" noProof="0" dirty="0"/>
          </a:p>
          <a:p>
            <a:pPr algn="just">
              <a:lnSpc>
                <a:spcPct val="120000"/>
              </a:lnSpc>
            </a:pPr>
            <a:r>
              <a:rPr lang="ca-ES" noProof="0" dirty="0"/>
              <a:t>Tot i les limitacions tècniques de la preparació simplificada en </a:t>
            </a:r>
            <a:r>
              <a:rPr lang="ca-ES" noProof="0" dirty="0" err="1"/>
              <a:t>Colab</a:t>
            </a:r>
            <a:r>
              <a:rPr lang="ca-ES" noProof="0" dirty="0"/>
              <a:t>, l'estudi permet detectar tendències clares per a futures optimitzacions.</a:t>
            </a:r>
          </a:p>
          <a:p>
            <a:endParaRPr lang="ca-ES" noProof="0" dirty="0"/>
          </a:p>
        </p:txBody>
      </p:sp>
    </p:spTree>
    <p:extLst>
      <p:ext uri="{BB962C8B-B14F-4D97-AF65-F5344CB8AC3E}">
        <p14:creationId xmlns:p14="http://schemas.microsoft.com/office/powerpoint/2010/main" val="362258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8372CA5-DBF9-8248-5594-4358DF7A3E09}"/>
              </a:ext>
            </a:extLst>
          </p:cNvPr>
          <p:cNvSpPr/>
          <p:nvPr/>
        </p:nvSpPr>
        <p:spPr>
          <a:xfrm>
            <a:off x="0" y="0"/>
            <a:ext cx="12192000" cy="14256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A70688-5540-500C-BE04-8DA4941E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92"/>
            <a:ext cx="10515600" cy="1325563"/>
          </a:xfrm>
        </p:spPr>
        <p:txBody>
          <a:bodyPr/>
          <a:lstStyle/>
          <a:p>
            <a:r>
              <a:rPr lang="ca-ES" noProof="0" dirty="0">
                <a:solidFill>
                  <a:schemeClr val="bg1"/>
                </a:solidFill>
              </a:rPr>
              <a:t>1. Context i objectiu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62575D-5F1E-2C28-E397-561727955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609" y="2922074"/>
            <a:ext cx="2726240" cy="162022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EB294F-CD5F-99FC-F9D0-9FBC0996F104}"/>
              </a:ext>
            </a:extLst>
          </p:cNvPr>
          <p:cNvSpPr txBox="1"/>
          <p:nvPr/>
        </p:nvSpPr>
        <p:spPr>
          <a:xfrm>
            <a:off x="8870987" y="4542295"/>
            <a:ext cx="16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Inhibidor N3R</a:t>
            </a:r>
          </a:p>
        </p:txBody>
      </p:sp>
      <p:pic>
        <p:nvPicPr>
          <p:cNvPr id="9" name="Imagen 8" descr="Texto&#10;&#10;El contenido generado por IA puede ser incorrecto.">
            <a:extLst>
              <a:ext uri="{FF2B5EF4-FFF2-40B4-BE49-F238E27FC236}">
                <a16:creationId xmlns:a16="http://schemas.microsoft.com/office/drawing/2014/main" id="{EF494898-D079-7434-5F4A-FE8011DEF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043"/>
            <a:ext cx="7405552" cy="27105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D3C6AE6-6563-8AC5-6640-9095231AE861}"/>
              </a:ext>
            </a:extLst>
          </p:cNvPr>
          <p:cNvSpPr txBox="1"/>
          <p:nvPr/>
        </p:nvSpPr>
        <p:spPr>
          <a:xfrm>
            <a:off x="838200" y="5040662"/>
            <a:ext cx="5987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El SARS-CoV-2 </a:t>
            </a:r>
            <a:r>
              <a:rPr lang="es-ES" dirty="0" err="1"/>
              <a:t>utilitza</a:t>
            </a:r>
            <a:r>
              <a:rPr lang="es-ES" dirty="0"/>
              <a:t> la proteasa principal (</a:t>
            </a:r>
            <a:r>
              <a:rPr lang="es-ES" dirty="0" err="1"/>
              <a:t>Mpro</a:t>
            </a:r>
            <a:r>
              <a:rPr lang="es-ES" dirty="0"/>
              <a:t>) per </a:t>
            </a:r>
            <a:r>
              <a:rPr lang="es-ES" dirty="0" err="1"/>
              <a:t>processar</a:t>
            </a:r>
            <a:r>
              <a:rPr lang="es-ES" dirty="0"/>
              <a:t> les </a:t>
            </a:r>
            <a:r>
              <a:rPr lang="es-ES" dirty="0" err="1"/>
              <a:t>proteïnes</a:t>
            </a:r>
            <a:r>
              <a:rPr lang="es-ES" dirty="0"/>
              <a:t> </a:t>
            </a:r>
            <a:r>
              <a:rPr lang="es-ES" dirty="0" err="1"/>
              <a:t>necessàries</a:t>
            </a:r>
            <a:r>
              <a:rPr lang="es-ES" dirty="0"/>
              <a:t> per a la </a:t>
            </a:r>
            <a:r>
              <a:rPr lang="es-ES" dirty="0" err="1"/>
              <a:t>replicació</a:t>
            </a:r>
            <a:r>
              <a:rPr lang="es-ES" dirty="0"/>
              <a:t> viral</a:t>
            </a:r>
          </a:p>
        </p:txBody>
      </p:sp>
    </p:spTree>
    <p:extLst>
      <p:ext uri="{BB962C8B-B14F-4D97-AF65-F5344CB8AC3E}">
        <p14:creationId xmlns:p14="http://schemas.microsoft.com/office/powerpoint/2010/main" val="244059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D8E077E-40E4-1663-BB75-3664E15A16F9}"/>
              </a:ext>
            </a:extLst>
          </p:cNvPr>
          <p:cNvSpPr/>
          <p:nvPr/>
        </p:nvSpPr>
        <p:spPr>
          <a:xfrm>
            <a:off x="0" y="0"/>
            <a:ext cx="12192000" cy="14256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03FD37-4142-975B-6442-7642C4FA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93"/>
            <a:ext cx="10515600" cy="1325563"/>
          </a:xfrm>
        </p:spPr>
        <p:txBody>
          <a:bodyPr/>
          <a:lstStyle/>
          <a:p>
            <a:r>
              <a:rPr lang="ca-ES" noProof="0" dirty="0">
                <a:solidFill>
                  <a:schemeClr val="bg1"/>
                </a:solidFill>
              </a:rPr>
              <a:t>2. Que es el </a:t>
            </a:r>
            <a:r>
              <a:rPr lang="ca-ES" noProof="0" dirty="0" err="1">
                <a:solidFill>
                  <a:schemeClr val="bg1"/>
                </a:solidFill>
              </a:rPr>
              <a:t>docking</a:t>
            </a:r>
            <a:r>
              <a:rPr lang="ca-ES" noProof="0" dirty="0">
                <a:solidFill>
                  <a:schemeClr val="bg1"/>
                </a:solidFill>
              </a:rPr>
              <a:t> molecular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186D2-2CCB-4374-96CA-BCC444C9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2002606"/>
            <a:ext cx="7342239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 El </a:t>
            </a:r>
            <a:r>
              <a:rPr lang="es-ES" dirty="0" err="1"/>
              <a:t>docking</a:t>
            </a:r>
            <a:r>
              <a:rPr lang="es-ES" dirty="0"/>
              <a:t> molecular </a:t>
            </a:r>
            <a:r>
              <a:rPr lang="es-ES" dirty="0" err="1"/>
              <a:t>és</a:t>
            </a:r>
            <a:r>
              <a:rPr lang="es-ES" dirty="0"/>
              <a:t> una </a:t>
            </a:r>
            <a:r>
              <a:rPr lang="es-ES" dirty="0" err="1"/>
              <a:t>tècnica</a:t>
            </a:r>
            <a:r>
              <a:rPr lang="es-ES" dirty="0"/>
              <a:t> computacional que:</a:t>
            </a:r>
          </a:p>
          <a:p>
            <a:endParaRPr lang="es-ES" dirty="0"/>
          </a:p>
          <a:p>
            <a:pPr lvl="1"/>
            <a:r>
              <a:rPr lang="es-ES" dirty="0"/>
              <a:t>Simula </a:t>
            </a:r>
            <a:r>
              <a:rPr lang="es-ES" dirty="0" err="1"/>
              <a:t>com</a:t>
            </a:r>
            <a:r>
              <a:rPr lang="es-ES" dirty="0"/>
              <a:t> </a:t>
            </a:r>
            <a:r>
              <a:rPr lang="es-ES" dirty="0" err="1"/>
              <a:t>s’uneix</a:t>
            </a:r>
            <a:r>
              <a:rPr lang="es-ES" dirty="0"/>
              <a:t> una </a:t>
            </a:r>
            <a:r>
              <a:rPr lang="es-ES" dirty="0" err="1"/>
              <a:t>molècula</a:t>
            </a:r>
            <a:r>
              <a:rPr lang="es-ES" dirty="0"/>
              <a:t> </a:t>
            </a:r>
            <a:r>
              <a:rPr lang="es-ES" dirty="0" err="1"/>
              <a:t>petita</a:t>
            </a:r>
            <a:r>
              <a:rPr lang="es-ES" dirty="0"/>
              <a:t> (</a:t>
            </a:r>
            <a:r>
              <a:rPr lang="es-ES" dirty="0" err="1"/>
              <a:t>lligand</a:t>
            </a:r>
            <a:r>
              <a:rPr lang="es-ES" dirty="0"/>
              <a:t>) a una </a:t>
            </a:r>
            <a:r>
              <a:rPr lang="es-ES" dirty="0" err="1"/>
              <a:t>proteïna</a:t>
            </a:r>
            <a:r>
              <a:rPr lang="es-ES" dirty="0"/>
              <a:t> (receptor).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Permet</a:t>
            </a:r>
            <a:r>
              <a:rPr lang="es-ES" dirty="0"/>
              <a:t> </a:t>
            </a:r>
            <a:r>
              <a:rPr lang="es-ES" dirty="0" err="1"/>
              <a:t>predir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- La </a:t>
            </a:r>
            <a:r>
              <a:rPr lang="es-ES" dirty="0" err="1"/>
              <a:t>millor</a:t>
            </a:r>
            <a:r>
              <a:rPr lang="es-ES" dirty="0"/>
              <a:t> </a:t>
            </a:r>
            <a:r>
              <a:rPr lang="es-ES" dirty="0" err="1"/>
              <a:t>posició</a:t>
            </a:r>
            <a:r>
              <a:rPr lang="es-ES" dirty="0"/>
              <a:t> i </a:t>
            </a:r>
            <a:r>
              <a:rPr lang="es-ES" dirty="0" err="1"/>
              <a:t>orientació</a:t>
            </a:r>
            <a:r>
              <a:rPr lang="es-ES" dirty="0"/>
              <a:t> del </a:t>
            </a:r>
            <a:r>
              <a:rPr lang="es-ES" dirty="0" err="1"/>
              <a:t>lligand</a:t>
            </a:r>
            <a:r>
              <a:rPr lang="es-ES" dirty="0"/>
              <a:t> </a:t>
            </a:r>
            <a:r>
              <a:rPr lang="es-ES" dirty="0" err="1"/>
              <a:t>dins</a:t>
            </a:r>
            <a:r>
              <a:rPr lang="es-ES" dirty="0"/>
              <a:t> del centre </a:t>
            </a:r>
            <a:r>
              <a:rPr lang="es-ES" dirty="0" err="1"/>
              <a:t>actiu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- </a:t>
            </a:r>
            <a:r>
              <a:rPr lang="es-ES" dirty="0" err="1"/>
              <a:t>L’energia</a:t>
            </a:r>
            <a:r>
              <a:rPr lang="es-ES" dirty="0"/>
              <a:t> </a:t>
            </a:r>
            <a:r>
              <a:rPr lang="es-ES" dirty="0" err="1"/>
              <a:t>d’unió</a:t>
            </a:r>
            <a:r>
              <a:rPr lang="es-ES" dirty="0"/>
              <a:t> (kcal/mol), que indica </a:t>
            </a:r>
            <a:r>
              <a:rPr lang="es-ES" dirty="0" err="1"/>
              <a:t>l’afinitat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- </a:t>
            </a:r>
            <a:r>
              <a:rPr lang="es-ES" dirty="0" err="1"/>
              <a:t>Possibles</a:t>
            </a:r>
            <a:r>
              <a:rPr lang="es-ES" dirty="0"/>
              <a:t> </a:t>
            </a:r>
            <a:r>
              <a:rPr lang="es-ES" dirty="0" err="1"/>
              <a:t>interaccions</a:t>
            </a:r>
            <a:r>
              <a:rPr lang="es-ES" dirty="0"/>
              <a:t>: </a:t>
            </a:r>
            <a:r>
              <a:rPr lang="es-ES" dirty="0" err="1"/>
              <a:t>ponts</a:t>
            </a:r>
            <a:r>
              <a:rPr lang="es-ES" dirty="0"/>
              <a:t> </a:t>
            </a:r>
            <a:r>
              <a:rPr lang="es-ES" dirty="0" err="1"/>
              <a:t>d’hidrogen</a:t>
            </a:r>
            <a:r>
              <a:rPr lang="es-ES" dirty="0"/>
              <a:t>, </a:t>
            </a:r>
            <a:r>
              <a:rPr lang="es-ES" dirty="0" err="1"/>
              <a:t>interaccions</a:t>
            </a:r>
            <a:r>
              <a:rPr lang="es-ES" dirty="0"/>
              <a:t> </a:t>
            </a:r>
            <a:r>
              <a:rPr lang="es-ES" dirty="0" err="1"/>
              <a:t>hidrofòbiques</a:t>
            </a:r>
            <a:r>
              <a:rPr lang="es-ES" dirty="0"/>
              <a:t>, etc.</a:t>
            </a:r>
          </a:p>
          <a:p>
            <a:endParaRPr lang="ca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32C796-96C9-0692-C77B-E06AC08F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119" y="2907889"/>
            <a:ext cx="4137062" cy="23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3F8DA-FDAB-7892-7526-BB069992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B849E88-701A-7286-BEF2-C50EBB104265}"/>
              </a:ext>
            </a:extLst>
          </p:cNvPr>
          <p:cNvSpPr/>
          <p:nvPr/>
        </p:nvSpPr>
        <p:spPr>
          <a:xfrm>
            <a:off x="0" y="0"/>
            <a:ext cx="12192000" cy="1720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4796C-4506-A07B-7A3E-4DE63EDD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0"/>
            <a:ext cx="10515600" cy="1325563"/>
          </a:xfrm>
        </p:spPr>
        <p:txBody>
          <a:bodyPr/>
          <a:lstStyle/>
          <a:p>
            <a:r>
              <a:rPr lang="ca-ES" dirty="0">
                <a:solidFill>
                  <a:schemeClr val="bg1"/>
                </a:solidFill>
              </a:rPr>
              <a:t>3. Metodologia</a:t>
            </a:r>
            <a:endParaRPr lang="ca-ES" noProof="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EDFC7C-0B6C-085D-2828-C8B35F57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29" y="3280798"/>
            <a:ext cx="4628338" cy="1853582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A5644FC-8BCA-D104-FB68-8CEA70A59B8F}"/>
              </a:ext>
            </a:extLst>
          </p:cNvPr>
          <p:cNvSpPr txBox="1">
            <a:spLocks/>
          </p:cNvSpPr>
          <p:nvPr/>
        </p:nvSpPr>
        <p:spPr>
          <a:xfrm>
            <a:off x="-2458280" y="947586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a-ES" sz="2400" dirty="0">
                <a:solidFill>
                  <a:schemeClr val="bg1"/>
                </a:solidFill>
              </a:rPr>
              <a:t>3.1 Cerca de lligands específics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AB8C978-00A8-180B-DE6C-82E8D553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26" y="3199431"/>
            <a:ext cx="5223374" cy="201631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AE07FB7-A327-479B-E091-8BDD74209961}"/>
              </a:ext>
            </a:extLst>
          </p:cNvPr>
          <p:cNvSpPr txBox="1"/>
          <p:nvPr/>
        </p:nvSpPr>
        <p:spPr>
          <a:xfrm>
            <a:off x="1538747" y="2040027"/>
            <a:ext cx="86179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treballat</a:t>
            </a:r>
            <a:r>
              <a:rPr lang="es-ES" dirty="0"/>
              <a:t> en </a:t>
            </a:r>
            <a:r>
              <a:rPr lang="es-ES" dirty="0" err="1"/>
              <a:t>entorn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Python, </a:t>
            </a:r>
            <a:r>
              <a:rPr lang="es-ES" dirty="0" err="1"/>
              <a:t>RDKit</a:t>
            </a:r>
            <a:r>
              <a:rPr lang="es-ES" dirty="0"/>
              <a:t>, Py3Dmol i </a:t>
            </a:r>
            <a:r>
              <a:rPr lang="es-ES" dirty="0" err="1"/>
              <a:t>AutoDock</a:t>
            </a:r>
            <a:r>
              <a:rPr lang="es-ES" dirty="0"/>
              <a:t> Vina.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B53CD7-DDD8-0BEA-5599-9849EB6BCE53}"/>
              </a:ext>
            </a:extLst>
          </p:cNvPr>
          <p:cNvSpPr txBox="1"/>
          <p:nvPr/>
        </p:nvSpPr>
        <p:spPr>
          <a:xfrm>
            <a:off x="2132377" y="5215748"/>
            <a:ext cx="27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Filtre de pes molecular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48FA364-2212-F674-E65C-B75C3CEBD1F7}"/>
              </a:ext>
            </a:extLst>
          </p:cNvPr>
          <p:cNvSpPr txBox="1"/>
          <p:nvPr/>
        </p:nvSpPr>
        <p:spPr>
          <a:xfrm>
            <a:off x="7355751" y="5215748"/>
            <a:ext cx="452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Automatització de descarrega de tots els lligands</a:t>
            </a:r>
          </a:p>
        </p:txBody>
      </p:sp>
    </p:spTree>
    <p:extLst>
      <p:ext uri="{BB962C8B-B14F-4D97-AF65-F5344CB8AC3E}">
        <p14:creationId xmlns:p14="http://schemas.microsoft.com/office/powerpoint/2010/main" val="7818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79528-8B36-542D-03C2-4ED67033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C0D7D810-D309-DC09-6D74-33A6268EF7C9}"/>
              </a:ext>
            </a:extLst>
          </p:cNvPr>
          <p:cNvSpPr/>
          <p:nvPr/>
        </p:nvSpPr>
        <p:spPr>
          <a:xfrm>
            <a:off x="0" y="0"/>
            <a:ext cx="12192000" cy="1720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07B62D-C0DA-EAA7-03A9-D9E185D2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a-ES" noProof="0" dirty="0">
                <a:solidFill>
                  <a:schemeClr val="bg1"/>
                </a:solidFill>
              </a:rPr>
              <a:t>3. Metodologia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0D13B-89CF-5639-14E2-86B1BF7F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6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ca-ES" noProof="0" dirty="0">
                <a:solidFill>
                  <a:schemeClr val="bg1"/>
                </a:solidFill>
              </a:rPr>
              <a:t>3.2 Manipulació de lligands amb </a:t>
            </a:r>
            <a:r>
              <a:rPr lang="ca-ES" noProof="0" dirty="0" err="1">
                <a:solidFill>
                  <a:schemeClr val="bg1"/>
                </a:solidFill>
              </a:rPr>
              <a:t>RDKit</a:t>
            </a:r>
            <a:endParaRPr lang="ca-ES" noProof="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3B19A4-852E-7C3B-D70C-E2314929655C}"/>
              </a:ext>
            </a:extLst>
          </p:cNvPr>
          <p:cNvSpPr txBox="1"/>
          <p:nvPr/>
        </p:nvSpPr>
        <p:spPr>
          <a:xfrm>
            <a:off x="373625" y="2132927"/>
            <a:ext cx="1133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Visualització </a:t>
            </a:r>
            <a:r>
              <a:rPr lang="ca-ES" noProof="0" dirty="0">
                <a:sym typeface="Wingdings" panose="05000000000000000000" pitchFamily="2" charset="2"/>
              </a:rPr>
              <a:t> Modificació  Adhesió de H  Validar la molècula  Optimització  Guardem amb un fitxer .</a:t>
            </a:r>
            <a:r>
              <a:rPr lang="ca-ES" noProof="0" dirty="0" err="1">
                <a:sym typeface="Wingdings" panose="05000000000000000000" pitchFamily="2" charset="2"/>
              </a:rPr>
              <a:t>sdf</a:t>
            </a:r>
            <a:endParaRPr lang="ca-ES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BED353-7E10-C3CA-933E-CF485E2E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34" y="2817266"/>
            <a:ext cx="2796770" cy="17102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DEC07D-4013-0DDC-CC5F-9226CD7A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94" y="2920003"/>
            <a:ext cx="2657255" cy="171025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9DC394-2BF6-9167-7D9A-77BB1F9F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959" y="4891737"/>
            <a:ext cx="2635094" cy="17102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C0B7076-68E5-BE0B-2330-DE8A929AD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679" y="4630258"/>
            <a:ext cx="2444884" cy="178446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7B75952-11AB-86E2-F4AC-BA1508DA15CF}"/>
              </a:ext>
            </a:extLst>
          </p:cNvPr>
          <p:cNvSpPr txBox="1"/>
          <p:nvPr/>
        </p:nvSpPr>
        <p:spPr>
          <a:xfrm>
            <a:off x="4783016" y="3782722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1133581-7C02-B0D8-5931-A3986E411ED0}"/>
              </a:ext>
            </a:extLst>
          </p:cNvPr>
          <p:cNvSpPr txBox="1"/>
          <p:nvPr/>
        </p:nvSpPr>
        <p:spPr>
          <a:xfrm>
            <a:off x="4749779" y="5880347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6CD92F-287F-2ACD-1FFB-3A9D01FDCE09}"/>
              </a:ext>
            </a:extLst>
          </p:cNvPr>
          <p:cNvSpPr txBox="1"/>
          <p:nvPr/>
        </p:nvSpPr>
        <p:spPr>
          <a:xfrm>
            <a:off x="10044033" y="3796640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222944-4944-70FD-0510-6A94D66A4EFD}"/>
              </a:ext>
            </a:extLst>
          </p:cNvPr>
          <p:cNvSpPr txBox="1"/>
          <p:nvPr/>
        </p:nvSpPr>
        <p:spPr>
          <a:xfrm>
            <a:off x="9981371" y="5880347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N3R_OH</a:t>
            </a:r>
          </a:p>
        </p:txBody>
      </p:sp>
    </p:spTree>
    <p:extLst>
      <p:ext uri="{BB962C8B-B14F-4D97-AF65-F5344CB8AC3E}">
        <p14:creationId xmlns:p14="http://schemas.microsoft.com/office/powerpoint/2010/main" val="354195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A90FA-B991-9AC0-66E0-9C64A355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A62AA24-726C-7F46-117F-683658F6A841}"/>
              </a:ext>
            </a:extLst>
          </p:cNvPr>
          <p:cNvSpPr/>
          <p:nvPr/>
        </p:nvSpPr>
        <p:spPr>
          <a:xfrm>
            <a:off x="0" y="0"/>
            <a:ext cx="12192000" cy="1720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D7790-EDEF-97E7-AF6F-ADAF54F9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ca-ES" noProof="0" dirty="0">
                <a:solidFill>
                  <a:schemeClr val="bg1"/>
                </a:solidFill>
              </a:rPr>
              <a:t>3. Metodologia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9BC21-BA99-3FF5-C449-3A2EBC69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196"/>
            <a:ext cx="10515600" cy="445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a-ES" noProof="0" dirty="0">
                <a:solidFill>
                  <a:schemeClr val="bg1"/>
                </a:solidFill>
              </a:rPr>
              <a:t>3.3 Preparació d'acoblament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16C729-F6E7-43C9-572B-B6B99B4A1FFF}"/>
              </a:ext>
            </a:extLst>
          </p:cNvPr>
          <p:cNvSpPr txBox="1"/>
          <p:nvPr/>
        </p:nvSpPr>
        <p:spPr>
          <a:xfrm>
            <a:off x="838200" y="2895233"/>
            <a:ext cx="3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Separació de components: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8165CA-3683-AA44-CF29-1094D113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8387"/>
            <a:ext cx="3390666" cy="9735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493449F-B748-6A21-3AA7-46646533F9B1}"/>
              </a:ext>
            </a:extLst>
          </p:cNvPr>
          <p:cNvSpPr txBox="1"/>
          <p:nvPr/>
        </p:nvSpPr>
        <p:spPr>
          <a:xfrm>
            <a:off x="2123349" y="2015907"/>
            <a:ext cx="79453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a-ES" noProof="0" dirty="0"/>
              <a:t>Un dels passos més importants perquè el </a:t>
            </a:r>
            <a:r>
              <a:rPr lang="ca-ES" noProof="0" dirty="0" err="1"/>
              <a:t>docking</a:t>
            </a:r>
            <a:r>
              <a:rPr lang="ca-ES" noProof="0" dirty="0"/>
              <a:t> funcioni correctament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C05EFA-45C1-02EE-02A5-922A1D218036}"/>
              </a:ext>
            </a:extLst>
          </p:cNvPr>
          <p:cNvSpPr txBox="1"/>
          <p:nvPr/>
        </p:nvSpPr>
        <p:spPr>
          <a:xfrm>
            <a:off x="7108723" y="2895233"/>
            <a:ext cx="32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Passem de PDB a PDBQT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ED1B47D-AE71-F026-CAA8-D744239E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2" y="3429000"/>
            <a:ext cx="5552768" cy="90131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5E6DA59-0BBA-606D-45B5-6EA1FC7C1465}"/>
              </a:ext>
            </a:extLst>
          </p:cNvPr>
          <p:cNvSpPr txBox="1"/>
          <p:nvPr/>
        </p:nvSpPr>
        <p:spPr>
          <a:xfrm>
            <a:off x="3401960" y="4768645"/>
            <a:ext cx="405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Però per que passem de PDB a PDBQT?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E0F744-7E47-A8A8-E907-B206B9604D89}"/>
              </a:ext>
            </a:extLst>
          </p:cNvPr>
          <p:cNvSpPr txBox="1"/>
          <p:nvPr/>
        </p:nvSpPr>
        <p:spPr>
          <a:xfrm>
            <a:off x="1622322" y="5260258"/>
            <a:ext cx="861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a-ES" noProof="0" dirty="0"/>
              <a:t>Perquè conte les carregues dels àtoms</a:t>
            </a:r>
          </a:p>
          <a:p>
            <a:pPr marL="285750" indent="-285750">
              <a:buFontTx/>
              <a:buChar char="-"/>
            </a:pPr>
            <a:r>
              <a:rPr lang="ca-ES" noProof="0" dirty="0"/>
              <a:t>Perquè defineix el comportament dels àtoms</a:t>
            </a:r>
          </a:p>
          <a:p>
            <a:pPr marL="285750" indent="-285750">
              <a:buFontTx/>
              <a:buChar char="-"/>
            </a:pPr>
            <a:r>
              <a:rPr lang="ca-ES" noProof="0" dirty="0"/>
              <a:t>Permet especificar quines </a:t>
            </a:r>
            <a:r>
              <a:rPr lang="ca-ES" dirty="0" err="1"/>
              <a:t>dad</a:t>
            </a:r>
            <a:r>
              <a:rPr lang="ca-ES" noProof="0" dirty="0"/>
              <a:t>es son flexibles</a:t>
            </a:r>
          </a:p>
          <a:p>
            <a:pPr marL="285750" indent="-285750">
              <a:buFontTx/>
              <a:buChar char="-"/>
            </a:pPr>
            <a:r>
              <a:rPr lang="ca-ES" noProof="0" dirty="0"/>
              <a:t>Perquè aquest fitxer esta dissenyat específicament per a Auto </a:t>
            </a:r>
            <a:r>
              <a:rPr lang="ca-ES" noProof="0" dirty="0" err="1"/>
              <a:t>Dock</a:t>
            </a:r>
            <a:r>
              <a:rPr lang="ca-ES" noProof="0" dirty="0"/>
              <a:t> vina</a:t>
            </a:r>
          </a:p>
        </p:txBody>
      </p:sp>
    </p:spTree>
    <p:extLst>
      <p:ext uri="{BB962C8B-B14F-4D97-AF65-F5344CB8AC3E}">
        <p14:creationId xmlns:p14="http://schemas.microsoft.com/office/powerpoint/2010/main" val="4222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C25E1-315C-01AF-6ED5-F812689B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06A1AC-3E7B-9E6E-A215-60F9CD2890C6}"/>
              </a:ext>
            </a:extLst>
          </p:cNvPr>
          <p:cNvSpPr/>
          <p:nvPr/>
        </p:nvSpPr>
        <p:spPr>
          <a:xfrm>
            <a:off x="0" y="0"/>
            <a:ext cx="12192000" cy="1720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51559D-D0AC-BBBA-16F8-7CAE2829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ca-ES" noProof="0" dirty="0">
                <a:solidFill>
                  <a:schemeClr val="bg1"/>
                </a:solidFill>
              </a:rPr>
              <a:t>3. Metodologia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67F22-9CD3-B921-A2B7-23F98071F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004"/>
            <a:ext cx="10515600" cy="445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a-ES" noProof="0" dirty="0">
                <a:solidFill>
                  <a:schemeClr val="bg1"/>
                </a:solidFill>
              </a:rPr>
              <a:t>3.4 </a:t>
            </a:r>
            <a:r>
              <a:rPr lang="ca-ES" noProof="0" dirty="0" err="1">
                <a:solidFill>
                  <a:schemeClr val="bg1"/>
                </a:solidFill>
              </a:rPr>
              <a:t>Docking</a:t>
            </a:r>
            <a:r>
              <a:rPr lang="ca-ES" noProof="0" dirty="0">
                <a:solidFill>
                  <a:schemeClr val="bg1"/>
                </a:solidFill>
              </a:rPr>
              <a:t> amb </a:t>
            </a:r>
            <a:r>
              <a:rPr lang="ca-ES" noProof="0" dirty="0" err="1">
                <a:solidFill>
                  <a:schemeClr val="bg1"/>
                </a:solidFill>
              </a:rPr>
              <a:t>AutoDock</a:t>
            </a:r>
            <a:r>
              <a:rPr lang="ca-ES" noProof="0" dirty="0">
                <a:solidFill>
                  <a:schemeClr val="bg1"/>
                </a:solidFill>
              </a:rPr>
              <a:t> Vina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AD2F5E-6623-A260-FB23-371C00EE068B}"/>
              </a:ext>
            </a:extLst>
          </p:cNvPr>
          <p:cNvSpPr txBox="1"/>
          <p:nvPr/>
        </p:nvSpPr>
        <p:spPr>
          <a:xfrm>
            <a:off x="186813" y="2261901"/>
            <a:ext cx="37952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a-ES" noProof="0" dirty="0"/>
              <a:t>Busquem el centre de interacció del lligand i definim la caixo d'interacció.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6ECBD4-A3FA-A4F6-AEAA-5B00117F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2" y="3131028"/>
            <a:ext cx="3473095" cy="260596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0738FC9-9944-A23D-AC80-5A3BC79DE603}"/>
              </a:ext>
            </a:extLst>
          </p:cNvPr>
          <p:cNvSpPr/>
          <p:nvPr/>
        </p:nvSpPr>
        <p:spPr>
          <a:xfrm>
            <a:off x="2084439" y="4277032"/>
            <a:ext cx="707922" cy="64633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868848-E7E9-5F57-9239-DCB3C8512416}"/>
              </a:ext>
            </a:extLst>
          </p:cNvPr>
          <p:cNvSpPr txBox="1"/>
          <p:nvPr/>
        </p:nvSpPr>
        <p:spPr>
          <a:xfrm>
            <a:off x="5988910" y="2261901"/>
            <a:ext cx="4482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a-ES" noProof="0" dirty="0"/>
              <a:t>Inicialitzem el Vina i calculem les energies: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3F679BB-4988-6BCA-7F62-AD2FB73D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09" y="3036029"/>
            <a:ext cx="5485336" cy="23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1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82770BD-0877-F417-34B9-A4665DDC935E}"/>
              </a:ext>
            </a:extLst>
          </p:cNvPr>
          <p:cNvSpPr/>
          <p:nvPr/>
        </p:nvSpPr>
        <p:spPr>
          <a:xfrm>
            <a:off x="0" y="0"/>
            <a:ext cx="12192000" cy="14256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3BBF36-2767-A655-7E54-FDD85E90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99"/>
            <a:ext cx="10515600" cy="1325563"/>
          </a:xfrm>
        </p:spPr>
        <p:txBody>
          <a:bodyPr/>
          <a:lstStyle/>
          <a:p>
            <a:r>
              <a:rPr lang="ca-ES" noProof="0" dirty="0">
                <a:solidFill>
                  <a:schemeClr val="bg1"/>
                </a:solidFill>
              </a:rPr>
              <a:t>4. Resultats e interpretació</a:t>
            </a:r>
          </a:p>
        </p:txBody>
      </p:sp>
      <p:pic>
        <p:nvPicPr>
          <p:cNvPr id="5" name="Imagen 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2CF0D7DC-4C6C-D8EE-7E7D-04B9CFEB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0" y="2612267"/>
            <a:ext cx="3275552" cy="1633466"/>
          </a:xfrm>
          <a:prstGeom prst="rect">
            <a:avLst/>
          </a:prstGeom>
        </p:spPr>
      </p:pic>
      <p:pic>
        <p:nvPicPr>
          <p:cNvPr id="6" name="Imagen 5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39B69AFB-C612-EB61-1159-A4D6D0F5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30" y="2612267"/>
            <a:ext cx="3337189" cy="1633466"/>
          </a:xfrm>
          <a:prstGeom prst="rect">
            <a:avLst/>
          </a:prstGeom>
        </p:spPr>
      </p:pic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1385D7B7-4202-FAC0-DD7F-28353189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63074"/>
            <a:ext cx="3292927" cy="1633465"/>
          </a:xfrm>
          <a:prstGeom prst="rect">
            <a:avLst/>
          </a:prstGeom>
        </p:spPr>
      </p:pic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C003A659-1ED7-0F48-B462-B83F9B425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208" y="4763075"/>
            <a:ext cx="3349514" cy="16334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4C07E3C-52F8-C6C3-077E-17452FB2744F}"/>
              </a:ext>
            </a:extLst>
          </p:cNvPr>
          <p:cNvSpPr txBox="1"/>
          <p:nvPr/>
        </p:nvSpPr>
        <p:spPr>
          <a:xfrm>
            <a:off x="1229032" y="1779639"/>
            <a:ext cx="86448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a-ES" noProof="0" dirty="0"/>
              <a:t>Podrem compara les energies totals, intermoleculars, intramoleculars, les de torsió i la millor intramolecular abans de la unió.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351974-CB96-9740-B53A-264D3B5BCEE3}"/>
              </a:ext>
            </a:extLst>
          </p:cNvPr>
          <p:cNvSpPr txBox="1"/>
          <p:nvPr/>
        </p:nvSpPr>
        <p:spPr>
          <a:xfrm>
            <a:off x="4350397" y="3876401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71A3F8-17E1-9E6A-D164-FC559964A3C2}"/>
              </a:ext>
            </a:extLst>
          </p:cNvPr>
          <p:cNvSpPr txBox="1"/>
          <p:nvPr/>
        </p:nvSpPr>
        <p:spPr>
          <a:xfrm>
            <a:off x="4350397" y="5919676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3BBC78-F557-1D0C-3668-70220C671086}"/>
              </a:ext>
            </a:extLst>
          </p:cNvPr>
          <p:cNvSpPr txBox="1"/>
          <p:nvPr/>
        </p:nvSpPr>
        <p:spPr>
          <a:xfrm>
            <a:off x="10044033" y="3796640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132021-2A24-53A3-BE86-0F62E7FE0303}"/>
              </a:ext>
            </a:extLst>
          </p:cNvPr>
          <p:cNvSpPr txBox="1"/>
          <p:nvPr/>
        </p:nvSpPr>
        <p:spPr>
          <a:xfrm>
            <a:off x="9991203" y="5880347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N3R_OH</a:t>
            </a:r>
          </a:p>
        </p:txBody>
      </p:sp>
    </p:spTree>
    <p:extLst>
      <p:ext uri="{BB962C8B-B14F-4D97-AF65-F5344CB8AC3E}">
        <p14:creationId xmlns:p14="http://schemas.microsoft.com/office/powerpoint/2010/main" val="245168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87B42-25C4-A61A-FD5F-F03E7349B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F67060F-0400-AA20-89B1-85B1C062B7ED}"/>
              </a:ext>
            </a:extLst>
          </p:cNvPr>
          <p:cNvSpPr/>
          <p:nvPr/>
        </p:nvSpPr>
        <p:spPr>
          <a:xfrm>
            <a:off x="0" y="0"/>
            <a:ext cx="12192000" cy="14256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D46C-328B-8A49-D6C6-5A715E32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99"/>
            <a:ext cx="10515600" cy="1325563"/>
          </a:xfrm>
        </p:spPr>
        <p:txBody>
          <a:bodyPr/>
          <a:lstStyle/>
          <a:p>
            <a:r>
              <a:rPr lang="ca-ES" noProof="0" dirty="0">
                <a:solidFill>
                  <a:schemeClr val="bg1"/>
                </a:solidFill>
              </a:rPr>
              <a:t>4. Resultats e interpretació</a:t>
            </a:r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4826CF7E-7852-BBEB-9CFD-15328D49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9" y="1708266"/>
            <a:ext cx="5722305" cy="2175475"/>
          </a:xfrm>
          <a:prstGeom prst="rect">
            <a:avLst/>
          </a:prstGeom>
        </p:spPr>
      </p:pic>
      <p:pic>
        <p:nvPicPr>
          <p:cNvPr id="15" name="Imagen 14" descr="Diagrama&#10;&#10;El contenido generado por IA puede ser incorrecto.">
            <a:extLst>
              <a:ext uri="{FF2B5EF4-FFF2-40B4-BE49-F238E27FC236}">
                <a16:creationId xmlns:a16="http://schemas.microsoft.com/office/drawing/2014/main" id="{B002CA39-0EA3-C814-9EDB-55FBC65E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7" y="4387574"/>
            <a:ext cx="5726511" cy="2175475"/>
          </a:xfrm>
          <a:prstGeom prst="rect">
            <a:avLst/>
          </a:prstGeom>
        </p:spPr>
      </p:pic>
      <p:pic>
        <p:nvPicPr>
          <p:cNvPr id="16" name="Imagen 15" descr="Diagrama&#10;&#10;El contenido generado por IA puede ser incorrecto.">
            <a:extLst>
              <a:ext uri="{FF2B5EF4-FFF2-40B4-BE49-F238E27FC236}">
                <a16:creationId xmlns:a16="http://schemas.microsoft.com/office/drawing/2014/main" id="{2B56407F-0434-E7A2-2D8F-EB6CAA7FE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60" y="4226706"/>
            <a:ext cx="6179197" cy="235508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47D9EAB-E6B3-4AF9-8884-C80562728263}"/>
              </a:ext>
            </a:extLst>
          </p:cNvPr>
          <p:cNvSpPr txBox="1"/>
          <p:nvPr/>
        </p:nvSpPr>
        <p:spPr>
          <a:xfrm>
            <a:off x="4647594" y="3429000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8DD040-151D-7B78-4489-B0A85175EEB6}"/>
              </a:ext>
            </a:extLst>
          </p:cNvPr>
          <p:cNvSpPr txBox="1"/>
          <p:nvPr/>
        </p:nvSpPr>
        <p:spPr>
          <a:xfrm>
            <a:off x="4440522" y="6193717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723584-2842-C380-1513-3B1B2F1AF895}"/>
              </a:ext>
            </a:extLst>
          </p:cNvPr>
          <p:cNvSpPr txBox="1"/>
          <p:nvPr/>
        </p:nvSpPr>
        <p:spPr>
          <a:xfrm>
            <a:off x="10477249" y="6050816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N3R_OH</a:t>
            </a:r>
          </a:p>
        </p:txBody>
      </p:sp>
      <p:pic>
        <p:nvPicPr>
          <p:cNvPr id="14" name="Imagen 13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17CBE9BE-6491-F542-906A-CD89E5C87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588" y="1589036"/>
            <a:ext cx="5975976" cy="235508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F9CE758-E212-1003-34DC-04FBE05FB9C6}"/>
              </a:ext>
            </a:extLst>
          </p:cNvPr>
          <p:cNvSpPr txBox="1"/>
          <p:nvPr/>
        </p:nvSpPr>
        <p:spPr>
          <a:xfrm>
            <a:off x="10523952" y="3221132"/>
            <a:ext cx="11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N3R_N</a:t>
            </a:r>
          </a:p>
        </p:txBody>
      </p:sp>
    </p:spTree>
    <p:extLst>
      <p:ext uri="{BB962C8B-B14F-4D97-AF65-F5344CB8AC3E}">
        <p14:creationId xmlns:p14="http://schemas.microsoft.com/office/powerpoint/2010/main" val="3062414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452</Words>
  <Application>Microsoft Office PowerPoint</Application>
  <PresentationFormat>Panorámica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Tema de Office</vt:lpstr>
      <vt:lpstr>Docking molecular per a la proteïna Mpro del virus SARS-CoV-2 i el inhibidor N3R</vt:lpstr>
      <vt:lpstr>1. Context i objectiu</vt:lpstr>
      <vt:lpstr>2. Que es el docking molecular</vt:lpstr>
      <vt:lpstr>3. Metodologia</vt:lpstr>
      <vt:lpstr>3. Metodologia</vt:lpstr>
      <vt:lpstr>3. Metodologia</vt:lpstr>
      <vt:lpstr>3. Metodologia</vt:lpstr>
      <vt:lpstr>4. Resultats e interpretació</vt:lpstr>
      <vt:lpstr>4. Resultats e interpretació</vt:lpstr>
      <vt:lpstr>4. Resultats e interpretació</vt:lpstr>
      <vt:lpstr>5.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 Grau Romero</dc:creator>
  <cp:lastModifiedBy>Sergi Grau Romero</cp:lastModifiedBy>
  <cp:revision>1</cp:revision>
  <dcterms:created xsi:type="dcterms:W3CDTF">2025-07-03T16:26:02Z</dcterms:created>
  <dcterms:modified xsi:type="dcterms:W3CDTF">2025-07-03T23:20:39Z</dcterms:modified>
</cp:coreProperties>
</file>