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 id="2147483816" r:id="rId2"/>
  </p:sldMasterIdLst>
  <p:notesMasterIdLst>
    <p:notesMasterId r:id="rId20"/>
  </p:notesMasterIdLst>
  <p:sldIdLst>
    <p:sldId id="256" r:id="rId3"/>
    <p:sldId id="257" r:id="rId4"/>
    <p:sldId id="278" r:id="rId5"/>
    <p:sldId id="266" r:id="rId6"/>
    <p:sldId id="262" r:id="rId7"/>
    <p:sldId id="277" r:id="rId8"/>
    <p:sldId id="282" r:id="rId9"/>
    <p:sldId id="281" r:id="rId10"/>
    <p:sldId id="292" r:id="rId11"/>
    <p:sldId id="285" r:id="rId12"/>
    <p:sldId id="286" r:id="rId13"/>
    <p:sldId id="291" r:id="rId14"/>
    <p:sldId id="289" r:id="rId15"/>
    <p:sldId id="287" r:id="rId16"/>
    <p:sldId id="290" r:id="rId17"/>
    <p:sldId id="279" r:id="rId18"/>
    <p:sldId id="288" r:id="rId19"/>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4" autoAdjust="0"/>
    <p:restoredTop sz="94718" autoAdjust="0"/>
  </p:normalViewPr>
  <p:slideViewPr>
    <p:cSldViewPr>
      <p:cViewPr varScale="1">
        <p:scale>
          <a:sx n="66" d="100"/>
          <a:sy n="66" d="100"/>
        </p:scale>
        <p:origin x="-558" y="-114"/>
      </p:cViewPr>
      <p:guideLst>
        <p:guide orient="horz" pos="2160"/>
        <p:guide pos="2880"/>
      </p:guideLst>
    </p:cSldViewPr>
  </p:slideViewPr>
  <p:outlineViewPr>
    <p:cViewPr>
      <p:scale>
        <a:sx n="33" d="100"/>
        <a:sy n="33" d="100"/>
      </p:scale>
      <p:origin x="0" y="60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ca-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1AC8640-CA87-4C1E-821B-FC665933CBC5}" type="datetimeFigureOut">
              <a:rPr lang="es-ES" smtClean="0"/>
              <a:pPr/>
              <a:t>08/09/2011</a:t>
            </a:fld>
            <a:endParaRPr lang="ca-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ca-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ca-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4A00D8-4113-432A-9A85-CD9D6A61E247}" type="slidenum">
              <a:rPr lang="ca-ES" smtClean="0"/>
              <a:pPr/>
              <a:t>‹Nº›</a:t>
            </a:fld>
            <a:endParaRPr lang="ca-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2</a:t>
            </a:fld>
            <a:endParaRPr lang="ca-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14</a:t>
            </a:fld>
            <a:endParaRPr lang="ca-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15</a:t>
            </a:fld>
            <a:endParaRPr lang="ca-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17</a:t>
            </a:fld>
            <a:endParaRPr lang="ca-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3</a:t>
            </a:fld>
            <a:endParaRPr lang="ca-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6</a:t>
            </a:fld>
            <a:endParaRPr lang="ca-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8</a:t>
            </a:fld>
            <a:endParaRPr lang="ca-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9</a:t>
            </a:fld>
            <a:endParaRPr lang="ca-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10</a:t>
            </a:fld>
            <a:endParaRPr lang="ca-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11</a:t>
            </a:fld>
            <a:endParaRPr lang="ca-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12</a:t>
            </a:fld>
            <a:endParaRPr lang="ca-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C24A00D8-4113-432A-9A85-CD9D6A61E247}" type="slidenum">
              <a:rPr lang="ca-ES" smtClean="0"/>
              <a:pPr/>
              <a:t>13</a:t>
            </a:fld>
            <a:endParaRPr lang="ca-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21C5B92B-C25F-47CD-A1E9-8FB8AA936FB4}" type="datetime1">
              <a:rPr lang="es-ES" smtClean="0"/>
              <a:pPr/>
              <a:t>08/09/2011</a:t>
            </a:fld>
            <a:endParaRPr lang="es-ES"/>
          </a:p>
        </p:txBody>
      </p:sp>
      <p:sp>
        <p:nvSpPr>
          <p:cNvPr id="19" name="18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27" name="26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C225E0C-47ED-4CB0-AD9A-957CE1045782}"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7A8EABD-BF94-482B-82EC-8FDEA54EBF2D}"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21C5B92B-C25F-47CD-A1E9-8FB8AA936FB4}"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4BB77D0-D8FC-4865-9A81-006FDB1418BD}"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356E268-29CE-42CF-AECE-42A09DAAEDBF}"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D15627E4-0F4A-41BE-9E24-0282A4B37080}" type="datetime1">
              <a:rPr lang="es-ES" smtClean="0"/>
              <a:pPr/>
              <a:t>08/09/2011</a:t>
            </a:fld>
            <a:endParaRPr lang="es-ES"/>
          </a:p>
        </p:txBody>
      </p:sp>
      <p:sp>
        <p:nvSpPr>
          <p:cNvPr id="6" name="5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7" name="6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45FD933-D710-4F59-A36D-74D38B264B73}" type="datetime1">
              <a:rPr lang="es-ES" smtClean="0"/>
              <a:pPr/>
              <a:t>08/09/2011</a:t>
            </a:fld>
            <a:endParaRPr lang="es-ES"/>
          </a:p>
        </p:txBody>
      </p:sp>
      <p:sp>
        <p:nvSpPr>
          <p:cNvPr id="8" name="7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9" name="8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FD141CD-E30E-479D-B77F-926E29D49D83}" type="datetime1">
              <a:rPr lang="es-ES" smtClean="0"/>
              <a:pPr/>
              <a:t>08/09/2011</a:t>
            </a:fld>
            <a:endParaRPr lang="es-ES"/>
          </a:p>
        </p:txBody>
      </p:sp>
      <p:sp>
        <p:nvSpPr>
          <p:cNvPr id="4" name="3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5" name="4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0B75EE-2F25-4493-A76B-B33EE2160380}" type="datetime1">
              <a:rPr lang="es-ES" smtClean="0"/>
              <a:pPr/>
              <a:t>08/09/2011</a:t>
            </a:fld>
            <a:endParaRPr lang="es-ES"/>
          </a:p>
        </p:txBody>
      </p:sp>
      <p:sp>
        <p:nvSpPr>
          <p:cNvPr id="3" name="2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4" name="3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340A9FB-1290-407E-A3ED-CB9A6C61150B}" type="datetime1">
              <a:rPr lang="es-ES" smtClean="0"/>
              <a:pPr/>
              <a:t>08/09/2011</a:t>
            </a:fld>
            <a:endParaRPr lang="es-ES"/>
          </a:p>
        </p:txBody>
      </p:sp>
      <p:sp>
        <p:nvSpPr>
          <p:cNvPr id="6" name="5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7" name="6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4BB77D0-D8FC-4865-9A81-006FDB1418BD}"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F9736BB9-D843-4528-A7AE-C6EFCBC5CDC8}" type="datetime1">
              <a:rPr lang="es-ES" smtClean="0"/>
              <a:pPr/>
              <a:t>08/09/2011</a:t>
            </a:fld>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7" name="6 Marcador de número de diapositiva"/>
          <p:cNvSpPr>
            <a:spLocks noGrp="1"/>
          </p:cNvSpPr>
          <p:nvPr>
            <p:ph type="sldNum" sz="quarter" idx="12"/>
          </p:nvPr>
        </p:nvSpPr>
        <p:spPr>
          <a:xfrm>
            <a:off x="8339328" y="1170432"/>
            <a:ext cx="733864" cy="201168"/>
          </a:xfrm>
        </p:spPr>
        <p:txBody>
          <a:bodyPr/>
          <a:lstStyle/>
          <a:p>
            <a:fld id="{191DC6DA-BBAF-48CF-80E2-514E0676967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C225E0C-47ED-4CB0-AD9A-957CE1045782}"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7A8EABD-BF94-482B-82EC-8FDEA54EBF2D}" type="datetime1">
              <a:rPr lang="es-ES" smtClean="0"/>
              <a:pPr/>
              <a:t>08/09/2011</a:t>
            </a:fld>
            <a:endParaRPr lang="es-ES"/>
          </a:p>
        </p:txBody>
      </p:sp>
      <p:sp>
        <p:nvSpPr>
          <p:cNvPr id="5" name="4 Marcador de pie de página"/>
          <p:cNvSpPr>
            <a:spLocks noGrp="1"/>
          </p:cNvSpPr>
          <p:nvPr>
            <p:ph type="ftr" sz="quarter" idx="11"/>
          </p:nvPr>
        </p:nvSpPr>
        <p:spPr>
          <a:xfrm>
            <a:off x="2640597" y="6377459"/>
            <a:ext cx="3836404" cy="365125"/>
          </a:xfrm>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356E268-29CE-42CF-AECE-42A09DAAEDBF}" type="datetime1">
              <a:rPr lang="es-ES" smtClean="0"/>
              <a:pPr/>
              <a:t>08/09/2011</a:t>
            </a:fld>
            <a:endParaRPr lang="es-ES"/>
          </a:p>
        </p:txBody>
      </p:sp>
      <p:sp>
        <p:nvSpPr>
          <p:cNvPr id="5" name="4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D15627E4-0F4A-41BE-9E24-0282A4B37080}" type="datetime1">
              <a:rPr lang="es-ES" smtClean="0"/>
              <a:pPr/>
              <a:t>08/09/2011</a:t>
            </a:fld>
            <a:endParaRPr lang="es-ES"/>
          </a:p>
        </p:txBody>
      </p:sp>
      <p:sp>
        <p:nvSpPr>
          <p:cNvPr id="6" name="5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7" name="6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45FD933-D710-4F59-A36D-74D38B264B73}" type="datetime1">
              <a:rPr lang="es-ES" smtClean="0"/>
              <a:pPr/>
              <a:t>08/09/2011</a:t>
            </a:fld>
            <a:endParaRPr lang="es-ES"/>
          </a:p>
        </p:txBody>
      </p:sp>
      <p:sp>
        <p:nvSpPr>
          <p:cNvPr id="8" name="7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9" name="8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CFD141CD-E30E-479D-B77F-926E29D49D83}" type="datetime1">
              <a:rPr lang="es-ES" smtClean="0"/>
              <a:pPr/>
              <a:t>08/09/2011</a:t>
            </a:fld>
            <a:endParaRPr lang="es-ES"/>
          </a:p>
        </p:txBody>
      </p:sp>
      <p:sp>
        <p:nvSpPr>
          <p:cNvPr id="8" name="7 Marcador de número de diapositiva"/>
          <p:cNvSpPr>
            <a:spLocks noGrp="1"/>
          </p:cNvSpPr>
          <p:nvPr>
            <p:ph type="sldNum" sz="quarter" idx="11"/>
          </p:nvPr>
        </p:nvSpPr>
        <p:spPr/>
        <p:txBody>
          <a:bodyPr/>
          <a:lstStyle/>
          <a:p>
            <a:fld id="{191DC6DA-BBAF-48CF-80E2-514E06769679}" type="slidenum">
              <a:rPr lang="es-ES" smtClean="0"/>
              <a:pPr/>
              <a:t>‹Nº›</a:t>
            </a:fld>
            <a:endParaRPr lang="es-ES"/>
          </a:p>
        </p:txBody>
      </p:sp>
      <p:sp>
        <p:nvSpPr>
          <p:cNvPr id="9" name="8 Marcador de pie de página"/>
          <p:cNvSpPr>
            <a:spLocks noGrp="1"/>
          </p:cNvSpPr>
          <p:nvPr>
            <p:ph type="ftr" sz="quarter" idx="12"/>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0B75EE-2F25-4493-A76B-B33EE2160380}" type="datetime1">
              <a:rPr lang="es-ES" smtClean="0"/>
              <a:pPr/>
              <a:t>08/09/2011</a:t>
            </a:fld>
            <a:endParaRPr lang="es-ES"/>
          </a:p>
        </p:txBody>
      </p:sp>
      <p:sp>
        <p:nvSpPr>
          <p:cNvPr id="3" name="2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4" name="3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340A9FB-1290-407E-A3ED-CB9A6C61150B}" type="datetime1">
              <a:rPr lang="es-ES" smtClean="0"/>
              <a:pPr/>
              <a:t>08/09/2011</a:t>
            </a:fld>
            <a:endParaRPr lang="es-ES"/>
          </a:p>
        </p:txBody>
      </p:sp>
      <p:sp>
        <p:nvSpPr>
          <p:cNvPr id="6" name="5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7" name="6 Marcador de número de diapositiva"/>
          <p:cNvSpPr>
            <a:spLocks noGrp="1"/>
          </p:cNvSpPr>
          <p:nvPr>
            <p:ph type="sldNum" sz="quarter" idx="12"/>
          </p:nvPr>
        </p:nvSpPr>
        <p:spPr>
          <a:xfrm>
            <a:off x="8156448" y="6422064"/>
            <a:ext cx="762000" cy="365125"/>
          </a:xfrm>
        </p:spPr>
        <p:txBody>
          <a:bodyPr/>
          <a:lstStyle/>
          <a:p>
            <a:fld id="{191DC6DA-BBAF-48CF-80E2-514E06769679}"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F9736BB9-D843-4528-A7AE-C6EFCBC5CDC8}" type="datetime1">
              <a:rPr lang="es-ES" smtClean="0"/>
              <a:pPr/>
              <a:t>08/09/2011</a:t>
            </a:fld>
            <a:endParaRPr lang="es-ES"/>
          </a:p>
        </p:txBody>
      </p:sp>
      <p:sp>
        <p:nvSpPr>
          <p:cNvPr id="6" name="5 Marcador de pie de página"/>
          <p:cNvSpPr>
            <a:spLocks noGrp="1"/>
          </p:cNvSpPr>
          <p:nvPr>
            <p:ph type="ftr" sz="quarter" idx="11"/>
          </p:nvPr>
        </p:nvSpPr>
        <p:spPr/>
        <p:txBody>
          <a:body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7" name="6 Marcador de número de diapositiva"/>
          <p:cNvSpPr>
            <a:spLocks noGrp="1"/>
          </p:cNvSpPr>
          <p:nvPr>
            <p:ph type="sldNum" sz="quarter" idx="12"/>
          </p:nvPr>
        </p:nvSpPr>
        <p:spPr/>
        <p:txBody>
          <a:bodyPr/>
          <a:lstStyle/>
          <a:p>
            <a:fld id="{191DC6DA-BBAF-48CF-80E2-514E06769679}"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B31A5E4-2880-45C2-B29E-9795F6D9BE1C}" type="datetime1">
              <a:rPr lang="es-ES" smtClean="0"/>
              <a:pPr/>
              <a:t>08/09/2011</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91DC6DA-BBAF-48CF-80E2-514E06769679}"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B31A5E4-2880-45C2-B29E-9795F6D9BE1C}" type="datetime1">
              <a:rPr lang="es-ES" smtClean="0"/>
              <a:pPr/>
              <a:t>08/09/2011</a:t>
            </a:fld>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s-ES" dirty="0" smtClean="0"/>
              <a:t>Patró de </a:t>
            </a:r>
            <a:r>
              <a:rPr lang="es-ES" dirty="0" err="1" smtClean="0"/>
              <a:t>dependència</a:t>
            </a:r>
            <a:r>
              <a:rPr lang="es-ES" dirty="0" smtClean="0"/>
              <a:t> en </a:t>
            </a:r>
            <a:r>
              <a:rPr lang="es-ES" dirty="0" err="1" smtClean="0"/>
              <a:t>els</a:t>
            </a:r>
            <a:r>
              <a:rPr lang="es-ES" dirty="0" smtClean="0"/>
              <a:t> </a:t>
            </a:r>
            <a:r>
              <a:rPr lang="es-ES" dirty="0" err="1" smtClean="0"/>
              <a:t>incendis</a:t>
            </a:r>
            <a:r>
              <a:rPr lang="es-ES" dirty="0" smtClean="0"/>
              <a:t> </a:t>
            </a:r>
            <a:r>
              <a:rPr lang="es-ES" dirty="0" err="1" smtClean="0"/>
              <a:t>forestals</a:t>
            </a:r>
            <a:r>
              <a:rPr lang="es-ES" dirty="0" smtClean="0"/>
              <a:t> a Catalunya</a:t>
            </a:r>
            <a:endParaRPr lang="es-ES"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91DC6DA-BBAF-48CF-80E2-514E0676967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tsimo.uniovi.es/~feli/pdf/libromdt.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748374" y="1428736"/>
            <a:ext cx="3324220" cy="5357850"/>
          </a:xfrm>
        </p:spPr>
        <p:txBody>
          <a:bodyPr>
            <a:noAutofit/>
          </a:bodyPr>
          <a:lstStyle/>
          <a:p>
            <a:r>
              <a:rPr lang="ca-ES" sz="4400" i="1" cap="none" dirty="0" smtClean="0">
                <a:solidFill>
                  <a:schemeClr val="accent1">
                    <a:lumMod val="60000"/>
                    <a:lumOff val="40000"/>
                  </a:schemeClr>
                </a:solidFill>
                <a:latin typeface="Baskerville Old Face" pitchFamily="18" charset="0"/>
              </a:rPr>
              <a:t>Patró de dependència de factors físico-geogràfics en els incendis forestals a Catalunya</a:t>
            </a:r>
            <a:endParaRPr lang="ca-ES" sz="4400" cap="none" dirty="0">
              <a:solidFill>
                <a:schemeClr val="accent1">
                  <a:lumMod val="60000"/>
                  <a:lumOff val="40000"/>
                </a:schemeClr>
              </a:solidFill>
              <a:latin typeface="Baskerville Old Face" pitchFamily="18" charset="0"/>
            </a:endParaRPr>
          </a:p>
        </p:txBody>
      </p:sp>
      <p:pic>
        <p:nvPicPr>
          <p:cNvPr id="1026" name="Picture 2"/>
          <p:cNvPicPr>
            <a:picLocks noGrp="1" noChangeAspect="1" noChangeArrowheads="1"/>
          </p:cNvPicPr>
          <p:nvPr>
            <p:ph type="pic" idx="1"/>
          </p:nvPr>
        </p:nvPicPr>
        <p:blipFill>
          <a:blip r:embed="rId3"/>
          <a:srcRect t="127" b="127"/>
          <a:stretch>
            <a:fillRect/>
          </a:stretch>
        </p:blipFill>
        <p:spPr bwMode="auto">
          <a:xfrm>
            <a:off x="2786050" y="2500306"/>
            <a:ext cx="2757478" cy="2757478"/>
          </a:xfrm>
          <a:prstGeom prst="ellipse">
            <a:avLst/>
          </a:prstGeom>
          <a:noFill/>
          <a:ln w="9525">
            <a:noFill/>
            <a:miter lim="800000"/>
            <a:headEnd/>
            <a:tailEnd/>
          </a:ln>
          <a:effectLst/>
          <a:scene3d>
            <a:camera prst="orthographicFront"/>
            <a:lightRig rig="contrasting" dir="t">
              <a:rot lat="0" lon="0" rev="2400000"/>
            </a:lightRig>
          </a:scene3d>
          <a:sp3d contourW="7620">
            <a:bevelT w="63500" h="63500" prst="angle"/>
            <a:contourClr>
              <a:schemeClr val="bg2">
                <a:shade val="50000"/>
              </a:schemeClr>
            </a:contourClr>
          </a:sp3d>
        </p:spPr>
      </p:pic>
      <p:sp>
        <p:nvSpPr>
          <p:cNvPr id="3" name="2 Subtítulo"/>
          <p:cNvSpPr>
            <a:spLocks noGrp="1"/>
          </p:cNvSpPr>
          <p:nvPr>
            <p:ph type="body" sz="half" idx="2"/>
          </p:nvPr>
        </p:nvSpPr>
        <p:spPr>
          <a:xfrm>
            <a:off x="3571868" y="142852"/>
            <a:ext cx="5339882" cy="875925"/>
          </a:xfrm>
        </p:spPr>
        <p:txBody>
          <a:bodyPr>
            <a:normAutofit fontScale="25000" lnSpcReduction="20000"/>
          </a:bodyPr>
          <a:lstStyle/>
          <a:p>
            <a:endParaRPr lang="es-ES" dirty="0" smtClean="0"/>
          </a:p>
          <a:p>
            <a:endParaRPr lang="es-ES" dirty="0" smtClean="0"/>
          </a:p>
          <a:p>
            <a:pPr algn="r"/>
            <a:endParaRPr lang="es-ES" dirty="0" smtClean="0">
              <a:solidFill>
                <a:schemeClr val="bg1"/>
              </a:solidFill>
            </a:endParaRPr>
          </a:p>
          <a:p>
            <a:pPr algn="r"/>
            <a:r>
              <a:rPr lang="es-ES" sz="8000" dirty="0" smtClean="0">
                <a:solidFill>
                  <a:schemeClr val="accent2">
                    <a:lumMod val="40000"/>
                    <a:lumOff val="60000"/>
                  </a:schemeClr>
                </a:solidFill>
              </a:rPr>
              <a:t>Autor: </a:t>
            </a:r>
            <a:r>
              <a:rPr lang="es-ES" sz="8000" dirty="0" smtClean="0">
                <a:solidFill>
                  <a:schemeClr val="bg1"/>
                </a:solidFill>
              </a:rPr>
              <a:t>Sergi Àlvarez Guasch</a:t>
            </a:r>
          </a:p>
          <a:p>
            <a:pPr algn="r"/>
            <a:r>
              <a:rPr lang="es-ES" sz="8000" dirty="0" smtClean="0">
                <a:solidFill>
                  <a:schemeClr val="accent2">
                    <a:lumMod val="40000"/>
                    <a:lumOff val="60000"/>
                  </a:schemeClr>
                </a:solidFill>
              </a:rPr>
              <a:t>Director del projecte: </a:t>
            </a:r>
            <a:r>
              <a:rPr lang="es-ES" sz="8000" dirty="0" smtClean="0">
                <a:solidFill>
                  <a:schemeClr val="bg1"/>
                </a:solidFill>
              </a:rPr>
              <a:t>José Ángel Burriel </a:t>
            </a:r>
            <a:r>
              <a:rPr lang="ca-ES" sz="8000" dirty="0" smtClean="0">
                <a:solidFill>
                  <a:schemeClr val="bg1"/>
                </a:solidFill>
              </a:rPr>
              <a:t>Moreno</a:t>
            </a:r>
            <a:endParaRPr lang="es-ES" sz="8000" dirty="0" smtClean="0">
              <a:solidFill>
                <a:schemeClr val="bg1"/>
              </a:solidFill>
            </a:endParaRPr>
          </a:p>
        </p:txBody>
      </p:sp>
      <p:pic>
        <p:nvPicPr>
          <p:cNvPr id="10" name="Picture 3"/>
          <p:cNvPicPr>
            <a:picLocks noChangeAspect="1" noChangeArrowheads="1"/>
          </p:cNvPicPr>
          <p:nvPr/>
        </p:nvPicPr>
        <p:blipFill>
          <a:blip r:embed="rId4" cstate="print"/>
          <a:srcRect t="9765" r="37744" b="10156"/>
          <a:stretch>
            <a:fillRect/>
          </a:stretch>
        </p:blipFill>
        <p:spPr bwMode="auto">
          <a:xfrm>
            <a:off x="1" y="1071546"/>
            <a:ext cx="2857488" cy="2756649"/>
          </a:xfrm>
          <a:prstGeom prst="ellipse">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0" y="3929066"/>
            <a:ext cx="2857488" cy="2742061"/>
          </a:xfrm>
          <a:prstGeom prst="ellipse">
            <a:avLst/>
          </a:prstGeom>
          <a:noFill/>
          <a:ln w="9525">
            <a:noFill/>
            <a:miter lim="800000"/>
            <a:headEnd/>
            <a:tailEnd/>
          </a:ln>
          <a:effectLst/>
        </p:spPr>
      </p:pic>
      <p:sp>
        <p:nvSpPr>
          <p:cNvPr id="7" name="2 Subtítulo"/>
          <p:cNvSpPr txBox="1">
            <a:spLocks/>
          </p:cNvSpPr>
          <p:nvPr/>
        </p:nvSpPr>
        <p:spPr>
          <a:xfrm>
            <a:off x="0" y="0"/>
            <a:ext cx="3696808" cy="875925"/>
          </a:xfrm>
          <a:prstGeom prst="rect">
            <a:avLst/>
          </a:prstGeom>
        </p:spPr>
        <p:txBody>
          <a:bodyPr vert="horz" lIns="54864" tIns="91440" rtlCol="0">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s-ES" b="0" i="0" u="none" strike="noStrike" kern="1200" cap="none" spc="0" normalizeH="0" baseline="0" noProof="0" dirty="0" smtClean="0">
                <a:ln>
                  <a:noFill/>
                </a:ln>
                <a:solidFill>
                  <a:srgbClr val="FFFF00"/>
                </a:solidFill>
                <a:effectLst/>
                <a:uLnTx/>
                <a:uFillTx/>
                <a:latin typeface="+mn-lt"/>
                <a:ea typeface="+mn-ea"/>
                <a:cs typeface="+mn-cs"/>
              </a:rPr>
              <a:t>Màster en Teledetecció i SIG</a:t>
            </a:r>
            <a:r>
              <a:rPr kumimoji="0" lang="es-ES" b="0" i="0" u="none" strike="noStrike" kern="1200" cap="none" spc="0" normalizeH="0" noProof="0" dirty="0" smtClean="0">
                <a:ln>
                  <a:noFill/>
                </a:ln>
                <a:solidFill>
                  <a:srgbClr val="FFFF00"/>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s-ES" b="0" i="0" u="none" strike="noStrike" kern="1200" cap="none" spc="0" normalizeH="0" noProof="0" dirty="0" smtClean="0">
                <a:ln>
                  <a:noFill/>
                </a:ln>
                <a:solidFill>
                  <a:srgbClr val="FFFF00"/>
                </a:solidFill>
                <a:effectLst/>
                <a:uLnTx/>
                <a:uFillTx/>
                <a:latin typeface="+mn-lt"/>
                <a:ea typeface="+mn-ea"/>
                <a:cs typeface="+mn-cs"/>
              </a:rPr>
              <a:t> (CREAF-UAB)</a:t>
            </a:r>
            <a:endParaRPr kumimoji="0" lang="es-ES" b="0" i="0" u="none" strike="noStrike" kern="1200" cap="none" spc="0" normalizeH="0" baseline="0" noProof="0" dirty="0" smtClean="0">
              <a:ln>
                <a:noFill/>
              </a:ln>
              <a:solidFill>
                <a:srgbClr val="FFFF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s-ES" sz="8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Resultats </a:t>
            </a:r>
            <a:r>
              <a:rPr lang="ca-ES" sz="1600" dirty="0" smtClean="0">
                <a:solidFill>
                  <a:schemeClr val="bg1"/>
                </a:solidFill>
                <a:latin typeface="Baskerville Old Face" pitchFamily="18" charset="0"/>
              </a:rPr>
              <a:t>(Distribució de freqüències per mides de superfície cremada)</a:t>
            </a:r>
            <a:endParaRPr lang="ca-ES" sz="1600" dirty="0">
              <a:solidFill>
                <a:schemeClr val="bg1"/>
              </a:solidFill>
              <a:latin typeface="Baskerville Old Face"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pic>
        <p:nvPicPr>
          <p:cNvPr id="1026" name="Picture 2"/>
          <p:cNvPicPr>
            <a:picLocks noGrp="1" noChangeAspect="1" noChangeArrowheads="1"/>
          </p:cNvPicPr>
          <p:nvPr>
            <p:ph idx="1"/>
          </p:nvPr>
        </p:nvPicPr>
        <p:blipFill>
          <a:blip r:embed="rId3"/>
          <a:srcRect/>
          <a:stretch>
            <a:fillRect/>
          </a:stretch>
        </p:blipFill>
        <p:spPr bwMode="auto">
          <a:xfrm>
            <a:off x="3143240" y="857232"/>
            <a:ext cx="5404791" cy="17186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143240" y="2643182"/>
            <a:ext cx="5400675" cy="1738314"/>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3143240" y="4429132"/>
            <a:ext cx="5391150" cy="1685926"/>
          </a:xfrm>
          <a:prstGeom prst="rect">
            <a:avLst/>
          </a:prstGeom>
          <a:noFill/>
          <a:ln w="9525">
            <a:noFill/>
            <a:miter lim="800000"/>
            <a:headEnd/>
            <a:tailEnd/>
          </a:ln>
        </p:spPr>
      </p:pic>
      <p:pic>
        <p:nvPicPr>
          <p:cNvPr id="1029" name="Imagen 3"/>
          <p:cNvPicPr>
            <a:picLocks noChangeAspect="1" noChangeArrowheads="1"/>
          </p:cNvPicPr>
          <p:nvPr/>
        </p:nvPicPr>
        <p:blipFill>
          <a:blip r:embed="rId6"/>
          <a:srcRect/>
          <a:stretch>
            <a:fillRect/>
          </a:stretch>
        </p:blipFill>
        <p:spPr bwMode="auto">
          <a:xfrm>
            <a:off x="285720" y="857232"/>
            <a:ext cx="2428892" cy="1720068"/>
          </a:xfrm>
          <a:prstGeom prst="rect">
            <a:avLst/>
          </a:prstGeom>
          <a:noFill/>
          <a:ln w="9525">
            <a:noFill/>
            <a:miter lim="800000"/>
            <a:headEnd/>
            <a:tailEnd/>
          </a:ln>
        </p:spPr>
      </p:pic>
      <p:pic>
        <p:nvPicPr>
          <p:cNvPr id="1030" name="Imagen 9"/>
          <p:cNvPicPr>
            <a:picLocks noChangeAspect="1" noChangeArrowheads="1"/>
          </p:cNvPicPr>
          <p:nvPr/>
        </p:nvPicPr>
        <p:blipFill>
          <a:blip r:embed="rId7"/>
          <a:srcRect/>
          <a:stretch>
            <a:fillRect/>
          </a:stretch>
        </p:blipFill>
        <p:spPr bwMode="auto">
          <a:xfrm>
            <a:off x="285720" y="2643181"/>
            <a:ext cx="2432276" cy="1692793"/>
          </a:xfrm>
          <a:prstGeom prst="rect">
            <a:avLst/>
          </a:prstGeom>
          <a:noFill/>
          <a:ln w="9525">
            <a:noFill/>
            <a:miter lim="800000"/>
            <a:headEnd/>
            <a:tailEnd/>
          </a:ln>
        </p:spPr>
      </p:pic>
      <p:pic>
        <p:nvPicPr>
          <p:cNvPr id="1031" name="Imagen 2"/>
          <p:cNvPicPr>
            <a:picLocks noChangeAspect="1" noChangeArrowheads="1"/>
          </p:cNvPicPr>
          <p:nvPr/>
        </p:nvPicPr>
        <p:blipFill>
          <a:blip r:embed="rId8"/>
          <a:srcRect/>
          <a:stretch>
            <a:fillRect/>
          </a:stretch>
        </p:blipFill>
        <p:spPr bwMode="auto">
          <a:xfrm>
            <a:off x="285720" y="4429132"/>
            <a:ext cx="2427707" cy="1724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Resultats</a:t>
            </a:r>
            <a:endParaRPr lang="ca-ES" dirty="0">
              <a:solidFill>
                <a:schemeClr val="bg1"/>
              </a:solidFill>
              <a:latin typeface="Baskerville Old Face"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pic>
        <p:nvPicPr>
          <p:cNvPr id="2050" name="Imagen 1"/>
          <p:cNvPicPr>
            <a:picLocks noChangeAspect="1" noChangeArrowheads="1"/>
          </p:cNvPicPr>
          <p:nvPr/>
        </p:nvPicPr>
        <p:blipFill>
          <a:blip r:embed="rId3"/>
          <a:srcRect/>
          <a:stretch>
            <a:fillRect/>
          </a:stretch>
        </p:blipFill>
        <p:spPr bwMode="auto">
          <a:xfrm>
            <a:off x="857224" y="2428868"/>
            <a:ext cx="7389231"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Resultats</a:t>
            </a:r>
            <a:endParaRPr lang="ca-ES" dirty="0">
              <a:solidFill>
                <a:schemeClr val="bg1"/>
              </a:solidFill>
              <a:latin typeface="Baskerville Old Face"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pic>
        <p:nvPicPr>
          <p:cNvPr id="4098" name="Picture 2"/>
          <p:cNvPicPr>
            <a:picLocks noChangeAspect="1" noChangeArrowheads="1"/>
          </p:cNvPicPr>
          <p:nvPr/>
        </p:nvPicPr>
        <p:blipFill>
          <a:blip r:embed="rId3"/>
          <a:srcRect/>
          <a:stretch>
            <a:fillRect/>
          </a:stretch>
        </p:blipFill>
        <p:spPr bwMode="auto">
          <a:xfrm>
            <a:off x="-1" y="2143116"/>
            <a:ext cx="3563951" cy="1857388"/>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3571868" y="3500438"/>
            <a:ext cx="5341315" cy="2571744"/>
          </a:xfrm>
          <a:prstGeom prst="rect">
            <a:avLst/>
          </a:prstGeom>
          <a:noFill/>
          <a:ln w="9525">
            <a:noFill/>
            <a:miter lim="800000"/>
            <a:headEnd/>
            <a:tailEnd/>
          </a:ln>
        </p:spPr>
      </p:pic>
      <p:pic>
        <p:nvPicPr>
          <p:cNvPr id="4100" name="Picture 4"/>
          <p:cNvPicPr>
            <a:picLocks noChangeAspect="1" noChangeArrowheads="1"/>
          </p:cNvPicPr>
          <p:nvPr/>
        </p:nvPicPr>
        <p:blipFill>
          <a:blip r:embed="rId5"/>
          <a:srcRect/>
          <a:stretch>
            <a:fillRect/>
          </a:stretch>
        </p:blipFill>
        <p:spPr bwMode="auto">
          <a:xfrm>
            <a:off x="3571868" y="285728"/>
            <a:ext cx="5366563" cy="2500330"/>
          </a:xfrm>
          <a:prstGeom prst="rect">
            <a:avLst/>
          </a:prstGeom>
          <a:noFill/>
          <a:ln w="9525">
            <a:noFill/>
            <a:miter lim="800000"/>
            <a:headEnd/>
            <a:tailEnd/>
          </a:ln>
        </p:spPr>
      </p:pic>
      <p:sp>
        <p:nvSpPr>
          <p:cNvPr id="8" name="7 CuadroTexto"/>
          <p:cNvSpPr txBox="1"/>
          <p:nvPr/>
        </p:nvSpPr>
        <p:spPr>
          <a:xfrm>
            <a:off x="214282" y="857232"/>
            <a:ext cx="2643206" cy="369332"/>
          </a:xfrm>
          <a:prstGeom prst="rect">
            <a:avLst/>
          </a:prstGeom>
          <a:noFill/>
        </p:spPr>
        <p:txBody>
          <a:bodyPr wrap="square" rtlCol="0">
            <a:spAutoFit/>
          </a:bodyPr>
          <a:lstStyle/>
          <a:p>
            <a:r>
              <a:rPr lang="ca-ES" dirty="0" smtClean="0">
                <a:solidFill>
                  <a:schemeClr val="bg1"/>
                </a:solidFill>
                <a:latin typeface="Garamond" pitchFamily="18" charset="0"/>
              </a:rPr>
              <a:t>(Distribució per superfície)</a:t>
            </a:r>
            <a:endParaRPr lang="ca-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9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Resultats 	  </a:t>
            </a:r>
            <a:r>
              <a:rPr lang="ca-ES" sz="2000" dirty="0" smtClean="0">
                <a:solidFill>
                  <a:schemeClr val="bg1"/>
                </a:solidFill>
                <a:latin typeface="Garamond" pitchFamily="18" charset="0"/>
              </a:rPr>
              <a:t>(Correlacions)</a:t>
            </a:r>
            <a:endParaRPr lang="ca-ES" sz="2000" dirty="0">
              <a:solidFill>
                <a:schemeClr val="bg1"/>
              </a:solidFill>
              <a:latin typeface="Garamond"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pic>
        <p:nvPicPr>
          <p:cNvPr id="3074" name="Picture 2"/>
          <p:cNvPicPr>
            <a:picLocks noChangeAspect="1" noChangeArrowheads="1"/>
          </p:cNvPicPr>
          <p:nvPr/>
        </p:nvPicPr>
        <p:blipFill>
          <a:blip r:embed="rId3"/>
          <a:srcRect/>
          <a:stretch>
            <a:fillRect/>
          </a:stretch>
        </p:blipFill>
        <p:spPr bwMode="auto">
          <a:xfrm>
            <a:off x="285719" y="1000108"/>
            <a:ext cx="4191029" cy="2000264"/>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4572000" y="1000108"/>
            <a:ext cx="4389742" cy="2000264"/>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285720" y="4377718"/>
            <a:ext cx="4143404" cy="1051546"/>
          </a:xfrm>
          <a:prstGeom prst="rect">
            <a:avLst/>
          </a:prstGeom>
          <a:noFill/>
          <a:ln w="9525">
            <a:noFill/>
            <a:miter lim="800000"/>
            <a:headEnd/>
            <a:tailEnd/>
          </a:ln>
        </p:spPr>
      </p:pic>
      <p:pic>
        <p:nvPicPr>
          <p:cNvPr id="3077" name="Picture 5"/>
          <p:cNvPicPr>
            <a:picLocks noChangeAspect="1" noChangeArrowheads="1"/>
          </p:cNvPicPr>
          <p:nvPr/>
        </p:nvPicPr>
        <p:blipFill>
          <a:blip r:embed="rId6"/>
          <a:srcRect/>
          <a:stretch>
            <a:fillRect/>
          </a:stretch>
        </p:blipFill>
        <p:spPr bwMode="auto">
          <a:xfrm>
            <a:off x="4572000" y="3464719"/>
            <a:ext cx="4286280" cy="1964545"/>
          </a:xfrm>
          <a:prstGeom prst="rect">
            <a:avLst/>
          </a:prstGeom>
          <a:noFill/>
          <a:ln w="9525">
            <a:noFill/>
            <a:miter lim="800000"/>
            <a:headEnd/>
            <a:tailEnd/>
          </a:ln>
        </p:spPr>
      </p:pic>
      <p:sp>
        <p:nvSpPr>
          <p:cNvPr id="9" name="8 CuadroTexto"/>
          <p:cNvSpPr txBox="1"/>
          <p:nvPr/>
        </p:nvSpPr>
        <p:spPr>
          <a:xfrm>
            <a:off x="285720" y="3019008"/>
            <a:ext cx="3786214" cy="338554"/>
          </a:xfrm>
          <a:prstGeom prst="rect">
            <a:avLst/>
          </a:prstGeom>
          <a:noFill/>
        </p:spPr>
        <p:txBody>
          <a:bodyPr wrap="square" rtlCol="0">
            <a:spAutoFit/>
          </a:bodyPr>
          <a:lstStyle/>
          <a:p>
            <a:r>
              <a:rPr lang="ca-ES" sz="1600" dirty="0" smtClean="0">
                <a:solidFill>
                  <a:schemeClr val="bg1"/>
                </a:solidFill>
                <a:latin typeface="Garamond" pitchFamily="18" charset="0"/>
              </a:rPr>
              <a:t>Correlació de freqüències per l’altitud </a:t>
            </a:r>
            <a:endParaRPr lang="ca-ES" sz="1600" dirty="0">
              <a:solidFill>
                <a:schemeClr val="bg1"/>
              </a:solidFill>
              <a:latin typeface="Garamond" pitchFamily="18" charset="0"/>
            </a:endParaRPr>
          </a:p>
        </p:txBody>
      </p:sp>
      <p:sp>
        <p:nvSpPr>
          <p:cNvPr id="10" name="9 CuadroTexto"/>
          <p:cNvSpPr txBox="1"/>
          <p:nvPr/>
        </p:nvSpPr>
        <p:spPr>
          <a:xfrm>
            <a:off x="4572000" y="5500702"/>
            <a:ext cx="3786214" cy="338554"/>
          </a:xfrm>
          <a:prstGeom prst="rect">
            <a:avLst/>
          </a:prstGeom>
          <a:noFill/>
        </p:spPr>
        <p:txBody>
          <a:bodyPr wrap="square" rtlCol="0">
            <a:spAutoFit/>
          </a:bodyPr>
          <a:lstStyle/>
          <a:p>
            <a:r>
              <a:rPr lang="ca-ES" sz="1600" dirty="0" smtClean="0">
                <a:solidFill>
                  <a:schemeClr val="bg1"/>
                </a:solidFill>
                <a:latin typeface="Garamond" pitchFamily="18" charset="0"/>
              </a:rPr>
              <a:t>Correlació de freqüències per la radiació solar</a:t>
            </a:r>
            <a:endParaRPr lang="ca-ES" sz="1600" dirty="0">
              <a:solidFill>
                <a:schemeClr val="bg1"/>
              </a:solidFill>
              <a:latin typeface="Garamond" pitchFamily="18" charset="0"/>
            </a:endParaRPr>
          </a:p>
        </p:txBody>
      </p:sp>
      <p:sp>
        <p:nvSpPr>
          <p:cNvPr id="11" name="10 CuadroTexto"/>
          <p:cNvSpPr txBox="1"/>
          <p:nvPr/>
        </p:nvSpPr>
        <p:spPr>
          <a:xfrm>
            <a:off x="285720" y="5500702"/>
            <a:ext cx="3786214" cy="338554"/>
          </a:xfrm>
          <a:prstGeom prst="rect">
            <a:avLst/>
          </a:prstGeom>
          <a:noFill/>
        </p:spPr>
        <p:txBody>
          <a:bodyPr wrap="square" rtlCol="0">
            <a:spAutoFit/>
          </a:bodyPr>
          <a:lstStyle/>
          <a:p>
            <a:r>
              <a:rPr lang="ca-ES" sz="1600" dirty="0" smtClean="0">
                <a:solidFill>
                  <a:schemeClr val="bg1"/>
                </a:solidFill>
                <a:latin typeface="Garamond" pitchFamily="18" charset="0"/>
              </a:rPr>
              <a:t>Correlació de freqüències pel pendent</a:t>
            </a:r>
            <a:endParaRPr lang="ca-ES" sz="1600" dirty="0">
              <a:solidFill>
                <a:schemeClr val="bg1"/>
              </a:solidFill>
              <a:latin typeface="Garamond" pitchFamily="18" charset="0"/>
            </a:endParaRPr>
          </a:p>
        </p:txBody>
      </p:sp>
      <p:sp>
        <p:nvSpPr>
          <p:cNvPr id="12" name="11 CuadroTexto"/>
          <p:cNvSpPr txBox="1"/>
          <p:nvPr/>
        </p:nvSpPr>
        <p:spPr>
          <a:xfrm>
            <a:off x="4572000" y="3000372"/>
            <a:ext cx="3786214" cy="338554"/>
          </a:xfrm>
          <a:prstGeom prst="rect">
            <a:avLst/>
          </a:prstGeom>
          <a:noFill/>
        </p:spPr>
        <p:txBody>
          <a:bodyPr wrap="square" rtlCol="0">
            <a:spAutoFit/>
          </a:bodyPr>
          <a:lstStyle/>
          <a:p>
            <a:r>
              <a:rPr lang="ca-ES" sz="1600" dirty="0" smtClean="0">
                <a:solidFill>
                  <a:schemeClr val="bg1"/>
                </a:solidFill>
                <a:latin typeface="Garamond" pitchFamily="18" charset="0"/>
              </a:rPr>
              <a:t>Correlació de freqüències per l’orientació</a:t>
            </a:r>
            <a:endParaRPr lang="ca-ES" sz="1600" dirty="0">
              <a:solidFill>
                <a:schemeClr val="bg1"/>
              </a:solidFill>
              <a:latin typeface="Garamond" pitchFamily="18" charset="0"/>
            </a:endParaRPr>
          </a:p>
        </p:txBody>
      </p:sp>
      <p:sp>
        <p:nvSpPr>
          <p:cNvPr id="15" name="14 Elipse"/>
          <p:cNvSpPr/>
          <p:nvPr/>
        </p:nvSpPr>
        <p:spPr>
          <a:xfrm>
            <a:off x="3714744" y="2285992"/>
            <a:ext cx="857256" cy="11430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6" name="15 Elipse"/>
          <p:cNvSpPr/>
          <p:nvPr/>
        </p:nvSpPr>
        <p:spPr>
          <a:xfrm>
            <a:off x="8143900" y="4643446"/>
            <a:ext cx="857256" cy="11430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16 Elipse"/>
          <p:cNvSpPr/>
          <p:nvPr/>
        </p:nvSpPr>
        <p:spPr>
          <a:xfrm>
            <a:off x="3714744" y="4714884"/>
            <a:ext cx="857256" cy="11430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8" name="17 Elipse"/>
          <p:cNvSpPr/>
          <p:nvPr/>
        </p:nvSpPr>
        <p:spPr>
          <a:xfrm>
            <a:off x="8286744" y="2285992"/>
            <a:ext cx="857256" cy="11430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Conclusions</a:t>
            </a:r>
            <a:endParaRPr lang="ca-ES" dirty="0">
              <a:solidFill>
                <a:schemeClr val="bg1"/>
              </a:solidFill>
              <a:latin typeface="Baskerville Old Face" pitchFamily="18" charset="0"/>
            </a:endParaRPr>
          </a:p>
        </p:txBody>
      </p:sp>
      <p:sp>
        <p:nvSpPr>
          <p:cNvPr id="10" name="4 Marcador de contenido"/>
          <p:cNvSpPr>
            <a:spLocks noGrp="1"/>
          </p:cNvSpPr>
          <p:nvPr>
            <p:ph idx="1"/>
          </p:nvPr>
        </p:nvSpPr>
        <p:spPr>
          <a:xfrm>
            <a:off x="285720" y="857232"/>
            <a:ext cx="7929618" cy="5286412"/>
          </a:xfrm>
        </p:spPr>
        <p:txBody>
          <a:bodyPr>
            <a:normAutofit lnSpcReduction="10000"/>
          </a:bodyPr>
          <a:lstStyle/>
          <a:p>
            <a:pPr marL="0" algn="just">
              <a:buClr>
                <a:srgbClr val="C00000"/>
              </a:buClr>
              <a:buSzPct val="110000"/>
            </a:pPr>
            <a:r>
              <a:rPr lang="ca-ES" sz="1800" dirty="0" smtClean="0">
                <a:solidFill>
                  <a:schemeClr val="bg1"/>
                </a:solidFill>
                <a:latin typeface="Garamond" pitchFamily="18" charset="0"/>
              </a:rPr>
              <a:t>En l’última dècada (2000-2010) s’ha reduït a més de la meitat el total de superfície cremada, respecte a les dècades anteriors (1980-1990, i 1990-2000).</a:t>
            </a:r>
          </a:p>
          <a:p>
            <a:pPr marL="0" algn="just">
              <a:buClr>
                <a:srgbClr val="C00000"/>
              </a:buClr>
              <a:buSzPct val="110000"/>
            </a:pPr>
            <a:r>
              <a:rPr lang="ca-ES" sz="1800" dirty="0" smtClean="0">
                <a:solidFill>
                  <a:schemeClr val="bg1"/>
                </a:solidFill>
                <a:latin typeface="Garamond" pitchFamily="18" charset="0"/>
              </a:rPr>
              <a:t>Tendència general a la disminució del nombre d’incendis, a mesura que augmenta la mida de l’àrea que resulta cremada; sent les àrees més petites de 50 ha, les més nombroses. </a:t>
            </a:r>
          </a:p>
          <a:p>
            <a:pPr marL="0" algn="just">
              <a:buClr>
                <a:srgbClr val="C00000"/>
              </a:buClr>
              <a:buSzPct val="110000"/>
            </a:pPr>
            <a:r>
              <a:rPr lang="ca-ES" sz="1800" dirty="0" smtClean="0">
                <a:solidFill>
                  <a:schemeClr val="bg1"/>
                </a:solidFill>
                <a:latin typeface="Garamond" pitchFamily="18" charset="0"/>
              </a:rPr>
              <a:t>La disminució en alçada en superfícies cremades és més accentuada que en les potencials, probablement per les condicions climàtiques i de vegetació, poc propícies a focs, donat que en altituds més elevades la vegetació està ben hidratada i esdevé més resistent al foc (</a:t>
            </a:r>
            <a:r>
              <a:rPr lang="ca-ES" sz="1800" dirty="0" err="1" smtClean="0">
                <a:solidFill>
                  <a:schemeClr val="bg1"/>
                </a:solidFill>
                <a:latin typeface="Garamond" pitchFamily="18" charset="0"/>
              </a:rPr>
              <a:t>Burriel</a:t>
            </a:r>
            <a:r>
              <a:rPr lang="ca-ES" sz="1800" dirty="0" smtClean="0">
                <a:solidFill>
                  <a:schemeClr val="bg1"/>
                </a:solidFill>
                <a:latin typeface="Garamond" pitchFamily="18" charset="0"/>
              </a:rPr>
              <a:t> </a:t>
            </a:r>
            <a:r>
              <a:rPr lang="ca-ES" sz="1800" i="1" dirty="0" smtClean="0">
                <a:solidFill>
                  <a:schemeClr val="bg1"/>
                </a:solidFill>
                <a:latin typeface="Garamond" pitchFamily="18" charset="0"/>
              </a:rPr>
              <a:t>et al. </a:t>
            </a:r>
            <a:r>
              <a:rPr lang="ca-ES" sz="1800" dirty="0" smtClean="0">
                <a:solidFill>
                  <a:schemeClr val="bg1"/>
                </a:solidFill>
                <a:latin typeface="Garamond" pitchFamily="18" charset="0"/>
              </a:rPr>
              <a:t>2005).</a:t>
            </a:r>
          </a:p>
          <a:p>
            <a:pPr marL="0" algn="just">
              <a:buClr>
                <a:srgbClr val="C00000"/>
              </a:buClr>
              <a:buSzPct val="110000"/>
            </a:pPr>
            <a:r>
              <a:rPr lang="ca-ES" sz="1800" dirty="0" smtClean="0">
                <a:solidFill>
                  <a:schemeClr val="bg1"/>
                </a:solidFill>
                <a:latin typeface="Garamond" pitchFamily="18" charset="0"/>
              </a:rPr>
              <a:t>En superfícies cremades, les vessants encarades al Sud són les predominants.  Tot i així, estadísticament no sembla significatiu; probablement, com a conseqüència de la distribució geomorfològica a Catalunya.</a:t>
            </a:r>
          </a:p>
          <a:p>
            <a:pPr marL="0" algn="just">
              <a:buClr>
                <a:srgbClr val="C00000"/>
              </a:buClr>
              <a:buSzPct val="110000"/>
            </a:pPr>
            <a:r>
              <a:rPr lang="ca-ES" sz="1800" dirty="0" smtClean="0">
                <a:solidFill>
                  <a:schemeClr val="bg1"/>
                </a:solidFill>
                <a:latin typeface="Garamond" pitchFamily="18" charset="0"/>
              </a:rPr>
              <a:t>En general, a la superfície de Catalunya, els pendents més forts, els trobem en zones muntanyoses, on es situen les àrees climàtiques menys propícies als incendis (la vegetació està més ben hidratada). Per aquest motiu, la distribució de pendents en superfícies cremades és major en pendents més suaus.</a:t>
            </a:r>
          </a:p>
          <a:p>
            <a:pPr marL="0" algn="just">
              <a:buClr>
                <a:srgbClr val="C00000"/>
              </a:buClr>
              <a:buSzPct val="110000"/>
            </a:pPr>
            <a:r>
              <a:rPr lang="ca-ES" sz="1800" dirty="0" smtClean="0">
                <a:solidFill>
                  <a:schemeClr val="bg1"/>
                </a:solidFill>
                <a:latin typeface="Garamond" pitchFamily="18" charset="0"/>
              </a:rPr>
              <a:t>S’ha determinat que la radiació solar es situa en l’interval de 1400 a 1500 KJ*m2/dia, tant en superfícies cremades com en forestals.</a:t>
            </a:r>
            <a:endParaRPr lang="es-ES" sz="1800" dirty="0" smtClean="0">
              <a:solidFill>
                <a:schemeClr val="bg1"/>
              </a:solidFill>
              <a:latin typeface="Garamond" pitchFamily="18" charset="0"/>
            </a:endParaRPr>
          </a:p>
          <a:p>
            <a:pPr marL="0" algn="just">
              <a:buClr>
                <a:srgbClr val="C00000"/>
              </a:buClr>
              <a:buSzPct val="110000"/>
            </a:pPr>
            <a:endParaRPr lang="ca-ES" sz="1800" dirty="0" smtClean="0">
              <a:solidFill>
                <a:schemeClr val="bg1"/>
              </a:solidFill>
              <a:latin typeface="Garamond" pitchFamily="18" charset="0"/>
            </a:endParaRPr>
          </a:p>
          <a:p>
            <a:pPr marL="0" algn="just">
              <a:buClr>
                <a:srgbClr val="C00000"/>
              </a:buClr>
              <a:buSzPct val="110000"/>
            </a:pPr>
            <a:endParaRPr lang="ca-ES" sz="1800" dirty="0" smtClean="0">
              <a:solidFill>
                <a:schemeClr val="bg1"/>
              </a:solidFill>
              <a:latin typeface="Garamond" pitchFamily="18" charset="0"/>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Conclusions</a:t>
            </a:r>
            <a:endParaRPr lang="ca-ES" dirty="0">
              <a:solidFill>
                <a:schemeClr val="bg1"/>
              </a:solidFill>
              <a:latin typeface="Baskerville Old Face" pitchFamily="18" charset="0"/>
            </a:endParaRPr>
          </a:p>
        </p:txBody>
      </p:sp>
      <p:sp>
        <p:nvSpPr>
          <p:cNvPr id="10" name="4 Marcador de contenido"/>
          <p:cNvSpPr>
            <a:spLocks noGrp="1"/>
          </p:cNvSpPr>
          <p:nvPr>
            <p:ph idx="1"/>
          </p:nvPr>
        </p:nvSpPr>
        <p:spPr>
          <a:xfrm>
            <a:off x="285720" y="857232"/>
            <a:ext cx="7929618" cy="5286412"/>
          </a:xfrm>
        </p:spPr>
        <p:txBody>
          <a:bodyPr>
            <a:normAutofit/>
          </a:bodyPr>
          <a:lstStyle/>
          <a:p>
            <a:pPr marL="0" algn="just">
              <a:buClr>
                <a:srgbClr val="C00000"/>
              </a:buClr>
              <a:buSzPct val="110000"/>
              <a:buFont typeface="Wingdings" pitchFamily="2" charset="2"/>
              <a:buChar char="Ø"/>
            </a:pPr>
            <a:r>
              <a:rPr lang="ca-ES" sz="1900" dirty="0" smtClean="0">
                <a:solidFill>
                  <a:schemeClr val="bg1"/>
                </a:solidFill>
                <a:latin typeface="Garamond" pitchFamily="18" charset="0"/>
              </a:rPr>
              <a:t>Les correlacions entre les àrees de vegetació forestal (potencialment pot cremar-se) i les àrees cremades de vegetació en funció de l’altitud, orientació, pendent i radiació, indiquen que:</a:t>
            </a:r>
          </a:p>
          <a:p>
            <a:pPr marL="0" algn="just">
              <a:buClr>
                <a:srgbClr val="C00000"/>
              </a:buClr>
              <a:buSzPct val="110000"/>
            </a:pPr>
            <a:endParaRPr lang="ca-ES" sz="1800" dirty="0" smtClean="0">
              <a:solidFill>
                <a:schemeClr val="bg1"/>
              </a:solidFill>
              <a:latin typeface="Garamond" pitchFamily="18" charset="0"/>
            </a:endParaRPr>
          </a:p>
          <a:p>
            <a:pPr marL="585216" lvl="2" algn="just">
              <a:buClr>
                <a:srgbClr val="C00000"/>
              </a:buClr>
              <a:buSzPct val="110000"/>
            </a:pPr>
            <a:r>
              <a:rPr lang="ca-ES" sz="1800" dirty="0" smtClean="0">
                <a:solidFill>
                  <a:schemeClr val="bg1"/>
                </a:solidFill>
                <a:latin typeface="Garamond" pitchFamily="18" charset="0"/>
              </a:rPr>
              <a:t>En la distribució de les orientacions o la radiació solar s’han obtingut valors no significatius. Això denota que no són factors molt condicionants de la mida de la superfície cremada. </a:t>
            </a:r>
          </a:p>
          <a:p>
            <a:pPr marL="585216" lvl="2" algn="just">
              <a:buClr>
                <a:srgbClr val="C00000"/>
              </a:buClr>
              <a:buSzPct val="110000"/>
            </a:pPr>
            <a:r>
              <a:rPr lang="ca-ES" sz="1800" dirty="0" smtClean="0">
                <a:solidFill>
                  <a:schemeClr val="bg1"/>
                </a:solidFill>
                <a:latin typeface="Garamond" pitchFamily="18" charset="0"/>
              </a:rPr>
              <a:t>La distribució del pendent mostra un cert pes significatiu, de manera que es podria establir una possible influència entre el pendent i les superfícies cremades.</a:t>
            </a:r>
            <a:endParaRPr lang="ca-ES" sz="1800" b="1" dirty="0" smtClean="0">
              <a:solidFill>
                <a:schemeClr val="bg1"/>
              </a:solidFill>
              <a:latin typeface="Garamond" pitchFamily="18" charset="0"/>
            </a:endParaRPr>
          </a:p>
          <a:p>
            <a:pPr marL="585216" lvl="2" algn="just">
              <a:buClr>
                <a:srgbClr val="C00000"/>
              </a:buClr>
              <a:buSzPct val="110000"/>
            </a:pPr>
            <a:r>
              <a:rPr lang="ca-ES" sz="1800" dirty="0" smtClean="0">
                <a:solidFill>
                  <a:schemeClr val="bg1"/>
                </a:solidFill>
                <a:latin typeface="Garamond" pitchFamily="18" charset="0"/>
              </a:rPr>
              <a:t>La distribució per mides del pendent, orientacions i radiació solar, mostren que no afecta en la significació en les distribucions testades.</a:t>
            </a:r>
          </a:p>
          <a:p>
            <a:pPr marL="585216" lvl="2" algn="just">
              <a:buClr>
                <a:srgbClr val="C00000"/>
              </a:buClr>
              <a:buSzPct val="110000"/>
            </a:pPr>
            <a:endParaRPr lang="ca-ES" sz="1800" dirty="0" smtClean="0">
              <a:solidFill>
                <a:schemeClr val="bg1"/>
              </a:solidFill>
              <a:latin typeface="Garamond" pitchFamily="18" charset="0"/>
            </a:endParaRPr>
          </a:p>
          <a:p>
            <a:pPr marL="585216" lvl="2" algn="just">
              <a:buClr>
                <a:srgbClr val="C00000"/>
              </a:buClr>
              <a:buSzPct val="110000"/>
            </a:pPr>
            <a:r>
              <a:rPr lang="ca-ES" sz="1800" dirty="0" smtClean="0">
                <a:solidFill>
                  <a:schemeClr val="bg1"/>
                </a:solidFill>
                <a:latin typeface="Garamond" pitchFamily="18" charset="0"/>
              </a:rPr>
              <a:t>Amb més del 95% de confiança, es pot assegurar que la distribució de les superfícies cremades en funció de l’altitud és significativament diferent de la distribució de les superfícies amb vegetació forestal en funció de l’altitud. </a:t>
            </a:r>
          </a:p>
          <a:p>
            <a:pPr marL="0" algn="just">
              <a:buClr>
                <a:srgbClr val="C00000"/>
              </a:buClr>
              <a:buSzPct val="110000"/>
            </a:pPr>
            <a:endParaRPr lang="ca-ES" sz="1800" dirty="0" smtClean="0">
              <a:solidFill>
                <a:schemeClr val="bg1"/>
              </a:solidFill>
              <a:latin typeface="Garamond" pitchFamily="18" charset="0"/>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sp>
        <p:nvSpPr>
          <p:cNvPr id="7" name="6 Flecha abajo"/>
          <p:cNvSpPr/>
          <p:nvPr/>
        </p:nvSpPr>
        <p:spPr>
          <a:xfrm>
            <a:off x="3929058" y="5429264"/>
            <a:ext cx="21431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857224" y="5786454"/>
            <a:ext cx="7286676" cy="369332"/>
          </a:xfrm>
          <a:prstGeom prst="rect">
            <a:avLst/>
          </a:prstGeom>
          <a:noFill/>
        </p:spPr>
        <p:txBody>
          <a:bodyPr wrap="square" rtlCol="0">
            <a:spAutoFit/>
          </a:bodyPr>
          <a:lstStyle/>
          <a:p>
            <a:pPr algn="ctr"/>
            <a:r>
              <a:rPr lang="ca-ES" b="1" dirty="0" smtClean="0">
                <a:solidFill>
                  <a:schemeClr val="bg1"/>
                </a:solidFill>
                <a:latin typeface="Garamond" pitchFamily="18" charset="0"/>
              </a:rPr>
              <a:t>El foc en els incendis forestals a Catalunya està condicionat per l’altitud.</a:t>
            </a:r>
            <a:endParaRPr lang="ca-ES" b="1" dirty="0">
              <a:solidFill>
                <a:schemeClr val="bg1"/>
              </a:solidFill>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Bibliografia</a:t>
            </a:r>
            <a:endParaRPr lang="ca-ES" dirty="0">
              <a:solidFill>
                <a:schemeClr val="bg1"/>
              </a:solidFill>
              <a:latin typeface="Baskerville Old Face"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97" name="Rectangle 1"/>
          <p:cNvSpPr>
            <a:spLocks noChangeArrowheads="1"/>
          </p:cNvSpPr>
          <p:nvPr/>
        </p:nvSpPr>
        <p:spPr bwMode="auto">
          <a:xfrm>
            <a:off x="0" y="857232"/>
            <a:ext cx="8643966"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ca-ES" sz="1400" dirty="0" smtClean="0">
                <a:solidFill>
                  <a:schemeClr val="bg1"/>
                </a:solidFill>
                <a:latin typeface="Garamond" pitchFamily="18" charset="0"/>
              </a:rPr>
              <a:t>BADIA, Anna, SERRA, Pere, </a:t>
            </a:r>
            <a:r>
              <a:rPr lang="ca-ES" sz="1400" dirty="0" err="1" smtClean="0">
                <a:solidFill>
                  <a:schemeClr val="bg1"/>
                </a:solidFill>
                <a:latin typeface="Garamond" pitchFamily="18" charset="0"/>
              </a:rPr>
              <a:t>MODUGNO</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Sirio</a:t>
            </a:r>
            <a:r>
              <a:rPr lang="ca-ES" sz="1400" dirty="0" smtClean="0">
                <a:solidFill>
                  <a:schemeClr val="bg1"/>
                </a:solidFill>
                <a:latin typeface="Garamond" pitchFamily="18" charset="0"/>
              </a:rPr>
              <a:t>, 2011. </a:t>
            </a:r>
            <a:r>
              <a:rPr lang="ca-ES" sz="1400" dirty="0" err="1" smtClean="0">
                <a:solidFill>
                  <a:schemeClr val="bg1"/>
                </a:solidFill>
                <a:latin typeface="Garamond" pitchFamily="18" charset="0"/>
              </a:rPr>
              <a:t>Identifying</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dynamics</a:t>
            </a:r>
            <a:r>
              <a:rPr lang="ca-ES" sz="1400" dirty="0" smtClean="0">
                <a:solidFill>
                  <a:schemeClr val="bg1"/>
                </a:solidFill>
                <a:latin typeface="Garamond" pitchFamily="18" charset="0"/>
              </a:rPr>
              <a:t> of </a:t>
            </a:r>
            <a:r>
              <a:rPr lang="ca-ES" sz="1400" dirty="0" err="1" smtClean="0">
                <a:solidFill>
                  <a:schemeClr val="bg1"/>
                </a:solidFill>
                <a:latin typeface="Garamond" pitchFamily="18" charset="0"/>
              </a:rPr>
              <a:t>fire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ignition</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probabilities</a:t>
            </a:r>
            <a:r>
              <a:rPr lang="ca-ES" sz="1400" dirty="0" smtClean="0">
                <a:solidFill>
                  <a:schemeClr val="bg1"/>
                </a:solidFill>
                <a:latin typeface="Garamond" pitchFamily="18" charset="0"/>
              </a:rPr>
              <a:t> in </a:t>
            </a:r>
            <a:r>
              <a:rPr lang="ca-ES" sz="1400" dirty="0" err="1" smtClean="0">
                <a:solidFill>
                  <a:schemeClr val="bg1"/>
                </a:solidFill>
                <a:latin typeface="Garamond" pitchFamily="18" charset="0"/>
              </a:rPr>
              <a:t>two</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representative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Mediterranean</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widland-urban</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interface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areas</a:t>
            </a:r>
            <a:r>
              <a:rPr lang="ca-ES" sz="1400" dirty="0" smtClean="0">
                <a:solidFill>
                  <a:schemeClr val="bg1"/>
                </a:solidFill>
                <a:latin typeface="Garamond" pitchFamily="18" charset="0"/>
              </a:rPr>
              <a:t>. </a:t>
            </a:r>
            <a:r>
              <a:rPr lang="ca-ES" sz="1400" i="1" dirty="0" err="1" smtClean="0">
                <a:solidFill>
                  <a:schemeClr val="bg1"/>
                </a:solidFill>
                <a:latin typeface="Garamond" pitchFamily="18" charset="0"/>
              </a:rPr>
              <a:t>Applied</a:t>
            </a:r>
            <a:r>
              <a:rPr lang="ca-ES" sz="1400" i="1" dirty="0" smtClean="0">
                <a:solidFill>
                  <a:schemeClr val="bg1"/>
                </a:solidFill>
                <a:latin typeface="Garamond" pitchFamily="18" charset="0"/>
              </a:rPr>
              <a:t> </a:t>
            </a:r>
            <a:r>
              <a:rPr lang="ca-ES" sz="1400" i="1" dirty="0" err="1" smtClean="0">
                <a:solidFill>
                  <a:schemeClr val="bg1"/>
                </a:solidFill>
                <a:latin typeface="Garamond" pitchFamily="18" charset="0"/>
              </a:rPr>
              <a:t>Geography</a:t>
            </a:r>
            <a:r>
              <a:rPr lang="ca-ES" sz="1400" i="1" dirty="0" smtClean="0">
                <a:solidFill>
                  <a:schemeClr val="bg1"/>
                </a:solidFill>
                <a:latin typeface="Garamond" pitchFamily="18" charset="0"/>
              </a:rPr>
              <a:t> 31 (2011)</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err="1" smtClean="0">
                <a:solidFill>
                  <a:schemeClr val="bg1"/>
                </a:solidFill>
                <a:latin typeface="Garamond" pitchFamily="18" charset="0"/>
              </a:rPr>
              <a:t>BURRIEL</a:t>
            </a:r>
            <a:r>
              <a:rPr lang="ca-ES" sz="1400" dirty="0" smtClean="0">
                <a:solidFill>
                  <a:schemeClr val="bg1"/>
                </a:solidFill>
                <a:latin typeface="Garamond" pitchFamily="18" charset="0"/>
              </a:rPr>
              <a:t>, José Ángel; MATA, Teresa; </a:t>
            </a:r>
            <a:r>
              <a:rPr lang="ca-ES" sz="1400" dirty="0" err="1" smtClean="0">
                <a:solidFill>
                  <a:schemeClr val="bg1"/>
                </a:solidFill>
                <a:latin typeface="Garamond" pitchFamily="18" charset="0"/>
              </a:rPr>
              <a:t>IBÀÑEZ</a:t>
            </a:r>
            <a:r>
              <a:rPr lang="ca-ES" sz="1400" dirty="0" smtClean="0">
                <a:solidFill>
                  <a:schemeClr val="bg1"/>
                </a:solidFill>
                <a:latin typeface="Garamond" pitchFamily="18" charset="0"/>
              </a:rPr>
              <a:t>, Joan Josep (2005). Millora del Mapa diari de risc d’incendi forestal. Avança de resultats.</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err="1" smtClean="0">
                <a:solidFill>
                  <a:schemeClr val="bg1"/>
                </a:solidFill>
                <a:latin typeface="Garamond" pitchFamily="18" charset="0"/>
              </a:rPr>
              <a:t>FELICÍSIMO</a:t>
            </a:r>
            <a:r>
              <a:rPr lang="ca-ES" sz="1400" dirty="0" smtClean="0">
                <a:solidFill>
                  <a:schemeClr val="bg1"/>
                </a:solidFill>
                <a:latin typeface="Garamond" pitchFamily="18" charset="0"/>
              </a:rPr>
              <a:t>, Ángel M.,  “</a:t>
            </a:r>
            <a:r>
              <a:rPr lang="ca-ES" sz="1400" dirty="0" err="1" smtClean="0">
                <a:solidFill>
                  <a:schemeClr val="bg1"/>
                </a:solidFill>
                <a:latin typeface="Garamond" pitchFamily="18" charset="0"/>
              </a:rPr>
              <a:t>Modelos</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Digitales</a:t>
            </a:r>
            <a:r>
              <a:rPr lang="ca-ES" sz="1400" dirty="0" smtClean="0">
                <a:solidFill>
                  <a:schemeClr val="bg1"/>
                </a:solidFill>
                <a:latin typeface="Garamond" pitchFamily="18" charset="0"/>
              </a:rPr>
              <a:t> del </a:t>
            </a:r>
            <a:r>
              <a:rPr lang="ca-ES" sz="1400" dirty="0" err="1" smtClean="0">
                <a:solidFill>
                  <a:schemeClr val="bg1"/>
                </a:solidFill>
                <a:latin typeface="Garamond" pitchFamily="18" charset="0"/>
              </a:rPr>
              <a:t>Terreno</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Introducción</a:t>
            </a:r>
            <a:r>
              <a:rPr lang="ca-ES" sz="1400" dirty="0" smtClean="0">
                <a:solidFill>
                  <a:schemeClr val="bg1"/>
                </a:solidFill>
                <a:latin typeface="Garamond" pitchFamily="18" charset="0"/>
              </a:rPr>
              <a:t> y </a:t>
            </a:r>
            <a:r>
              <a:rPr lang="ca-ES" sz="1400" dirty="0" err="1" smtClean="0">
                <a:solidFill>
                  <a:schemeClr val="bg1"/>
                </a:solidFill>
                <a:latin typeface="Garamond" pitchFamily="18" charset="0"/>
              </a:rPr>
              <a:t>aplicaciones</a:t>
            </a:r>
            <a:r>
              <a:rPr lang="ca-ES" sz="1400" dirty="0" smtClean="0">
                <a:solidFill>
                  <a:schemeClr val="bg1"/>
                </a:solidFill>
                <a:latin typeface="Garamond" pitchFamily="18" charset="0"/>
              </a:rPr>
              <a:t> en las </a:t>
            </a:r>
            <a:r>
              <a:rPr lang="ca-ES" sz="1400" dirty="0" err="1" smtClean="0">
                <a:solidFill>
                  <a:schemeClr val="bg1"/>
                </a:solidFill>
                <a:latin typeface="Garamond" pitchFamily="18" charset="0"/>
              </a:rPr>
              <a:t>ciencias</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ambientales</a:t>
            </a:r>
            <a:r>
              <a:rPr lang="ca-ES" sz="1400" dirty="0" smtClean="0">
                <a:solidFill>
                  <a:schemeClr val="bg1"/>
                </a:solidFill>
                <a:latin typeface="Garamond" pitchFamily="18" charset="0"/>
              </a:rPr>
              <a:t>”</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a:t>
            </a:r>
            <a:r>
              <a:rPr lang="ca-ES" sz="1400" i="1" dirty="0" smtClean="0">
                <a:solidFill>
                  <a:schemeClr val="bg1"/>
                </a:solidFill>
                <a:latin typeface="Garamond" pitchFamily="18" charset="0"/>
                <a:hlinkClick r:id="rId2"/>
              </a:rPr>
              <a:t>http://www.etsimo.uniovi.es/~feli/pdf/libromdt.pdf</a:t>
            </a:r>
            <a:r>
              <a:rPr lang="ca-ES" sz="1400" dirty="0" smtClean="0">
                <a:solidFill>
                  <a:schemeClr val="bg1"/>
                </a:solidFill>
                <a:latin typeface="Garamond" pitchFamily="18" charset="0"/>
              </a:rPr>
              <a:t>)</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GONZÁLEZ, J. Ramón, PUKKALA </a:t>
            </a:r>
            <a:r>
              <a:rPr lang="ca-ES" sz="1400" dirty="0" err="1" smtClean="0">
                <a:solidFill>
                  <a:schemeClr val="bg1"/>
                </a:solidFill>
                <a:latin typeface="Garamond" pitchFamily="18" charset="0"/>
              </a:rPr>
              <a:t>Timo</a:t>
            </a:r>
            <a:r>
              <a:rPr lang="ca-ES" sz="1400" dirty="0" smtClean="0">
                <a:solidFill>
                  <a:schemeClr val="bg1"/>
                </a:solidFill>
                <a:latin typeface="Garamond" pitchFamily="18" charset="0"/>
              </a:rPr>
              <a:t>, 2007 </a:t>
            </a:r>
            <a:r>
              <a:rPr lang="ca-ES" sz="1400" dirty="0" err="1" smtClean="0">
                <a:solidFill>
                  <a:schemeClr val="bg1"/>
                </a:solidFill>
                <a:latin typeface="Garamond" pitchFamily="18" charset="0"/>
              </a:rPr>
              <a:t>Characterization</a:t>
            </a:r>
            <a:r>
              <a:rPr lang="ca-ES" sz="1400" dirty="0" smtClean="0">
                <a:solidFill>
                  <a:schemeClr val="bg1"/>
                </a:solidFill>
                <a:latin typeface="Garamond" pitchFamily="18" charset="0"/>
              </a:rPr>
              <a:t> of forest fires in </a:t>
            </a:r>
            <a:r>
              <a:rPr lang="ca-ES" sz="1400" dirty="0" err="1" smtClean="0">
                <a:solidFill>
                  <a:schemeClr val="bg1"/>
                </a:solidFill>
                <a:latin typeface="Garamond" pitchFamily="18" charset="0"/>
              </a:rPr>
              <a:t>Catalonia</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north-east</a:t>
            </a:r>
            <a:r>
              <a:rPr lang="ca-ES" sz="1400" dirty="0" smtClean="0">
                <a:solidFill>
                  <a:schemeClr val="bg1"/>
                </a:solidFill>
                <a:latin typeface="Garamond" pitchFamily="18" charset="0"/>
              </a:rPr>
              <a:t> Spain). </a:t>
            </a:r>
            <a:r>
              <a:rPr lang="ca-ES" sz="1400" i="1" dirty="0" smtClean="0">
                <a:solidFill>
                  <a:schemeClr val="bg1"/>
                </a:solidFill>
                <a:latin typeface="Garamond" pitchFamily="18" charset="0"/>
              </a:rPr>
              <a:t>Original paper. </a:t>
            </a:r>
            <a:r>
              <a:rPr lang="ca-ES" sz="1400" i="1" dirty="0" err="1" smtClean="0">
                <a:solidFill>
                  <a:schemeClr val="bg1"/>
                </a:solidFill>
                <a:latin typeface="Garamond" pitchFamily="18" charset="0"/>
              </a:rPr>
              <a:t>Eur</a:t>
            </a:r>
            <a:r>
              <a:rPr lang="ca-ES" sz="1400" i="1" dirty="0" smtClean="0">
                <a:solidFill>
                  <a:schemeClr val="bg1"/>
                </a:solidFill>
                <a:latin typeface="Garamond" pitchFamily="18" charset="0"/>
              </a:rPr>
              <a:t> J Forest Res (2007)</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err="1" smtClean="0">
                <a:solidFill>
                  <a:schemeClr val="bg1"/>
                </a:solidFill>
                <a:latin typeface="Garamond" pitchFamily="18" charset="0"/>
              </a:rPr>
              <a:t>KLINE</a:t>
            </a:r>
            <a:r>
              <a:rPr lang="ca-ES" sz="1400" dirty="0" smtClean="0">
                <a:solidFill>
                  <a:schemeClr val="bg1"/>
                </a:solidFill>
                <a:latin typeface="Garamond" pitchFamily="18" charset="0"/>
              </a:rPr>
              <a:t>, K., 2004: SQL in a </a:t>
            </a:r>
            <a:r>
              <a:rPr lang="ca-ES" sz="1400" dirty="0" err="1" smtClean="0">
                <a:solidFill>
                  <a:schemeClr val="bg1"/>
                </a:solidFill>
                <a:latin typeface="Garamond" pitchFamily="18" charset="0"/>
              </a:rPr>
              <a:t>Nutshell</a:t>
            </a:r>
            <a:r>
              <a:rPr lang="ca-ES" sz="1400" dirty="0" smtClean="0">
                <a:solidFill>
                  <a:schemeClr val="bg1"/>
                </a:solidFill>
                <a:latin typeface="Garamond" pitchFamily="18" charset="0"/>
              </a:rPr>
              <a:t>: a </a:t>
            </a:r>
            <a:r>
              <a:rPr lang="ca-ES" sz="1400" dirty="0" err="1" smtClean="0">
                <a:solidFill>
                  <a:schemeClr val="bg1"/>
                </a:solidFill>
                <a:latin typeface="Garamond" pitchFamily="18" charset="0"/>
              </a:rPr>
              <a:t>Desktop</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Quick</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Reference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O’Reilly</a:t>
            </a:r>
            <a:r>
              <a:rPr lang="ca-ES" sz="1400" dirty="0" smtClean="0">
                <a:solidFill>
                  <a:schemeClr val="bg1"/>
                </a:solidFill>
                <a:latin typeface="Garamond" pitchFamily="18" charset="0"/>
              </a:rPr>
              <a:t> &amp; </a:t>
            </a:r>
            <a:r>
              <a:rPr lang="ca-ES" sz="1400" dirty="0" err="1" smtClean="0">
                <a:solidFill>
                  <a:schemeClr val="bg1"/>
                </a:solidFill>
                <a:latin typeface="Garamond" pitchFamily="18" charset="0"/>
              </a:rPr>
              <a:t>Associates</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Inc</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Chambersburg</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Pennsylvania</a:t>
            </a:r>
            <a:r>
              <a:rPr lang="ca-ES" sz="1400" dirty="0" smtClean="0">
                <a:solidFill>
                  <a:schemeClr val="bg1"/>
                </a:solidFill>
                <a:latin typeface="Garamond" pitchFamily="18" charset="0"/>
              </a:rPr>
              <a:t>, 710 </a:t>
            </a:r>
            <a:r>
              <a:rPr lang="ca-ES" sz="1400" dirty="0" err="1" smtClean="0">
                <a:solidFill>
                  <a:schemeClr val="bg1"/>
                </a:solidFill>
                <a:latin typeface="Garamond" pitchFamily="18" charset="0"/>
              </a:rPr>
              <a:t>pp</a:t>
            </a:r>
            <a:r>
              <a:rPr lang="ca-ES" sz="1400" dirty="0" smtClean="0">
                <a:solidFill>
                  <a:schemeClr val="bg1"/>
                </a:solidFill>
                <a:latin typeface="Garamond" pitchFamily="18" charset="0"/>
              </a:rPr>
              <a:t>.</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Microsoft Corporation, 2011: Sistema Microsoft Open </a:t>
            </a:r>
            <a:r>
              <a:rPr lang="ca-ES" sz="1400" dirty="0" err="1" smtClean="0">
                <a:solidFill>
                  <a:schemeClr val="bg1"/>
                </a:solidFill>
                <a:latin typeface="Garamond" pitchFamily="18" charset="0"/>
              </a:rPr>
              <a:t>Database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Connectivity</a:t>
            </a:r>
            <a:r>
              <a:rPr lang="ca-ES" sz="1400" dirty="0" smtClean="0">
                <a:solidFill>
                  <a:schemeClr val="bg1"/>
                </a:solidFill>
                <a:latin typeface="Garamond" pitchFamily="18" charset="0"/>
              </a:rPr>
              <a:t> (ODBC) [</a:t>
            </a:r>
            <a:r>
              <a:rPr lang="ca-ES" sz="1400" dirty="0" err="1" smtClean="0">
                <a:solidFill>
                  <a:schemeClr val="bg1"/>
                </a:solidFill>
                <a:latin typeface="Garamond" pitchFamily="18" charset="0"/>
              </a:rPr>
              <a:t>online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Available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from</a:t>
            </a:r>
            <a:r>
              <a:rPr lang="ca-ES" sz="1400" dirty="0" smtClean="0">
                <a:solidFill>
                  <a:schemeClr val="bg1"/>
                </a:solidFill>
                <a:latin typeface="Garamond" pitchFamily="18" charset="0"/>
              </a:rPr>
              <a:t>: http://msdn.microsoft.com/en-us/library/ms710252(VS.85).aspx [</a:t>
            </a:r>
            <a:r>
              <a:rPr lang="ca-ES" sz="1400" dirty="0" err="1" smtClean="0">
                <a:solidFill>
                  <a:schemeClr val="bg1"/>
                </a:solidFill>
                <a:latin typeface="Garamond" pitchFamily="18" charset="0"/>
              </a:rPr>
              <a:t>Accessed</a:t>
            </a:r>
            <a:r>
              <a:rPr lang="ca-ES" sz="1400" dirty="0" smtClean="0">
                <a:solidFill>
                  <a:schemeClr val="bg1"/>
                </a:solidFill>
                <a:latin typeface="Garamond" pitchFamily="18" charset="0"/>
              </a:rPr>
              <a:t> 19 </a:t>
            </a:r>
            <a:r>
              <a:rPr lang="ca-ES" sz="1400" dirty="0" err="1" smtClean="0">
                <a:solidFill>
                  <a:schemeClr val="bg1"/>
                </a:solidFill>
                <a:latin typeface="Garamond" pitchFamily="18" charset="0"/>
              </a:rPr>
              <a:t>July</a:t>
            </a:r>
            <a:r>
              <a:rPr lang="ca-ES" sz="1400" dirty="0" smtClean="0">
                <a:solidFill>
                  <a:schemeClr val="bg1"/>
                </a:solidFill>
                <a:latin typeface="Garamond" pitchFamily="18" charset="0"/>
              </a:rPr>
              <a:t> 2011]</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MOREIRA, Francisco, </a:t>
            </a:r>
            <a:r>
              <a:rPr lang="ca-ES" sz="1400" dirty="0" err="1" smtClean="0">
                <a:solidFill>
                  <a:schemeClr val="bg1"/>
                </a:solidFill>
                <a:latin typeface="Garamond" pitchFamily="18" charset="0"/>
              </a:rPr>
              <a:t>CATRY</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Filipe</a:t>
            </a:r>
            <a:r>
              <a:rPr lang="ca-ES" sz="1400" dirty="0" smtClean="0">
                <a:solidFill>
                  <a:schemeClr val="bg1"/>
                </a:solidFill>
                <a:latin typeface="Garamond" pitchFamily="18" charset="0"/>
              </a:rPr>
              <a:t> X., REGO, F., </a:t>
            </a:r>
            <a:r>
              <a:rPr lang="ca-ES" sz="1400" dirty="0" err="1" smtClean="0">
                <a:solidFill>
                  <a:schemeClr val="bg1"/>
                </a:solidFill>
                <a:latin typeface="Garamond" pitchFamily="18" charset="0"/>
              </a:rPr>
              <a:t>BACAO</a:t>
            </a:r>
            <a:r>
              <a:rPr lang="ca-ES" sz="1400" dirty="0" smtClean="0">
                <a:solidFill>
                  <a:schemeClr val="bg1"/>
                </a:solidFill>
                <a:latin typeface="Garamond" pitchFamily="18" charset="0"/>
              </a:rPr>
              <a:t>, F.  2009 </a:t>
            </a:r>
            <a:r>
              <a:rPr lang="ca-ES" sz="1400" dirty="0" err="1" smtClean="0">
                <a:solidFill>
                  <a:schemeClr val="bg1"/>
                </a:solidFill>
                <a:latin typeface="Garamond" pitchFamily="18" charset="0"/>
              </a:rPr>
              <a:t>Size-dependent</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pattern</a:t>
            </a:r>
            <a:r>
              <a:rPr lang="ca-ES" sz="1400" dirty="0" smtClean="0">
                <a:solidFill>
                  <a:schemeClr val="bg1"/>
                </a:solidFill>
                <a:latin typeface="Garamond" pitchFamily="18" charset="0"/>
              </a:rPr>
              <a:t> of </a:t>
            </a:r>
            <a:r>
              <a:rPr lang="ca-ES" sz="1400" dirty="0" err="1" smtClean="0">
                <a:solidFill>
                  <a:schemeClr val="bg1"/>
                </a:solidFill>
                <a:latin typeface="Garamond" pitchFamily="18" charset="0"/>
              </a:rPr>
              <a:t>wildfire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ignitions</a:t>
            </a:r>
            <a:r>
              <a:rPr lang="ca-ES" sz="1400" dirty="0" smtClean="0">
                <a:solidFill>
                  <a:schemeClr val="bg1"/>
                </a:solidFill>
                <a:latin typeface="Garamond" pitchFamily="18" charset="0"/>
              </a:rPr>
              <a:t> in Portugal: </a:t>
            </a:r>
            <a:r>
              <a:rPr lang="ca-ES" sz="1400" dirty="0" err="1" smtClean="0">
                <a:solidFill>
                  <a:schemeClr val="bg1"/>
                </a:solidFill>
                <a:latin typeface="Garamond" pitchFamily="18" charset="0"/>
              </a:rPr>
              <a:t>when</a:t>
            </a:r>
            <a:r>
              <a:rPr lang="ca-ES" sz="1400" dirty="0" smtClean="0">
                <a:solidFill>
                  <a:schemeClr val="bg1"/>
                </a:solidFill>
                <a:latin typeface="Garamond" pitchFamily="18" charset="0"/>
              </a:rPr>
              <a:t> do </a:t>
            </a:r>
            <a:r>
              <a:rPr lang="ca-ES" sz="1400" dirty="0" err="1" smtClean="0">
                <a:solidFill>
                  <a:schemeClr val="bg1"/>
                </a:solidFill>
                <a:latin typeface="Garamond" pitchFamily="18" charset="0"/>
              </a:rPr>
              <a:t>ignitions</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turn</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into</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big</a:t>
            </a:r>
            <a:r>
              <a:rPr lang="ca-ES" sz="1400" dirty="0" smtClean="0">
                <a:solidFill>
                  <a:schemeClr val="bg1"/>
                </a:solidFill>
                <a:latin typeface="Garamond" pitchFamily="18" charset="0"/>
              </a:rPr>
              <a:t> fires? </a:t>
            </a:r>
            <a:r>
              <a:rPr lang="ca-ES" sz="1400" i="1" dirty="0" err="1" smtClean="0">
                <a:solidFill>
                  <a:schemeClr val="bg1"/>
                </a:solidFill>
                <a:latin typeface="Garamond" pitchFamily="18" charset="0"/>
              </a:rPr>
              <a:t>Research</a:t>
            </a:r>
            <a:r>
              <a:rPr lang="ca-ES" sz="1400" i="1" dirty="0" smtClean="0">
                <a:solidFill>
                  <a:schemeClr val="bg1"/>
                </a:solidFill>
                <a:latin typeface="Garamond" pitchFamily="18" charset="0"/>
              </a:rPr>
              <a:t> article</a:t>
            </a:r>
            <a:r>
              <a:rPr lang="ca-ES" sz="1400" dirty="0" smtClean="0">
                <a:solidFill>
                  <a:schemeClr val="bg1"/>
                </a:solidFill>
                <a:latin typeface="Garamond" pitchFamily="18" charset="0"/>
              </a:rPr>
              <a:t>. </a:t>
            </a:r>
            <a:r>
              <a:rPr lang="ca-ES" sz="1400" i="1" dirty="0" err="1" smtClean="0">
                <a:solidFill>
                  <a:schemeClr val="bg1"/>
                </a:solidFill>
                <a:latin typeface="Garamond" pitchFamily="18" charset="0"/>
              </a:rPr>
              <a:t>Landscape</a:t>
            </a:r>
            <a:r>
              <a:rPr lang="ca-ES" sz="1400" i="1" dirty="0" smtClean="0">
                <a:solidFill>
                  <a:schemeClr val="bg1"/>
                </a:solidFill>
                <a:latin typeface="Garamond" pitchFamily="18" charset="0"/>
              </a:rPr>
              <a:t> </a:t>
            </a:r>
            <a:r>
              <a:rPr lang="ca-ES" sz="1400" i="1" dirty="0" err="1" smtClean="0">
                <a:solidFill>
                  <a:schemeClr val="bg1"/>
                </a:solidFill>
                <a:latin typeface="Garamond" pitchFamily="18" charset="0"/>
              </a:rPr>
              <a:t>Ecol</a:t>
            </a:r>
            <a:r>
              <a:rPr lang="ca-ES" sz="1400" i="1" dirty="0" smtClean="0">
                <a:solidFill>
                  <a:schemeClr val="bg1"/>
                </a:solidFill>
                <a:latin typeface="Garamond" pitchFamily="18" charset="0"/>
              </a:rPr>
              <a:t> (2010)</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 </a:t>
            </a:r>
            <a:endParaRPr lang="es-ES" sz="1400" dirty="0" smtClean="0">
              <a:solidFill>
                <a:schemeClr val="bg1"/>
              </a:solidFill>
              <a:latin typeface="Garamond" pitchFamily="18" charset="0"/>
            </a:endParaRPr>
          </a:p>
          <a:p>
            <a:r>
              <a:rPr lang="ca-ES" sz="1400" dirty="0" smtClean="0">
                <a:solidFill>
                  <a:schemeClr val="bg1"/>
                </a:solidFill>
                <a:latin typeface="Garamond" pitchFamily="18" charset="0"/>
              </a:rPr>
              <a:t>PONS, X., 2011. </a:t>
            </a:r>
            <a:r>
              <a:rPr lang="ca-ES" sz="1400" dirty="0" err="1" smtClean="0">
                <a:solidFill>
                  <a:schemeClr val="bg1"/>
                </a:solidFill>
                <a:latin typeface="Garamond" pitchFamily="18" charset="0"/>
              </a:rPr>
              <a:t>MiraMon</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Geographic</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Information</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System</a:t>
            </a:r>
            <a:r>
              <a:rPr lang="ca-ES" sz="1400" dirty="0" smtClean="0">
                <a:solidFill>
                  <a:schemeClr val="bg1"/>
                </a:solidFill>
                <a:latin typeface="Garamond" pitchFamily="18" charset="0"/>
              </a:rPr>
              <a:t> and </a:t>
            </a:r>
            <a:r>
              <a:rPr lang="ca-ES" sz="1400" dirty="0" err="1" smtClean="0">
                <a:solidFill>
                  <a:schemeClr val="bg1"/>
                </a:solidFill>
                <a:latin typeface="Garamond" pitchFamily="18" charset="0"/>
              </a:rPr>
              <a:t>Remote</a:t>
            </a:r>
            <a:r>
              <a:rPr lang="ca-ES" sz="1400" dirty="0" smtClean="0">
                <a:solidFill>
                  <a:schemeClr val="bg1"/>
                </a:solidFill>
                <a:latin typeface="Garamond" pitchFamily="18" charset="0"/>
              </a:rPr>
              <a:t> </a:t>
            </a:r>
            <a:r>
              <a:rPr lang="ca-ES" sz="1400" dirty="0" err="1" smtClean="0">
                <a:solidFill>
                  <a:schemeClr val="bg1"/>
                </a:solidFill>
                <a:latin typeface="Garamond" pitchFamily="18" charset="0"/>
              </a:rPr>
              <a:t>Sensing</a:t>
            </a:r>
            <a:r>
              <a:rPr lang="ca-ES" sz="1400" dirty="0" smtClean="0">
                <a:solidFill>
                  <a:schemeClr val="bg1"/>
                </a:solidFill>
                <a:latin typeface="Garamond" pitchFamily="18" charset="0"/>
              </a:rPr>
              <a:t> software. </a:t>
            </a:r>
            <a:r>
              <a:rPr lang="ca-ES" sz="1400" dirty="0" err="1" smtClean="0">
                <a:solidFill>
                  <a:schemeClr val="bg1"/>
                </a:solidFill>
                <a:latin typeface="Garamond" pitchFamily="18" charset="0"/>
              </a:rPr>
              <a:t>CREAF</a:t>
            </a:r>
            <a:r>
              <a:rPr lang="ca-ES" sz="1400" dirty="0" smtClean="0">
                <a:solidFill>
                  <a:schemeClr val="bg1"/>
                </a:solidFill>
                <a:latin typeface="Garamond" pitchFamily="18" charset="0"/>
              </a:rPr>
              <a:t>. Bellaterra. ISBN: 84-931323-5-7.</a:t>
            </a:r>
            <a:endParaRPr lang="es-ES" sz="1400" dirty="0" smtClean="0">
              <a:solidFill>
                <a:schemeClr val="bg1"/>
              </a:solidFill>
              <a:latin typeface="Garamond" pitchFamily="18" charset="0"/>
            </a:endParaRPr>
          </a:p>
          <a:p>
            <a:pPr marL="0" marR="0" lvl="0" indent="0" algn="just" defTabSz="914400" rtl="0" eaLnBrk="1" fontAlgn="base" latinLnBrk="0" hangingPunct="1">
              <a:lnSpc>
                <a:spcPct val="100000"/>
              </a:lnSpc>
              <a:spcBef>
                <a:spcPct val="0"/>
              </a:spcBef>
              <a:spcAft>
                <a:spcPct val="0"/>
              </a:spcAft>
              <a:buClrTx/>
              <a:buSzTx/>
              <a:tabLst/>
            </a:pPr>
            <a:endParaRPr kumimoji="0" lang="ca-ES" b="0" i="0" u="none" strike="noStrike" cap="none" normalizeH="0" baseline="0" dirty="0" smtClean="0">
              <a:ln>
                <a:noFill/>
              </a:ln>
              <a:solidFill>
                <a:schemeClr val="bg1"/>
              </a:solidFill>
              <a:effectLst/>
              <a:latin typeface="Arial" pitchFamily="34" charset="0"/>
            </a:endParaRPr>
          </a:p>
        </p:txBody>
      </p:sp>
      <p:sp>
        <p:nvSpPr>
          <p:cNvPr id="8"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7 Conector recto"/>
          <p:cNvCxnSpPr/>
          <p:nvPr/>
        </p:nvCxnSpPr>
        <p:spPr>
          <a:xfrm>
            <a:off x="0" y="1071546"/>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57224" y="2928934"/>
            <a:ext cx="7572428" cy="1107996"/>
          </a:xfrm>
          <a:prstGeom prst="rect">
            <a:avLst/>
          </a:prstGeom>
        </p:spPr>
        <p:txBody>
          <a:bodyPr wrap="square">
            <a:spAutoFit/>
          </a:bodyPr>
          <a:lstStyle/>
          <a:p>
            <a:pPr algn="ctr"/>
            <a:r>
              <a:rPr lang="ca-ES" sz="6600" dirty="0" smtClean="0">
                <a:solidFill>
                  <a:schemeClr val="tx1">
                    <a:lumMod val="85000"/>
                  </a:schemeClr>
                </a:solidFill>
                <a:latin typeface="Baskerville Old Face" pitchFamily="18" charset="0"/>
              </a:rPr>
              <a:t>MOLTES GRÀCIES</a:t>
            </a:r>
            <a:endParaRPr lang="ca-ES" sz="6600" dirty="0" smtClean="0">
              <a:solidFill>
                <a:schemeClr val="tx1">
                  <a:lumMod val="8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33424" y="0"/>
            <a:ext cx="7467600" cy="1143000"/>
          </a:xfrm>
        </p:spPr>
        <p:txBody>
          <a:bodyPr>
            <a:normAutofit/>
          </a:bodyPr>
          <a:lstStyle/>
          <a:p>
            <a:pPr algn="ctr"/>
            <a:r>
              <a:rPr lang="ca-ES" sz="6000" dirty="0" smtClean="0">
                <a:latin typeface="Baskerville Old Face" pitchFamily="18" charset="0"/>
              </a:rPr>
              <a:t>Índex</a:t>
            </a:r>
            <a:endParaRPr lang="ca-ES" sz="6000" dirty="0">
              <a:latin typeface="Baskerville Old Face" pitchFamily="18" charset="0"/>
            </a:endParaRPr>
          </a:p>
        </p:txBody>
      </p:sp>
      <p:cxnSp>
        <p:nvCxnSpPr>
          <p:cNvPr id="8" name="7 Conector recto"/>
          <p:cNvCxnSpPr/>
          <p:nvPr/>
        </p:nvCxnSpPr>
        <p:spPr>
          <a:xfrm>
            <a:off x="0" y="1071546"/>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2000264" y="2148197"/>
            <a:ext cx="4572000" cy="3908762"/>
          </a:xfrm>
          <a:prstGeom prst="rect">
            <a:avLst/>
          </a:prstGeom>
        </p:spPr>
        <p:txBody>
          <a:bodyPr wrap="square">
            <a:spAutoFit/>
          </a:bodyPr>
          <a:lstStyle/>
          <a:p>
            <a:pPr algn="ctr"/>
            <a:r>
              <a:rPr lang="ca-ES" sz="3200" dirty="0" smtClean="0">
                <a:latin typeface="Baskerville Old Face" pitchFamily="18" charset="0"/>
              </a:rPr>
              <a:t>Introducció </a:t>
            </a:r>
          </a:p>
          <a:p>
            <a:pPr algn="ctr"/>
            <a:r>
              <a:rPr lang="ca-ES" sz="3200" dirty="0" smtClean="0">
                <a:latin typeface="Baskerville Old Face" pitchFamily="18" charset="0"/>
              </a:rPr>
              <a:t>Objectius</a:t>
            </a:r>
          </a:p>
          <a:p>
            <a:pPr algn="ctr"/>
            <a:r>
              <a:rPr lang="ca-ES" sz="3200" dirty="0" smtClean="0">
                <a:latin typeface="Baskerville Old Face" pitchFamily="18" charset="0"/>
              </a:rPr>
              <a:t>Materials</a:t>
            </a:r>
          </a:p>
          <a:p>
            <a:pPr algn="ctr"/>
            <a:r>
              <a:rPr lang="ca-ES" sz="3200" dirty="0" smtClean="0">
                <a:latin typeface="Baskerville Old Face" pitchFamily="18" charset="0"/>
              </a:rPr>
              <a:t>Mètodes</a:t>
            </a:r>
          </a:p>
          <a:p>
            <a:pPr algn="ctr"/>
            <a:r>
              <a:rPr lang="ca-ES" sz="3200" dirty="0" smtClean="0">
                <a:latin typeface="Baskerville Old Face" pitchFamily="18" charset="0"/>
              </a:rPr>
              <a:t>Resultats</a:t>
            </a:r>
          </a:p>
          <a:p>
            <a:pPr algn="ctr"/>
            <a:r>
              <a:rPr lang="ca-ES" sz="3200" dirty="0" smtClean="0">
                <a:latin typeface="Baskerville Old Face" pitchFamily="18" charset="0"/>
              </a:rPr>
              <a:t>Conclusions</a:t>
            </a:r>
          </a:p>
          <a:p>
            <a:pPr algn="ctr"/>
            <a:r>
              <a:rPr lang="ca-ES" sz="3200" dirty="0" smtClean="0">
                <a:latin typeface="Baskerville Old Face" pitchFamily="18" charset="0"/>
              </a:rPr>
              <a:t>Bibliografia</a:t>
            </a:r>
          </a:p>
          <a:p>
            <a:pPr algn="just"/>
            <a:endParaRPr lang="ca-ES" sz="1200" dirty="0" smtClean="0">
              <a:solidFill>
                <a:schemeClr val="bg1"/>
              </a:solidFill>
            </a:endParaRPr>
          </a:p>
          <a:p>
            <a:pPr algn="just"/>
            <a:endParaRPr lang="ca-ES" sz="12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Introducció</a:t>
            </a:r>
            <a:endParaRPr lang="ca-ES" dirty="0">
              <a:solidFill>
                <a:schemeClr val="bg1"/>
              </a:solidFill>
              <a:latin typeface="Baskerville Old Face" pitchFamily="18" charset="0"/>
            </a:endParaRPr>
          </a:p>
        </p:txBody>
      </p:sp>
      <p:sp>
        <p:nvSpPr>
          <p:cNvPr id="3" name="2 Marcador de contenido"/>
          <p:cNvSpPr>
            <a:spLocks noGrp="1"/>
          </p:cNvSpPr>
          <p:nvPr>
            <p:ph idx="1"/>
          </p:nvPr>
        </p:nvSpPr>
        <p:spPr>
          <a:xfrm>
            <a:off x="428596" y="1214422"/>
            <a:ext cx="7467600" cy="4554551"/>
          </a:xfrm>
          <a:noFill/>
          <a:ln>
            <a:noFill/>
          </a:ln>
        </p:spPr>
        <p:txBody>
          <a:bodyPr>
            <a:normAutofit lnSpcReduction="10000"/>
          </a:bodyPr>
          <a:lstStyle/>
          <a:p>
            <a:pPr algn="just"/>
            <a:endParaRPr lang="ca-ES" sz="1600" dirty="0" smtClean="0">
              <a:solidFill>
                <a:schemeClr val="bg1"/>
              </a:solidFill>
            </a:endParaRPr>
          </a:p>
          <a:p>
            <a:pPr algn="just">
              <a:buNone/>
            </a:pPr>
            <a:r>
              <a:rPr lang="ca-ES" sz="1600" b="1" u="sng" dirty="0" smtClean="0">
                <a:solidFill>
                  <a:schemeClr val="bg1"/>
                </a:solidFill>
                <a:latin typeface="Garamond" pitchFamily="18" charset="0"/>
              </a:rPr>
              <a:t>PROPÒSIT:</a:t>
            </a:r>
          </a:p>
          <a:p>
            <a:pPr algn="just">
              <a:buNone/>
            </a:pPr>
            <a:endParaRPr lang="ca-ES" sz="1600" b="1" u="sng" dirty="0" smtClean="0">
              <a:solidFill>
                <a:schemeClr val="bg1"/>
              </a:solidFill>
              <a:latin typeface="Garamond" pitchFamily="18" charset="0"/>
            </a:endParaRPr>
          </a:p>
          <a:p>
            <a:pPr marL="0" indent="0" algn="just"/>
            <a:r>
              <a:rPr lang="ca-ES" sz="1800" dirty="0" smtClean="0">
                <a:solidFill>
                  <a:schemeClr val="bg1"/>
                </a:solidFill>
                <a:latin typeface="Garamond" pitchFamily="18" charset="0"/>
              </a:rPr>
              <a:t>  L’estudi de les relacions entre els factors altitudinals, d’orientacions, de pendents i de radiació solar, amb els incendis succeïts a Catalunya, en funció d’uns rangs de mides i d’acord amb l’àrea que resulta cremada, des de l’any 1975 fins a l’any 2010.</a:t>
            </a:r>
            <a:endParaRPr lang="es-ES" sz="1800" dirty="0" smtClean="0">
              <a:solidFill>
                <a:schemeClr val="bg1"/>
              </a:solidFill>
              <a:latin typeface="Garamond" pitchFamily="18" charset="0"/>
            </a:endParaRPr>
          </a:p>
          <a:p>
            <a:pPr lvl="0" algn="just"/>
            <a:endParaRPr lang="ca-ES" sz="1800" dirty="0" smtClean="0">
              <a:solidFill>
                <a:schemeClr val="bg1"/>
              </a:solidFill>
              <a:latin typeface="Garamond" pitchFamily="18" charset="0"/>
              <a:ea typeface="Times New Roman" pitchFamily="18" charset="0"/>
              <a:cs typeface="Times New Roman" pitchFamily="18" charset="0"/>
            </a:endParaRPr>
          </a:p>
          <a:p>
            <a:pPr lvl="0" algn="just">
              <a:buNone/>
            </a:pPr>
            <a:r>
              <a:rPr lang="ca-ES" sz="1800" dirty="0" smtClean="0">
                <a:solidFill>
                  <a:schemeClr val="bg1"/>
                </a:solidFill>
                <a:latin typeface="Garamond" pitchFamily="18" charset="0"/>
                <a:ea typeface="Times New Roman" pitchFamily="18" charset="0"/>
                <a:cs typeface="Times New Roman" pitchFamily="18" charset="0"/>
              </a:rPr>
              <a:t>	Ampliant i actualitzant informació dels articles:</a:t>
            </a:r>
          </a:p>
          <a:p>
            <a:pPr lvl="0" algn="just">
              <a:buNone/>
            </a:pPr>
            <a:endParaRPr lang="ca-ES" sz="1800" dirty="0" smtClean="0">
              <a:solidFill>
                <a:schemeClr val="bg1"/>
              </a:solidFill>
              <a:latin typeface="Garamond" pitchFamily="18" charset="0"/>
              <a:ea typeface="Times New Roman" pitchFamily="18" charset="0"/>
              <a:cs typeface="Times New Roman" pitchFamily="18" charset="0"/>
            </a:endParaRPr>
          </a:p>
          <a:p>
            <a:pPr algn="just">
              <a:buNone/>
            </a:pPr>
            <a:r>
              <a:rPr lang="ca-ES" sz="1800" dirty="0" smtClean="0">
                <a:solidFill>
                  <a:schemeClr val="bg1"/>
                </a:solidFill>
                <a:latin typeface="Garamond" pitchFamily="18" charset="0"/>
                <a:ea typeface="Times New Roman" pitchFamily="18" charset="0"/>
                <a:cs typeface="Times New Roman" pitchFamily="18" charset="0"/>
              </a:rPr>
              <a:t>	</a:t>
            </a:r>
            <a:r>
              <a:rPr lang="ca-ES" sz="1800" dirty="0" err="1" smtClean="0">
                <a:solidFill>
                  <a:schemeClr val="bg1"/>
                </a:solidFill>
                <a:latin typeface="Garamond" pitchFamily="18" charset="0"/>
              </a:rPr>
              <a:t>BURRIEL</a:t>
            </a:r>
            <a:r>
              <a:rPr lang="ca-ES" sz="1800" dirty="0" smtClean="0">
                <a:solidFill>
                  <a:schemeClr val="bg1"/>
                </a:solidFill>
                <a:latin typeface="Garamond" pitchFamily="18" charset="0"/>
              </a:rPr>
              <a:t>, José Ángel; MATA, Teresa; </a:t>
            </a:r>
            <a:r>
              <a:rPr lang="ca-ES" sz="1800" dirty="0" err="1" smtClean="0">
                <a:solidFill>
                  <a:schemeClr val="bg1"/>
                </a:solidFill>
                <a:latin typeface="Garamond" pitchFamily="18" charset="0"/>
              </a:rPr>
              <a:t>IBÀÑEZ</a:t>
            </a:r>
            <a:r>
              <a:rPr lang="ca-ES" sz="1800" dirty="0" smtClean="0">
                <a:solidFill>
                  <a:schemeClr val="bg1"/>
                </a:solidFill>
                <a:latin typeface="Garamond" pitchFamily="18" charset="0"/>
              </a:rPr>
              <a:t>, Joan Josep (2005). Millora del Mapa diari de risc d’incendi forestal. Avança de resultats.</a:t>
            </a:r>
            <a:endParaRPr lang="es-ES" sz="1800" dirty="0" smtClean="0">
              <a:solidFill>
                <a:schemeClr val="bg1"/>
              </a:solidFill>
              <a:latin typeface="Garamond" pitchFamily="18" charset="0"/>
            </a:endParaRPr>
          </a:p>
          <a:p>
            <a:pPr lvl="0" algn="just">
              <a:buNone/>
            </a:pPr>
            <a:endParaRPr lang="ca-ES" sz="1800" dirty="0" smtClean="0">
              <a:solidFill>
                <a:schemeClr val="bg1"/>
              </a:solidFill>
              <a:latin typeface="Garamond" pitchFamily="18" charset="0"/>
              <a:ea typeface="Times New Roman" pitchFamily="18" charset="0"/>
              <a:cs typeface="Times New Roman" pitchFamily="18" charset="0"/>
            </a:endParaRPr>
          </a:p>
          <a:p>
            <a:pPr lvl="0" algn="just">
              <a:buNone/>
            </a:pPr>
            <a:r>
              <a:rPr lang="ca-ES" sz="1800" dirty="0" smtClean="0">
                <a:solidFill>
                  <a:schemeClr val="bg1"/>
                </a:solidFill>
                <a:latin typeface="Garamond" pitchFamily="18" charset="0"/>
                <a:ea typeface="Times New Roman" pitchFamily="18" charset="0"/>
                <a:cs typeface="Times New Roman" pitchFamily="18" charset="0"/>
              </a:rPr>
              <a:t>	GONZÁLEZ, J. Ramón, PUKKALA </a:t>
            </a:r>
            <a:r>
              <a:rPr lang="ca-ES" sz="1800" dirty="0" err="1" smtClean="0">
                <a:solidFill>
                  <a:schemeClr val="bg1"/>
                </a:solidFill>
                <a:latin typeface="Garamond" pitchFamily="18" charset="0"/>
                <a:ea typeface="Times New Roman" pitchFamily="18" charset="0"/>
                <a:cs typeface="Times New Roman" pitchFamily="18" charset="0"/>
              </a:rPr>
              <a:t>Timo</a:t>
            </a:r>
            <a:r>
              <a:rPr lang="ca-ES" sz="1800" dirty="0" smtClean="0">
                <a:solidFill>
                  <a:schemeClr val="bg1"/>
                </a:solidFill>
                <a:latin typeface="Garamond" pitchFamily="18" charset="0"/>
                <a:ea typeface="Times New Roman" pitchFamily="18" charset="0"/>
                <a:cs typeface="Times New Roman" pitchFamily="18" charset="0"/>
              </a:rPr>
              <a:t>, 2007 </a:t>
            </a:r>
            <a:r>
              <a:rPr lang="ca-ES" sz="1800" dirty="0" err="1" smtClean="0">
                <a:solidFill>
                  <a:schemeClr val="bg1"/>
                </a:solidFill>
                <a:latin typeface="Garamond" pitchFamily="18" charset="0"/>
                <a:ea typeface="Times New Roman" pitchFamily="18" charset="0"/>
                <a:cs typeface="Times New Roman" pitchFamily="18" charset="0"/>
              </a:rPr>
              <a:t>Characterization</a:t>
            </a:r>
            <a:r>
              <a:rPr lang="ca-ES" sz="1800" dirty="0" smtClean="0">
                <a:solidFill>
                  <a:schemeClr val="bg1"/>
                </a:solidFill>
                <a:latin typeface="Garamond" pitchFamily="18" charset="0"/>
                <a:ea typeface="Times New Roman" pitchFamily="18" charset="0"/>
                <a:cs typeface="Times New Roman" pitchFamily="18" charset="0"/>
              </a:rPr>
              <a:t> of forest fires in </a:t>
            </a:r>
            <a:r>
              <a:rPr lang="ca-ES" sz="1800" dirty="0" err="1" smtClean="0">
                <a:solidFill>
                  <a:schemeClr val="bg1"/>
                </a:solidFill>
                <a:latin typeface="Garamond" pitchFamily="18" charset="0"/>
                <a:ea typeface="Times New Roman" pitchFamily="18" charset="0"/>
                <a:cs typeface="Times New Roman" pitchFamily="18" charset="0"/>
              </a:rPr>
              <a:t>Catalonia</a:t>
            </a:r>
            <a:r>
              <a:rPr lang="ca-ES" sz="1800" dirty="0" smtClean="0">
                <a:solidFill>
                  <a:schemeClr val="bg1"/>
                </a:solidFill>
                <a:latin typeface="Garamond" pitchFamily="18" charset="0"/>
                <a:ea typeface="Times New Roman" pitchFamily="18" charset="0"/>
                <a:cs typeface="Times New Roman" pitchFamily="18" charset="0"/>
              </a:rPr>
              <a:t> (</a:t>
            </a:r>
            <a:r>
              <a:rPr lang="ca-ES" sz="1800" dirty="0" err="1" smtClean="0">
                <a:solidFill>
                  <a:schemeClr val="bg1"/>
                </a:solidFill>
                <a:latin typeface="Garamond" pitchFamily="18" charset="0"/>
                <a:ea typeface="Times New Roman" pitchFamily="18" charset="0"/>
                <a:cs typeface="Times New Roman" pitchFamily="18" charset="0"/>
              </a:rPr>
              <a:t>north-east</a:t>
            </a:r>
            <a:r>
              <a:rPr lang="ca-ES" sz="1800" dirty="0" smtClean="0">
                <a:solidFill>
                  <a:schemeClr val="bg1"/>
                </a:solidFill>
                <a:latin typeface="Garamond" pitchFamily="18" charset="0"/>
                <a:ea typeface="Times New Roman" pitchFamily="18" charset="0"/>
                <a:cs typeface="Times New Roman" pitchFamily="18" charset="0"/>
              </a:rPr>
              <a:t> Spain).</a:t>
            </a:r>
            <a:r>
              <a:rPr lang="ca-ES" sz="1800" b="1" dirty="0" smtClean="0">
                <a:solidFill>
                  <a:schemeClr val="bg1"/>
                </a:solidFill>
                <a:latin typeface="Garamond" pitchFamily="18" charset="0"/>
                <a:ea typeface="Times New Roman" pitchFamily="18" charset="0"/>
                <a:cs typeface="Times New Roman" pitchFamily="18" charset="0"/>
              </a:rPr>
              <a:t> </a:t>
            </a:r>
            <a:r>
              <a:rPr lang="ca-ES" sz="1800" i="1" dirty="0" smtClean="0">
                <a:solidFill>
                  <a:schemeClr val="bg1"/>
                </a:solidFill>
                <a:latin typeface="Garamond" pitchFamily="18" charset="0"/>
                <a:ea typeface="Times New Roman" pitchFamily="18" charset="0"/>
                <a:cs typeface="Times New Roman" pitchFamily="18" charset="0"/>
              </a:rPr>
              <a:t>Original paper. </a:t>
            </a:r>
            <a:r>
              <a:rPr lang="ca-ES" sz="1800" i="1" dirty="0" err="1" smtClean="0">
                <a:solidFill>
                  <a:schemeClr val="bg1"/>
                </a:solidFill>
                <a:latin typeface="Garamond" pitchFamily="18" charset="0"/>
                <a:ea typeface="Times New Roman" pitchFamily="18" charset="0"/>
                <a:cs typeface="Times New Roman" pitchFamily="18" charset="0"/>
              </a:rPr>
              <a:t>Eur</a:t>
            </a:r>
            <a:r>
              <a:rPr lang="ca-ES" sz="1800" i="1" dirty="0" smtClean="0">
                <a:solidFill>
                  <a:schemeClr val="bg1"/>
                </a:solidFill>
                <a:latin typeface="Garamond" pitchFamily="18" charset="0"/>
                <a:ea typeface="Times New Roman" pitchFamily="18" charset="0"/>
                <a:cs typeface="Times New Roman" pitchFamily="18" charset="0"/>
              </a:rPr>
              <a:t> J Forest Res (2007)</a:t>
            </a:r>
          </a:p>
          <a:p>
            <a:pPr lvl="0" algn="just">
              <a:buNone/>
            </a:pPr>
            <a:endParaRPr lang="es-ES" sz="1800" dirty="0" smtClean="0">
              <a:solidFill>
                <a:schemeClr val="bg1"/>
              </a:solidFill>
              <a:latin typeface="Garamond" pitchFamily="18" charset="0"/>
            </a:endParaRPr>
          </a:p>
          <a:p>
            <a:pPr algn="just"/>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600" dirty="0" smtClean="0">
              <a:solidFill>
                <a:schemeClr val="bg1"/>
              </a:solidFill>
            </a:endParaRPr>
          </a:p>
          <a:p>
            <a:pPr marL="0" algn="just">
              <a:buNone/>
            </a:pPr>
            <a:endParaRPr lang="ca-ES" sz="1600" dirty="0" smtClean="0">
              <a:solidFill>
                <a:schemeClr val="bg1"/>
              </a:solidFill>
            </a:endParaRPr>
          </a:p>
          <a:p>
            <a:pPr marL="0" algn="just">
              <a:buNone/>
            </a:pPr>
            <a:endParaRPr lang="ca-ES" sz="1600" dirty="0">
              <a:solidFill>
                <a:schemeClr val="bg1"/>
              </a:solidFill>
            </a:endParaRPr>
          </a:p>
        </p:txBody>
      </p:sp>
      <p:sp>
        <p:nvSpPr>
          <p:cNvPr id="6"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cxnSp>
        <p:nvCxnSpPr>
          <p:cNvPr id="8" name="7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Objectius</a:t>
            </a:r>
            <a:endParaRPr lang="ca-ES" dirty="0">
              <a:solidFill>
                <a:schemeClr val="bg1"/>
              </a:solidFill>
              <a:latin typeface="Baskerville Old Face" pitchFamily="18" charset="0"/>
            </a:endParaRPr>
          </a:p>
        </p:txBody>
      </p:sp>
      <p:sp>
        <p:nvSpPr>
          <p:cNvPr id="3" name="2 Marcador de contenido"/>
          <p:cNvSpPr>
            <a:spLocks noGrp="1"/>
          </p:cNvSpPr>
          <p:nvPr>
            <p:ph idx="1"/>
          </p:nvPr>
        </p:nvSpPr>
        <p:spPr>
          <a:xfrm>
            <a:off x="357158" y="1071546"/>
            <a:ext cx="7467600" cy="4911741"/>
          </a:xfrm>
          <a:noFill/>
          <a:ln>
            <a:noFill/>
          </a:ln>
        </p:spPr>
        <p:txBody>
          <a:bodyPr>
            <a:normAutofit/>
          </a:bodyPr>
          <a:lstStyle/>
          <a:p>
            <a:pPr algn="just">
              <a:buNone/>
            </a:pPr>
            <a:endParaRPr lang="ca-ES" sz="1600" b="1" u="sng" dirty="0" smtClean="0">
              <a:solidFill>
                <a:schemeClr val="bg1"/>
              </a:solidFill>
            </a:endParaRPr>
          </a:p>
          <a:p>
            <a:pPr marL="0" indent="176213" algn="just"/>
            <a:r>
              <a:rPr lang="ca-ES" sz="1800" dirty="0" smtClean="0">
                <a:solidFill>
                  <a:schemeClr val="bg1"/>
                </a:solidFill>
                <a:latin typeface="Garamond" pitchFamily="18" charset="0"/>
              </a:rPr>
              <a:t>    Anàlisi del nombre d’incendis anuals, en funció d’una distribució per  mides d’àrees cremades.</a:t>
            </a:r>
          </a:p>
          <a:p>
            <a:pPr marL="0" indent="176213" algn="just">
              <a:buNone/>
            </a:pPr>
            <a:endParaRPr lang="ca-ES" sz="1800" dirty="0" smtClean="0">
              <a:solidFill>
                <a:schemeClr val="bg1"/>
              </a:solidFill>
              <a:latin typeface="Garamond" pitchFamily="18" charset="0"/>
            </a:endParaRPr>
          </a:p>
          <a:p>
            <a:pPr marL="0" indent="176213" algn="just"/>
            <a:r>
              <a:rPr lang="ca-ES" sz="1800" dirty="0" smtClean="0">
                <a:solidFill>
                  <a:schemeClr val="bg1"/>
                </a:solidFill>
                <a:latin typeface="Garamond" pitchFamily="18" charset="0"/>
              </a:rPr>
              <a:t>    Obtenció  de la superfície total cremada del període estudiat.  (Obtenció d’un nou mapa de recurrència d’incendis actualitzat fins al 2010).</a:t>
            </a:r>
          </a:p>
          <a:p>
            <a:pPr marL="0" indent="176213" algn="just"/>
            <a:endParaRPr lang="ca-ES" sz="1600" b="1" u="sng" dirty="0" smtClean="0">
              <a:solidFill>
                <a:schemeClr val="bg1"/>
              </a:solidFill>
              <a:latin typeface="Garamond" pitchFamily="18" charset="0"/>
            </a:endParaRPr>
          </a:p>
          <a:p>
            <a:pPr marL="0" indent="176213" algn="just"/>
            <a:r>
              <a:rPr lang="ca-ES" sz="1800" dirty="0" smtClean="0">
                <a:solidFill>
                  <a:schemeClr val="bg1"/>
                </a:solidFill>
                <a:latin typeface="Garamond" pitchFamily="18" charset="0"/>
              </a:rPr>
              <a:t>    Distribució de la superfície de les àrees cremades i àrees forestals en funció de l’altitud, l’orientació, el pendent del terreny i la radiació solar.</a:t>
            </a:r>
          </a:p>
          <a:p>
            <a:pPr marL="0" indent="176213" algn="just"/>
            <a:endParaRPr lang="ca-ES" sz="1800" dirty="0" smtClean="0">
              <a:solidFill>
                <a:schemeClr val="bg1"/>
              </a:solidFill>
              <a:latin typeface="Garamond" pitchFamily="18" charset="0"/>
            </a:endParaRPr>
          </a:p>
          <a:p>
            <a:pPr marL="0" indent="176213" algn="just"/>
            <a:r>
              <a:rPr lang="ca-ES" sz="1800" dirty="0" smtClean="0">
                <a:solidFill>
                  <a:schemeClr val="bg1"/>
                </a:solidFill>
                <a:latin typeface="Garamond" pitchFamily="18" charset="0"/>
              </a:rPr>
              <a:t>    El grau de correlació existent entre les àrees de vegetació que potencialment es poden cremar, i les àrees de vegetació cremades, ambdues en funció de l’altitud, orientació, pendent o radiació solar.</a:t>
            </a:r>
          </a:p>
          <a:p>
            <a:pPr marL="0" indent="176213" algn="just"/>
            <a:endParaRPr lang="ca-ES" sz="1800" dirty="0" smtClean="0">
              <a:solidFill>
                <a:schemeClr val="bg1"/>
              </a:solidFill>
              <a:latin typeface="Garamond" pitchFamily="18" charset="0"/>
            </a:endParaRPr>
          </a:p>
          <a:p>
            <a:pPr marL="0" indent="176213" algn="just">
              <a:buNone/>
            </a:pPr>
            <a:endParaRPr lang="ca-ES" sz="1800" dirty="0" smtClean="0">
              <a:solidFill>
                <a:schemeClr val="bg1"/>
              </a:solidFill>
            </a:endParaRPr>
          </a:p>
          <a:p>
            <a:pPr marL="0" indent="176213" algn="just"/>
            <a:endParaRPr lang="ca-ES" sz="1800" dirty="0" smtClean="0">
              <a:solidFill>
                <a:schemeClr val="bg1"/>
              </a:solidFill>
            </a:endParaRPr>
          </a:p>
          <a:p>
            <a:pPr algn="just">
              <a:buNone/>
            </a:pPr>
            <a:endParaRPr lang="ca-ES" sz="1600" b="1" u="sng" dirty="0" smtClean="0">
              <a:solidFill>
                <a:schemeClr val="bg1"/>
              </a:solidFill>
            </a:endParaRPr>
          </a:p>
          <a:p>
            <a:pPr algn="just">
              <a:buNone/>
            </a:pPr>
            <a:endParaRPr lang="ca-ES" sz="1800" dirty="0" smtClean="0">
              <a:solidFill>
                <a:schemeClr val="bg1"/>
              </a:solidFill>
            </a:endParaRPr>
          </a:p>
          <a:p>
            <a:pPr algn="just">
              <a:buNone/>
            </a:pPr>
            <a:endParaRPr lang="ca-ES" sz="1800" dirty="0" smtClean="0">
              <a:solidFill>
                <a:schemeClr val="bg1"/>
              </a:solidFill>
            </a:endParaRPr>
          </a:p>
          <a:p>
            <a:pPr algn="just">
              <a:buNone/>
            </a:pPr>
            <a:endParaRPr lang="ca-ES" sz="1800" dirty="0" smtClean="0">
              <a:solidFill>
                <a:schemeClr val="bg1"/>
              </a:solidFill>
            </a:endParaRPr>
          </a:p>
          <a:p>
            <a:pPr marL="0" algn="just">
              <a:buNone/>
            </a:pPr>
            <a:endParaRPr lang="ca-ES" sz="1600" dirty="0" smtClean="0">
              <a:solidFill>
                <a:schemeClr val="bg1"/>
              </a:solidFill>
            </a:endParaRPr>
          </a:p>
          <a:p>
            <a:pPr marL="0" algn="just">
              <a:buNone/>
            </a:pPr>
            <a:endParaRPr lang="ca-ES" sz="1600" dirty="0" smtClean="0">
              <a:solidFill>
                <a:schemeClr val="bg1"/>
              </a:solidFill>
            </a:endParaRPr>
          </a:p>
          <a:p>
            <a:pPr marL="0" algn="just">
              <a:buNone/>
            </a:pPr>
            <a:endParaRPr lang="ca-ES" sz="1600" dirty="0">
              <a:solidFill>
                <a:schemeClr val="bg1"/>
              </a:solidFill>
            </a:endParaRPr>
          </a:p>
        </p:txBody>
      </p:sp>
      <p:cxnSp>
        <p:nvCxnSpPr>
          <p:cNvPr id="5" name="4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srcRect t="9955" r="48242" b="6875"/>
          <a:stretch>
            <a:fillRect/>
          </a:stretch>
        </p:blipFill>
        <p:spPr bwMode="auto">
          <a:xfrm>
            <a:off x="2143108" y="1144005"/>
            <a:ext cx="5072098" cy="4999639"/>
          </a:xfrm>
          <a:prstGeom prst="rect">
            <a:avLst/>
          </a:prstGeom>
          <a:noFill/>
          <a:ln w="9525">
            <a:noFill/>
            <a:miter lim="800000"/>
            <a:headEnd/>
            <a:tailEnd/>
          </a:ln>
          <a:effectLst/>
        </p:spPr>
      </p:pic>
      <p:pic>
        <p:nvPicPr>
          <p:cNvPr id="1033" name="Picture 9"/>
          <p:cNvPicPr>
            <a:picLocks noChangeAspect="1" noChangeArrowheads="1"/>
          </p:cNvPicPr>
          <p:nvPr/>
        </p:nvPicPr>
        <p:blipFill>
          <a:blip r:embed="rId3"/>
          <a:srcRect t="9942" r="44727" b="7812"/>
          <a:stretch>
            <a:fillRect/>
          </a:stretch>
        </p:blipFill>
        <p:spPr bwMode="auto">
          <a:xfrm>
            <a:off x="2143108" y="1071546"/>
            <a:ext cx="5209926" cy="5072098"/>
          </a:xfrm>
          <a:prstGeom prst="rect">
            <a:avLst/>
          </a:prstGeom>
          <a:noFill/>
          <a:ln w="9525">
            <a:noFill/>
            <a:miter lim="800000"/>
            <a:headEnd/>
            <a:tailEnd/>
          </a:ln>
          <a:effectLst/>
        </p:spPr>
      </p:pic>
      <p:grpSp>
        <p:nvGrpSpPr>
          <p:cNvPr id="15" name="14 Grupo"/>
          <p:cNvGrpSpPr/>
          <p:nvPr/>
        </p:nvGrpSpPr>
        <p:grpSpPr>
          <a:xfrm>
            <a:off x="1643042" y="1071546"/>
            <a:ext cx="5572164" cy="5000660"/>
            <a:chOff x="1500166" y="142852"/>
            <a:chExt cx="6500858" cy="5929354"/>
          </a:xfrm>
        </p:grpSpPr>
        <p:grpSp>
          <p:nvGrpSpPr>
            <p:cNvPr id="14" name="13 Grupo"/>
            <p:cNvGrpSpPr/>
            <p:nvPr/>
          </p:nvGrpSpPr>
          <p:grpSpPr>
            <a:xfrm>
              <a:off x="1500166" y="3071810"/>
              <a:ext cx="6500858" cy="3000396"/>
              <a:chOff x="714347" y="2714620"/>
              <a:chExt cx="7572397" cy="3357586"/>
            </a:xfrm>
          </p:grpSpPr>
          <p:pic>
            <p:nvPicPr>
              <p:cNvPr id="12" name="Picture 2"/>
              <p:cNvPicPr>
                <a:picLocks noChangeAspect="1" noChangeArrowheads="1"/>
              </p:cNvPicPr>
              <p:nvPr/>
            </p:nvPicPr>
            <p:blipFill>
              <a:blip r:embed="rId4" cstate="print"/>
              <a:srcRect t="9765" r="37330" b="12109"/>
              <a:stretch>
                <a:fillRect/>
              </a:stretch>
            </p:blipFill>
            <p:spPr bwMode="auto">
              <a:xfrm>
                <a:off x="4786314" y="2714620"/>
                <a:ext cx="3500430" cy="335457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t="9375" r="46679" b="9062"/>
              <a:stretch>
                <a:fillRect/>
              </a:stretch>
            </p:blipFill>
            <p:spPr bwMode="auto">
              <a:xfrm>
                <a:off x="714347" y="2714620"/>
                <a:ext cx="3511958" cy="3357586"/>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6"/>
            <a:srcRect t="9375" r="47266" b="10000"/>
            <a:stretch>
              <a:fillRect/>
            </a:stretch>
          </p:blipFill>
          <p:spPr bwMode="auto">
            <a:xfrm>
              <a:off x="3214678" y="142852"/>
              <a:ext cx="3000396" cy="2864014"/>
            </a:xfrm>
            <a:prstGeom prst="rect">
              <a:avLst/>
            </a:prstGeom>
            <a:noFill/>
            <a:ln w="9525">
              <a:noFill/>
              <a:miter lim="800000"/>
              <a:headEnd/>
              <a:tailEnd/>
            </a:ln>
            <a:effectLst/>
          </p:spPr>
        </p:pic>
      </p:grpSp>
      <p:sp>
        <p:nvSpPr>
          <p:cNvPr id="21" name="4 Marcador de contenido"/>
          <p:cNvSpPr txBox="1">
            <a:spLocks/>
          </p:cNvSpPr>
          <p:nvPr/>
        </p:nvSpPr>
        <p:spPr>
          <a:xfrm>
            <a:off x="642910" y="785794"/>
            <a:ext cx="7286676" cy="5072098"/>
          </a:xfrm>
          <a:prstGeom prst="rect">
            <a:avLst/>
          </a:prstGeom>
        </p:spPr>
        <p:txBody>
          <a:bodyPr vert="horz">
            <a:normAutofit lnSpcReduction="10000"/>
          </a:bodyPr>
          <a:lstStyle/>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ca-ES" sz="1800" b="0" i="0" u="none" strike="noStrike" kern="1200" cap="none" spc="0" normalizeH="0" baseline="0" noProof="0" dirty="0" smtClean="0">
                <a:ln>
                  <a:noFill/>
                </a:ln>
                <a:solidFill>
                  <a:srgbClr val="C00000"/>
                </a:solidFill>
                <a:effectLst/>
                <a:uLnTx/>
                <a:uFillTx/>
                <a:latin typeface="+mn-lt"/>
                <a:ea typeface="+mn-ea"/>
                <a:cs typeface="+mn-cs"/>
              </a:rPr>
              <a:t> </a:t>
            </a:r>
            <a:endParaRPr kumimoji="0" lang="ca-ES" sz="1800" b="1"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Bases vectorials amb els perímetres dels incendis classificats per anys (1975-2010),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Model Digital d’Elevacions (Obtenció del Model Digital d’Orientacions i del Model Digital de Pendents), (</a:t>
            </a:r>
            <a:r>
              <a:rPr kumimoji="0" lang="ca-ES" sz="1800" b="0" i="0" u="none" strike="noStrike" kern="1200" cap="none" spc="0" normalizeH="0" baseline="0" noProof="0" dirty="0" err="1" smtClean="0">
                <a:ln>
                  <a:noFill/>
                </a:ln>
                <a:solidFill>
                  <a:schemeClr val="tx1">
                    <a:lumMod val="50000"/>
                  </a:schemeClr>
                </a:solidFill>
                <a:effectLst/>
                <a:uLnTx/>
                <a:uFillTx/>
                <a:latin typeface="Garamond" pitchFamily="18" charset="0"/>
              </a:rPr>
              <a:t>MiraMon</a:t>
            </a: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err="1" smtClean="0">
                <a:ln>
                  <a:noFill/>
                </a:ln>
                <a:solidFill>
                  <a:schemeClr val="bg1"/>
                </a:solidFill>
                <a:effectLst/>
                <a:uLnTx/>
                <a:uFillTx/>
                <a:latin typeface="Garamond" pitchFamily="18" charset="0"/>
              </a:rPr>
              <a:t>Ràster</a:t>
            </a:r>
            <a:r>
              <a:rPr kumimoji="0" lang="ca-ES" sz="1800" b="0" i="0" u="none" strike="noStrike" kern="1200" cap="none" spc="0" normalizeH="0" baseline="0" noProof="0" dirty="0" smtClean="0">
                <a:ln>
                  <a:noFill/>
                </a:ln>
                <a:solidFill>
                  <a:schemeClr val="bg1"/>
                </a:solidFill>
                <a:effectLst/>
                <a:uLnTx/>
                <a:uFillTx/>
                <a:latin typeface="Garamond" pitchFamily="18" charset="0"/>
              </a:rPr>
              <a:t> de radiació solar del Atlas Climàtic de Catalunya.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Mapa de Cobertes del Sòl de Catalunya (versió 1, 1993),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Malla de punts separats per 1 km de distància.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mn-lt"/>
              <a:ea typeface="+mn-ea"/>
              <a:cs typeface="+mn-cs"/>
            </a:endParaRPr>
          </a:p>
        </p:txBody>
      </p:sp>
      <p:pic>
        <p:nvPicPr>
          <p:cNvPr id="1031" name="Picture 7"/>
          <p:cNvPicPr>
            <a:picLocks noChangeAspect="1" noChangeArrowheads="1"/>
          </p:cNvPicPr>
          <p:nvPr/>
        </p:nvPicPr>
        <p:blipFill>
          <a:blip r:embed="rId7"/>
          <a:srcRect t="8750" r="49414" b="8750"/>
          <a:stretch>
            <a:fillRect/>
          </a:stretch>
        </p:blipFill>
        <p:spPr bwMode="auto">
          <a:xfrm>
            <a:off x="2143108" y="1142984"/>
            <a:ext cx="4929222" cy="5024417"/>
          </a:xfrm>
          <a:prstGeom prst="rect">
            <a:avLst/>
          </a:prstGeom>
          <a:noFill/>
          <a:ln w="9525">
            <a:noFill/>
            <a:miter lim="800000"/>
            <a:headEnd/>
            <a:tailEnd/>
          </a:ln>
          <a:effectLst/>
        </p:spPr>
      </p:pic>
      <p:sp>
        <p:nvSpPr>
          <p:cNvPr id="22" name="4 Marcador de contenido"/>
          <p:cNvSpPr txBox="1">
            <a:spLocks/>
          </p:cNvSpPr>
          <p:nvPr/>
        </p:nvSpPr>
        <p:spPr>
          <a:xfrm>
            <a:off x="642910" y="785794"/>
            <a:ext cx="7072362" cy="5143536"/>
          </a:xfrm>
          <a:prstGeom prst="rect">
            <a:avLst/>
          </a:prstGeom>
        </p:spPr>
        <p:txBody>
          <a:bodyPr vert="horz">
            <a:normAutofit lnSpcReduction="10000"/>
          </a:bodyPr>
          <a:lstStyle/>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ca-ES" sz="1800" b="0" i="0" u="none" strike="noStrike" kern="1200" cap="none" spc="0" normalizeH="0" baseline="0" noProof="0" dirty="0" smtClean="0">
                <a:ln>
                  <a:noFill/>
                </a:ln>
                <a:solidFill>
                  <a:srgbClr val="C00000"/>
                </a:solidFill>
                <a:effectLst/>
                <a:uLnTx/>
                <a:uFillTx/>
                <a:latin typeface="+mn-lt"/>
                <a:ea typeface="+mn-ea"/>
                <a:cs typeface="+mn-cs"/>
              </a:rPr>
              <a:t> </a:t>
            </a:r>
            <a:endParaRPr kumimoji="0" lang="ca-ES" sz="1800" b="1"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Bases vectorials amb els perímetres dels incendis classificats per anys (1975-2010),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1"/>
                </a:solidFill>
                <a:effectLst/>
                <a:uLnTx/>
                <a:uFillTx/>
                <a:latin typeface="Garamond" pitchFamily="18" charset="0"/>
              </a:rPr>
              <a:t>Model Digital d’Elevacions (Obtenció del Model Digital d’Orientacions i del Model Digital de Pendents), (</a:t>
            </a:r>
            <a:r>
              <a:rPr kumimoji="0" lang="ca-ES" sz="1800" b="0" i="0" u="none" strike="noStrike" kern="1200" cap="none" spc="0" normalizeH="0" baseline="0" noProof="0" dirty="0" err="1" smtClean="0">
                <a:ln>
                  <a:noFill/>
                </a:ln>
                <a:solidFill>
                  <a:schemeClr val="bg1"/>
                </a:solidFill>
                <a:effectLst/>
                <a:uLnTx/>
                <a:uFillTx/>
                <a:latin typeface="Garamond" pitchFamily="18" charset="0"/>
              </a:rPr>
              <a:t>MiraMon</a:t>
            </a:r>
            <a:r>
              <a:rPr kumimoji="0" lang="ca-ES" sz="1800" b="0" i="0" u="none" strike="noStrike" kern="1200" cap="none" spc="0" normalizeH="0" baseline="0" noProof="0" dirty="0" smtClean="0">
                <a:ln>
                  <a:noFill/>
                </a:ln>
                <a:solidFill>
                  <a:schemeClr val="bg1"/>
                </a:solidFill>
                <a:effectLst/>
                <a:uLnTx/>
                <a:uFillTx/>
                <a:latin typeface="Garamond" pitchFamily="18" charset="0"/>
              </a:rPr>
              <a:t>).</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err="1" smtClean="0">
                <a:ln>
                  <a:noFill/>
                </a:ln>
                <a:solidFill>
                  <a:schemeClr val="tx1">
                    <a:lumMod val="50000"/>
                  </a:schemeClr>
                </a:solidFill>
                <a:effectLst/>
                <a:uLnTx/>
                <a:uFillTx/>
                <a:latin typeface="Garamond" pitchFamily="18" charset="0"/>
              </a:rPr>
              <a:t>Ràster</a:t>
            </a: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 de radiació solar del Atlas Climàtic de Catalunya.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Mapa de Cobertes del Sòl de Catalunya (versió 1, 1993),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Malla de punts separats per 1 km de distància.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mn-lt"/>
              <a:ea typeface="+mn-ea"/>
              <a:cs typeface="+mn-cs"/>
            </a:endParaRPr>
          </a:p>
        </p:txBody>
      </p:sp>
      <p:sp>
        <p:nvSpPr>
          <p:cNvPr id="23" name="4 Marcador de contenido"/>
          <p:cNvSpPr txBox="1">
            <a:spLocks/>
          </p:cNvSpPr>
          <p:nvPr/>
        </p:nvSpPr>
        <p:spPr>
          <a:xfrm>
            <a:off x="642910" y="785794"/>
            <a:ext cx="7143800" cy="5072098"/>
          </a:xfrm>
          <a:prstGeom prst="rect">
            <a:avLst/>
          </a:prstGeom>
        </p:spPr>
        <p:txBody>
          <a:bodyPr vert="horz">
            <a:normAutofit lnSpcReduction="10000"/>
          </a:bodyPr>
          <a:lstStyle/>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ca-ES" sz="1800" b="0" i="0" u="none" strike="noStrike" kern="1200" cap="none" spc="0" normalizeH="0" baseline="0" noProof="0" dirty="0" smtClean="0">
                <a:ln>
                  <a:noFill/>
                </a:ln>
                <a:solidFill>
                  <a:srgbClr val="C00000"/>
                </a:solidFill>
                <a:effectLst/>
                <a:uLnTx/>
                <a:uFillTx/>
                <a:latin typeface="+mn-lt"/>
                <a:ea typeface="+mn-ea"/>
                <a:cs typeface="+mn-cs"/>
              </a:rPr>
              <a:t> </a:t>
            </a:r>
            <a:endParaRPr kumimoji="0" lang="ca-ES" sz="1800" b="1"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1"/>
                </a:solidFill>
                <a:effectLst/>
                <a:uLnTx/>
                <a:uFillTx/>
                <a:latin typeface="Garamond" pitchFamily="18" charset="0"/>
              </a:rPr>
              <a:t>Bases vectorials amb els perímetres dels incendis classificats per anys (1975-2010),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Model Digital d’Elevacions (Obtenció del Model Digital d’Orientacions i del Model Digital de Pendents), (</a:t>
            </a:r>
            <a:r>
              <a:rPr kumimoji="0" lang="ca-ES" sz="1800" b="0" i="0" u="none" strike="noStrike" kern="1200" cap="none" spc="0" normalizeH="0" baseline="0" noProof="0" dirty="0" err="1" smtClean="0">
                <a:ln>
                  <a:noFill/>
                </a:ln>
                <a:solidFill>
                  <a:schemeClr val="tx1">
                    <a:lumMod val="50000"/>
                  </a:schemeClr>
                </a:solidFill>
                <a:effectLst/>
                <a:uLnTx/>
                <a:uFillTx/>
                <a:latin typeface="Garamond" pitchFamily="18" charset="0"/>
              </a:rPr>
              <a:t>MiraMon</a:t>
            </a: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err="1" smtClean="0">
                <a:ln>
                  <a:noFill/>
                </a:ln>
                <a:solidFill>
                  <a:schemeClr val="tx1">
                    <a:lumMod val="50000"/>
                  </a:schemeClr>
                </a:solidFill>
                <a:effectLst/>
                <a:uLnTx/>
                <a:uFillTx/>
                <a:latin typeface="Garamond" pitchFamily="18" charset="0"/>
              </a:rPr>
              <a:t>Ràster</a:t>
            </a: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 de radiació solar del Atlas Climàtic de Catalunya.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Mapa de Cobertes del Sòl de Catalunya (versió 1, 1993),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Malla de punts separats per 1 km de distància.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mn-lt"/>
              <a:ea typeface="+mn-ea"/>
              <a:cs typeface="+mn-cs"/>
            </a:endParaRPr>
          </a:p>
        </p:txBody>
      </p:sp>
      <p:sp>
        <p:nvSpPr>
          <p:cNvPr id="25" name="4 Marcador de contenido"/>
          <p:cNvSpPr txBox="1">
            <a:spLocks/>
          </p:cNvSpPr>
          <p:nvPr/>
        </p:nvSpPr>
        <p:spPr>
          <a:xfrm>
            <a:off x="642910" y="785794"/>
            <a:ext cx="7358114" cy="5000660"/>
          </a:xfrm>
          <a:prstGeom prst="rect">
            <a:avLst/>
          </a:prstGeom>
        </p:spPr>
        <p:txBody>
          <a:bodyPr vert="horz">
            <a:normAutofit lnSpcReduction="10000"/>
          </a:bodyPr>
          <a:lstStyle/>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ca-ES" sz="1800" b="0" i="0" u="none" strike="noStrike" kern="1200" cap="none" spc="0" normalizeH="0" baseline="0" noProof="0" dirty="0" smtClean="0">
                <a:ln>
                  <a:noFill/>
                </a:ln>
                <a:solidFill>
                  <a:srgbClr val="C00000"/>
                </a:solidFill>
                <a:effectLst/>
                <a:uLnTx/>
                <a:uFillTx/>
                <a:latin typeface="+mn-lt"/>
                <a:ea typeface="+mn-ea"/>
                <a:cs typeface="+mn-cs"/>
              </a:rPr>
              <a:t> </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Bases vectorials amb els perímetres dels incendis classificats per anys (1975-2010),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Model Digital d’Elevacions (Obtenció del Model Digital d’Orientacions i del Model Digital de Pendents), (</a:t>
            </a:r>
            <a:r>
              <a:rPr kumimoji="0" lang="ca-ES" sz="1800" b="0" i="0" u="none" strike="noStrike" kern="1200" cap="none" spc="0" normalizeH="0" baseline="0" noProof="0" dirty="0" err="1" smtClean="0">
                <a:ln>
                  <a:noFill/>
                </a:ln>
                <a:solidFill>
                  <a:schemeClr val="tx1">
                    <a:lumMod val="50000"/>
                  </a:schemeClr>
                </a:solidFill>
                <a:effectLst/>
                <a:uLnTx/>
                <a:uFillTx/>
                <a:latin typeface="Garamond" pitchFamily="18" charset="0"/>
              </a:rPr>
              <a:t>MiraMon</a:t>
            </a: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err="1" smtClean="0">
                <a:ln>
                  <a:noFill/>
                </a:ln>
                <a:solidFill>
                  <a:schemeClr val="tx1">
                    <a:lumMod val="50000"/>
                  </a:schemeClr>
                </a:solidFill>
                <a:effectLst/>
                <a:uLnTx/>
                <a:uFillTx/>
                <a:latin typeface="Garamond" pitchFamily="18" charset="0"/>
              </a:rPr>
              <a:t>Ràster</a:t>
            </a: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 de radiació solar del Atlas Climàtic de Catalunya.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1"/>
                </a:solidFill>
                <a:effectLst/>
                <a:uLnTx/>
                <a:uFillTx/>
                <a:latin typeface="Garamond" pitchFamily="18" charset="0"/>
              </a:rPr>
              <a:t>Mapa de Cobertes del Sòl de Catalunya (versió 1, 1993),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rPr>
              <a:t>Malla de punts separats per 1 km de distància.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tx1">
                  <a:lumMod val="50000"/>
                </a:schemeClr>
              </a:solidFill>
              <a:effectLst/>
              <a:uLnTx/>
              <a:uFillTx/>
              <a:latin typeface="+mn-lt"/>
              <a:ea typeface="+mn-ea"/>
              <a:cs typeface="+mn-cs"/>
            </a:endParaRPr>
          </a:p>
        </p:txBody>
      </p:sp>
      <p:sp>
        <p:nvSpPr>
          <p:cNvPr id="24" name="4 Marcador de contenido"/>
          <p:cNvSpPr txBox="1">
            <a:spLocks/>
          </p:cNvSpPr>
          <p:nvPr/>
        </p:nvSpPr>
        <p:spPr>
          <a:xfrm>
            <a:off x="642910" y="1142984"/>
            <a:ext cx="7572428" cy="4714908"/>
          </a:xfrm>
          <a:prstGeom prst="rect">
            <a:avLst/>
          </a:prstGeom>
        </p:spPr>
        <p:txBody>
          <a:bodyPr vert="horz">
            <a:normAutofit fontScale="92500" lnSpcReduction="10000"/>
          </a:bodyPr>
          <a:lstStyle/>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ca-ES" sz="1800" b="0" i="0" u="none" strike="noStrike" kern="1200" cap="none" spc="0" normalizeH="0" baseline="0" noProof="0" dirty="0" smtClean="0">
                <a:ln>
                  <a:noFill/>
                </a:ln>
                <a:solidFill>
                  <a:srgbClr val="C00000"/>
                </a:solidFill>
                <a:effectLst/>
                <a:uLnTx/>
                <a:uFillTx/>
                <a:latin typeface="+mn-lt"/>
                <a:ea typeface="+mn-ea"/>
                <a:cs typeface="+mn-cs"/>
              </a:rPr>
              <a:t> </a:t>
            </a:r>
            <a:endParaRPr kumimoji="0" lang="ca-ES" sz="1800" b="1"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rPr>
              <a:t>Bases vectorials amb els perímetres dels incendis classificats per anys (1975-2010),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rPr>
              <a:t>Model Digital d’Elevacions (Obtenció del Model Digital d’Orientacions i del Model Digital de Pendents), (</a:t>
            </a:r>
            <a:r>
              <a:rPr kumimoji="0" lang="ca-ES" sz="1800" b="0" i="0" u="none" strike="noStrike" kern="1200" cap="none" spc="0" normalizeH="0" baseline="0" noProof="0" dirty="0" err="1" smtClean="0">
                <a:ln>
                  <a:noFill/>
                </a:ln>
                <a:solidFill>
                  <a:schemeClr val="bg2">
                    <a:lumMod val="60000"/>
                    <a:lumOff val="40000"/>
                  </a:schemeClr>
                </a:solidFill>
                <a:effectLst/>
                <a:uLnTx/>
                <a:uFillTx/>
                <a:latin typeface="Garamond" pitchFamily="18" charset="0"/>
              </a:rPr>
              <a:t>MiraMon</a:t>
            </a:r>
            <a:r>
              <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rPr>
              <a:t>).</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err="1" smtClean="0">
                <a:ln>
                  <a:noFill/>
                </a:ln>
                <a:solidFill>
                  <a:schemeClr val="bg2">
                    <a:lumMod val="60000"/>
                    <a:lumOff val="40000"/>
                  </a:schemeClr>
                </a:solidFill>
                <a:effectLst/>
                <a:uLnTx/>
                <a:uFillTx/>
                <a:latin typeface="Garamond" pitchFamily="18" charset="0"/>
              </a:rPr>
              <a:t>Ràster</a:t>
            </a:r>
            <a:r>
              <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rPr>
              <a:t> de radiació solar del Atlas Climàtic de Catalunya.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2">
                    <a:lumMod val="60000"/>
                    <a:lumOff val="40000"/>
                  </a:schemeClr>
                </a:solidFill>
                <a:effectLst/>
                <a:uLnTx/>
                <a:uFillTx/>
                <a:latin typeface="Garamond" pitchFamily="18" charset="0"/>
              </a:rPr>
              <a:t>Mapa de Cobertes del Sòl de Catalunya (versió 1, 1993), (CREAF).</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Garamond" pitchFamily="18" charset="0"/>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ca-ES" sz="1800" b="0" i="0" u="none" strike="noStrike" kern="1200" cap="none" spc="0" normalizeH="0" baseline="0" noProof="0" dirty="0" smtClean="0">
                <a:ln>
                  <a:noFill/>
                </a:ln>
                <a:solidFill>
                  <a:schemeClr val="bg1"/>
                </a:solidFill>
                <a:effectLst/>
                <a:uLnTx/>
                <a:uFillTx/>
                <a:latin typeface="Garamond" pitchFamily="18" charset="0"/>
              </a:rPr>
              <a:t>Malla de punts separats per 1 km de distància.</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rgbClr val="C00000"/>
              </a:solidFill>
              <a:effectLst/>
              <a:uLnTx/>
              <a:uFillTx/>
              <a:latin typeface="+mn-lt"/>
              <a:ea typeface="+mn-ea"/>
              <a:cs typeface="+mn-cs"/>
            </a:endParaRPr>
          </a:p>
        </p:txBody>
      </p:sp>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Materials</a:t>
            </a:r>
            <a:endParaRPr lang="ca-ES" dirty="0">
              <a:solidFill>
                <a:schemeClr val="bg1"/>
              </a:solidFill>
              <a:latin typeface="Baskerville Old Face"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grpSp>
        <p:nvGrpSpPr>
          <p:cNvPr id="20" name="19 Grupo"/>
          <p:cNvGrpSpPr/>
          <p:nvPr/>
        </p:nvGrpSpPr>
        <p:grpSpPr>
          <a:xfrm>
            <a:off x="2214546" y="1071546"/>
            <a:ext cx="4929222" cy="4786346"/>
            <a:chOff x="2214546" y="1071546"/>
            <a:chExt cx="4929222" cy="4786346"/>
          </a:xfrm>
        </p:grpSpPr>
        <p:pic>
          <p:nvPicPr>
            <p:cNvPr id="1030" name="Picture 6"/>
            <p:cNvPicPr>
              <a:picLocks noChangeAspect="1" noChangeArrowheads="1"/>
            </p:cNvPicPr>
            <p:nvPr/>
          </p:nvPicPr>
          <p:blipFill>
            <a:blip r:embed="rId8"/>
            <a:srcRect t="9018" r="47070" b="8750"/>
            <a:stretch>
              <a:fillRect/>
            </a:stretch>
          </p:blipFill>
          <p:spPr bwMode="auto">
            <a:xfrm>
              <a:off x="2214546" y="1071546"/>
              <a:ext cx="4929222" cy="4786346"/>
            </a:xfrm>
            <a:prstGeom prst="rect">
              <a:avLst/>
            </a:prstGeom>
            <a:noFill/>
            <a:ln w="9525">
              <a:noFill/>
              <a:miter lim="800000"/>
              <a:headEnd/>
              <a:tailEnd/>
            </a:ln>
            <a:effectLst/>
          </p:spPr>
        </p:pic>
        <p:sp>
          <p:nvSpPr>
            <p:cNvPr id="19" name="18 CuadroTexto"/>
            <p:cNvSpPr txBox="1"/>
            <p:nvPr/>
          </p:nvSpPr>
          <p:spPr>
            <a:xfrm>
              <a:off x="5429256" y="5000636"/>
              <a:ext cx="1500198" cy="400110"/>
            </a:xfrm>
            <a:prstGeom prst="rect">
              <a:avLst/>
            </a:prstGeom>
            <a:noFill/>
          </p:spPr>
          <p:txBody>
            <a:bodyPr wrap="square" rtlCol="0">
              <a:spAutoFit/>
            </a:bodyPr>
            <a:lstStyle/>
            <a:p>
              <a:r>
                <a:rPr lang="ca-ES" sz="2000" dirty="0" smtClean="0">
                  <a:solidFill>
                    <a:schemeClr val="bg1"/>
                  </a:solidFill>
                </a:rPr>
                <a:t>1994</a:t>
              </a:r>
              <a:endParaRPr lang="ca-ES" sz="200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031"/>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03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1"/>
      <p:bldP spid="25" grpId="0"/>
      <p:bldP spid="25" grpId="1"/>
      <p:bldP spid="24" grpId="0"/>
      <p:bldP spid="24"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Mètodes</a:t>
            </a:r>
            <a:endParaRPr lang="ca-ES" dirty="0">
              <a:solidFill>
                <a:schemeClr val="bg1"/>
              </a:solidFill>
              <a:latin typeface="Baskerville Old Face" pitchFamily="18" charset="0"/>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grpSp>
        <p:nvGrpSpPr>
          <p:cNvPr id="19" name="18 Grupo"/>
          <p:cNvGrpSpPr/>
          <p:nvPr/>
        </p:nvGrpSpPr>
        <p:grpSpPr>
          <a:xfrm>
            <a:off x="2071670" y="857232"/>
            <a:ext cx="5117191" cy="5078424"/>
            <a:chOff x="2071670" y="857232"/>
            <a:chExt cx="5117191" cy="5078424"/>
          </a:xfrm>
        </p:grpSpPr>
        <p:pic>
          <p:nvPicPr>
            <p:cNvPr id="20" name="Picture 2" descr="recurrencies2"/>
            <p:cNvPicPr>
              <a:picLocks noChangeAspect="1" noChangeArrowheads="1"/>
            </p:cNvPicPr>
            <p:nvPr/>
          </p:nvPicPr>
          <p:blipFill>
            <a:blip r:embed="rId3"/>
            <a:srcRect/>
            <a:stretch>
              <a:fillRect/>
            </a:stretch>
          </p:blipFill>
          <p:spPr bwMode="auto">
            <a:xfrm>
              <a:off x="2071670" y="857232"/>
              <a:ext cx="5117191" cy="5078424"/>
            </a:xfrm>
            <a:prstGeom prst="rect">
              <a:avLst/>
            </a:prstGeom>
            <a:noFill/>
            <a:ln w="9525">
              <a:noFill/>
              <a:miter lim="800000"/>
              <a:headEnd/>
              <a:tailEnd/>
            </a:ln>
          </p:spPr>
        </p:pic>
        <p:sp>
          <p:nvSpPr>
            <p:cNvPr id="21" name="Text Box 4"/>
            <p:cNvSpPr txBox="1">
              <a:spLocks noChangeArrowheads="1"/>
            </p:cNvSpPr>
            <p:nvPr/>
          </p:nvSpPr>
          <p:spPr bwMode="auto">
            <a:xfrm>
              <a:off x="5357818" y="857232"/>
              <a:ext cx="1760555" cy="6514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400" b="0" i="0" u="none" strike="noStrike" cap="none" normalizeH="0" baseline="0" dirty="0" smtClean="0">
                  <a:ln>
                    <a:noFill/>
                  </a:ln>
                  <a:solidFill>
                    <a:schemeClr val="bg1"/>
                  </a:solidFill>
                  <a:effectLst/>
                  <a:latin typeface="Garamond" pitchFamily="18" charset="0"/>
                </a:rPr>
                <a:t>1975-1985 &gt; 30 ha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1400" b="0" i="0" u="none" strike="noStrike" cap="none" normalizeH="0" baseline="0" dirty="0" smtClean="0">
                  <a:ln>
                    <a:noFill/>
                  </a:ln>
                  <a:solidFill>
                    <a:schemeClr val="bg1"/>
                  </a:solidFill>
                  <a:effectLst/>
                  <a:latin typeface="Garamond" pitchFamily="18" charset="0"/>
                </a:rPr>
                <a:t>1986-2010 &gt; 10 ha</a:t>
              </a:r>
            </a:p>
          </p:txBody>
        </p:sp>
      </p:grpSp>
      <p:sp>
        <p:nvSpPr>
          <p:cNvPr id="23" name="4 Marcador de contenido"/>
          <p:cNvSpPr>
            <a:spLocks noGrp="1"/>
          </p:cNvSpPr>
          <p:nvPr>
            <p:ph idx="1"/>
          </p:nvPr>
        </p:nvSpPr>
        <p:spPr>
          <a:xfrm>
            <a:off x="285720" y="1000108"/>
            <a:ext cx="8143932" cy="5214974"/>
          </a:xfrm>
        </p:spPr>
        <p:txBody>
          <a:bodyPr>
            <a:normAutofit fontScale="85000" lnSpcReduction="20000"/>
          </a:bodyPr>
          <a:lstStyle/>
          <a:p>
            <a:pPr marL="0" algn="just">
              <a:buClr>
                <a:srgbClr val="C00000"/>
              </a:buClr>
              <a:buSzPct val="110000"/>
            </a:pPr>
            <a:r>
              <a:rPr lang="ca-ES" sz="2300" dirty="0" smtClean="0">
                <a:solidFill>
                  <a:schemeClr val="bg1"/>
                </a:solidFill>
                <a:latin typeface="Garamond" pitchFamily="18" charset="0"/>
              </a:rPr>
              <a:t>Fusió de taules de les bases vectorials dels incendis mitjançant el Gestor de Base de Dades de </a:t>
            </a:r>
            <a:r>
              <a:rPr lang="ca-ES" sz="2300" dirty="0" err="1" smtClean="0">
                <a:solidFill>
                  <a:schemeClr val="bg1"/>
                </a:solidFill>
                <a:latin typeface="Garamond" pitchFamily="18" charset="0"/>
              </a:rPr>
              <a:t>MiraMon</a:t>
            </a:r>
            <a:r>
              <a:rPr lang="ca-ES" sz="2300" dirty="0" smtClean="0">
                <a:solidFill>
                  <a:schemeClr val="bg1"/>
                </a:solidFill>
                <a:latin typeface="Garamond" pitchFamily="18" charset="0"/>
              </a:rPr>
              <a:t>, i distribució per freqüències de diferents rangs de mida (Excel).</a:t>
            </a:r>
          </a:p>
          <a:p>
            <a:pPr marL="0" algn="just">
              <a:buClr>
                <a:srgbClr val="C00000"/>
              </a:buClr>
              <a:buSzPct val="110000"/>
              <a:buFont typeface="+mj-lt"/>
              <a:buAutoNum type="arabicPeriod"/>
            </a:pPr>
            <a:endParaRPr lang="ca-ES" sz="2300" dirty="0" smtClean="0">
              <a:solidFill>
                <a:schemeClr val="bg1"/>
              </a:solidFill>
              <a:latin typeface="Garamond" pitchFamily="18" charset="0"/>
            </a:endParaRPr>
          </a:p>
          <a:p>
            <a:pPr marL="0" algn="just">
              <a:buClr>
                <a:schemeClr val="tx1">
                  <a:lumMod val="75000"/>
                </a:schemeClr>
              </a:buClr>
              <a:buSzPct val="110000"/>
            </a:pPr>
            <a:r>
              <a:rPr lang="ca-ES" sz="2300" dirty="0" smtClean="0">
                <a:solidFill>
                  <a:schemeClr val="tx1">
                    <a:lumMod val="75000"/>
                  </a:schemeClr>
                </a:solidFill>
                <a:latin typeface="Garamond" pitchFamily="18" charset="0"/>
              </a:rPr>
              <a:t>Obtenció de la màscara del total de superfície cremada ajustada als 3 MDT i al </a:t>
            </a:r>
            <a:r>
              <a:rPr lang="ca-ES" sz="2300" dirty="0" err="1" smtClean="0">
                <a:solidFill>
                  <a:schemeClr val="tx1">
                    <a:lumMod val="75000"/>
                  </a:schemeClr>
                </a:solidFill>
                <a:latin typeface="Garamond" pitchFamily="18" charset="0"/>
              </a:rPr>
              <a:t>ràster</a:t>
            </a:r>
            <a:r>
              <a:rPr lang="ca-ES" sz="2300" dirty="0" smtClean="0">
                <a:solidFill>
                  <a:schemeClr val="tx1">
                    <a:lumMod val="75000"/>
                  </a:schemeClr>
                </a:solidFill>
                <a:latin typeface="Garamond" pitchFamily="18" charset="0"/>
              </a:rPr>
              <a:t> de radiació solar:</a:t>
            </a:r>
          </a:p>
          <a:p>
            <a:pPr marL="0" algn="just">
              <a:buClr>
                <a:srgbClr val="C00000"/>
              </a:buClr>
              <a:buSzPct val="110000"/>
            </a:pPr>
            <a:endParaRPr lang="ca-ES" sz="1800" dirty="0" smtClean="0">
              <a:solidFill>
                <a:schemeClr val="tx1">
                  <a:lumMod val="75000"/>
                </a:schemeClr>
              </a:solidFill>
              <a:latin typeface="Garamond" pitchFamily="18" charset="0"/>
            </a:endParaRPr>
          </a:p>
          <a:p>
            <a:pPr marL="585216" lvl="2" algn="just">
              <a:buClr>
                <a:schemeClr val="tx1">
                  <a:lumMod val="75000"/>
                </a:schemeClr>
              </a:buClr>
              <a:buSzPct val="110000"/>
            </a:pPr>
            <a:r>
              <a:rPr lang="ca-ES" sz="2100" dirty="0" smtClean="0">
                <a:solidFill>
                  <a:schemeClr val="tx1">
                    <a:lumMod val="75000"/>
                  </a:schemeClr>
                </a:solidFill>
                <a:latin typeface="Garamond" pitchFamily="18" charset="0"/>
              </a:rPr>
              <a:t>Màscara:</a:t>
            </a:r>
          </a:p>
          <a:p>
            <a:pPr marL="585216" lvl="2" algn="just">
              <a:buClr>
                <a:srgbClr val="C00000"/>
              </a:buClr>
              <a:buSzPct val="110000"/>
            </a:pPr>
            <a:endParaRPr lang="ca-ES" sz="2100" dirty="0" smtClean="0">
              <a:solidFill>
                <a:schemeClr val="tx1">
                  <a:lumMod val="75000"/>
                </a:schemeClr>
              </a:solidFill>
              <a:latin typeface="Garamond" pitchFamily="18" charset="0"/>
            </a:endParaRPr>
          </a:p>
          <a:p>
            <a:pPr marL="1069848" lvl="4" algn="just">
              <a:buClr>
                <a:schemeClr val="tx1">
                  <a:lumMod val="75000"/>
                </a:schemeClr>
              </a:buClr>
              <a:buSzPct val="110000"/>
              <a:buFont typeface="+mj-lt"/>
              <a:buAutoNum type="arabicPeriod"/>
            </a:pPr>
            <a:r>
              <a:rPr lang="ca-ES" sz="1800" dirty="0" err="1" smtClean="0">
                <a:solidFill>
                  <a:schemeClr val="tx1">
                    <a:lumMod val="75000"/>
                  </a:schemeClr>
                </a:solidFill>
                <a:latin typeface="Garamond" pitchFamily="18" charset="0"/>
              </a:rPr>
              <a:t>Rasteritzar</a:t>
            </a:r>
            <a:r>
              <a:rPr lang="ca-ES" sz="1800" dirty="0" smtClean="0">
                <a:solidFill>
                  <a:schemeClr val="tx1">
                    <a:lumMod val="75000"/>
                  </a:schemeClr>
                </a:solidFill>
                <a:latin typeface="Garamond" pitchFamily="18" charset="0"/>
              </a:rPr>
              <a:t> cadascun dels 36 fitxers vectorials dels polígons de cada any (</a:t>
            </a:r>
            <a:r>
              <a:rPr lang="ca-ES" sz="1800" i="1" dirty="0" smtClean="0">
                <a:solidFill>
                  <a:schemeClr val="tx1">
                    <a:lumMod val="75000"/>
                  </a:schemeClr>
                </a:solidFill>
                <a:latin typeface="Garamond" pitchFamily="18" charset="0"/>
              </a:rPr>
              <a:t>“</a:t>
            </a:r>
            <a:r>
              <a:rPr lang="ca-ES" sz="1800" i="1" dirty="0" err="1" smtClean="0">
                <a:solidFill>
                  <a:schemeClr val="tx1">
                    <a:lumMod val="75000"/>
                  </a:schemeClr>
                </a:solidFill>
                <a:latin typeface="Garamond" pitchFamily="18" charset="0"/>
              </a:rPr>
              <a:t>TiraVec</a:t>
            </a:r>
            <a:r>
              <a:rPr lang="ca-ES" sz="1800" i="1" dirty="0" smtClean="0">
                <a:solidFill>
                  <a:schemeClr val="tx1">
                    <a:lumMod val="75000"/>
                  </a:schemeClr>
                </a:solidFill>
                <a:latin typeface="Garamond" pitchFamily="18" charset="0"/>
              </a:rPr>
              <a:t>”</a:t>
            </a:r>
            <a:r>
              <a:rPr lang="ca-ES" sz="1800" dirty="0" smtClean="0">
                <a:solidFill>
                  <a:schemeClr val="tx1">
                    <a:lumMod val="75000"/>
                  </a:schemeClr>
                </a:solidFill>
                <a:latin typeface="Garamond" pitchFamily="18" charset="0"/>
              </a:rPr>
              <a:t>), a partir de la generació d’un nou </a:t>
            </a:r>
            <a:r>
              <a:rPr lang="ca-ES" sz="1800" dirty="0" err="1" smtClean="0">
                <a:solidFill>
                  <a:schemeClr val="tx1">
                    <a:lumMod val="75000"/>
                  </a:schemeClr>
                </a:solidFill>
                <a:latin typeface="Garamond" pitchFamily="18" charset="0"/>
              </a:rPr>
              <a:t>ràster</a:t>
            </a:r>
            <a:r>
              <a:rPr lang="ca-ES" sz="1800" dirty="0" smtClean="0">
                <a:solidFill>
                  <a:schemeClr val="tx1">
                    <a:lumMod val="75000"/>
                  </a:schemeClr>
                </a:solidFill>
                <a:latin typeface="Garamond" pitchFamily="18" charset="0"/>
              </a:rPr>
              <a:t> (“</a:t>
            </a:r>
            <a:r>
              <a:rPr lang="ca-ES" sz="1800" i="1" dirty="0" err="1" smtClean="0">
                <a:solidFill>
                  <a:schemeClr val="tx1">
                    <a:lumMod val="75000"/>
                  </a:schemeClr>
                </a:solidFill>
                <a:latin typeface="Garamond" pitchFamily="18" charset="0"/>
              </a:rPr>
              <a:t>CreaRas</a:t>
            </a:r>
            <a:r>
              <a:rPr lang="ca-ES" sz="1800" i="1" dirty="0" smtClean="0">
                <a:solidFill>
                  <a:schemeClr val="tx1">
                    <a:lumMod val="75000"/>
                  </a:schemeClr>
                </a:solidFill>
                <a:latin typeface="Garamond" pitchFamily="18" charset="0"/>
              </a:rPr>
              <a:t>”</a:t>
            </a:r>
            <a:r>
              <a:rPr lang="ca-ES" sz="1800" dirty="0" smtClean="0">
                <a:solidFill>
                  <a:schemeClr val="tx1">
                    <a:lumMod val="75000"/>
                  </a:schemeClr>
                </a:solidFill>
                <a:latin typeface="Garamond" pitchFamily="18" charset="0"/>
              </a:rPr>
              <a:t>)</a:t>
            </a:r>
            <a:r>
              <a:rPr lang="ca-ES" sz="1800" i="1" dirty="0" smtClean="0">
                <a:solidFill>
                  <a:schemeClr val="tx1">
                    <a:lumMod val="75000"/>
                  </a:schemeClr>
                </a:solidFill>
                <a:latin typeface="Garamond" pitchFamily="18" charset="0"/>
              </a:rPr>
              <a:t>.</a:t>
            </a:r>
          </a:p>
          <a:p>
            <a:pPr marL="1069848" lvl="4" algn="just">
              <a:buClr>
                <a:schemeClr val="tx1">
                  <a:lumMod val="75000"/>
                </a:schemeClr>
              </a:buClr>
              <a:buSzPct val="110000"/>
              <a:buFont typeface="+mj-lt"/>
              <a:buAutoNum type="arabicPeriod"/>
            </a:pPr>
            <a:r>
              <a:rPr lang="ca-ES" sz="1800" dirty="0" err="1" smtClean="0">
                <a:solidFill>
                  <a:schemeClr val="tx1">
                    <a:lumMod val="75000"/>
                  </a:schemeClr>
                </a:solidFill>
                <a:latin typeface="Garamond" pitchFamily="18" charset="0"/>
              </a:rPr>
              <a:t>Reclassificació</a:t>
            </a:r>
            <a:r>
              <a:rPr lang="ca-ES" sz="1800" dirty="0" smtClean="0">
                <a:solidFill>
                  <a:schemeClr val="tx1">
                    <a:lumMod val="75000"/>
                  </a:schemeClr>
                </a:solidFill>
                <a:latin typeface="Garamond" pitchFamily="18" charset="0"/>
              </a:rPr>
              <a:t> dels 36 </a:t>
            </a:r>
            <a:r>
              <a:rPr lang="ca-ES" sz="1800" dirty="0" err="1" smtClean="0">
                <a:solidFill>
                  <a:schemeClr val="tx1">
                    <a:lumMod val="75000"/>
                  </a:schemeClr>
                </a:solidFill>
                <a:latin typeface="Garamond" pitchFamily="18" charset="0"/>
              </a:rPr>
              <a:t>ràsters</a:t>
            </a:r>
            <a:r>
              <a:rPr lang="ca-ES" sz="1800" dirty="0" smtClean="0">
                <a:solidFill>
                  <a:schemeClr val="tx1">
                    <a:lumMod val="75000"/>
                  </a:schemeClr>
                </a:solidFill>
                <a:latin typeface="Garamond" pitchFamily="18" charset="0"/>
              </a:rPr>
              <a:t> (</a:t>
            </a:r>
            <a:r>
              <a:rPr lang="ca-ES" sz="1800" i="1" dirty="0" smtClean="0">
                <a:solidFill>
                  <a:schemeClr val="tx1">
                    <a:lumMod val="75000"/>
                  </a:schemeClr>
                </a:solidFill>
                <a:latin typeface="Garamond" pitchFamily="18" charset="0"/>
              </a:rPr>
              <a:t>Calculadora/</a:t>
            </a:r>
            <a:r>
              <a:rPr lang="ca-ES" sz="1800" i="1" dirty="0" err="1" smtClean="0">
                <a:solidFill>
                  <a:schemeClr val="tx1">
                    <a:lumMod val="75000"/>
                  </a:schemeClr>
                </a:solidFill>
                <a:latin typeface="Garamond" pitchFamily="18" charset="0"/>
              </a:rPr>
              <a:t>Reclassificadora</a:t>
            </a:r>
            <a:r>
              <a:rPr lang="ca-ES" sz="1800" dirty="0" smtClean="0">
                <a:solidFill>
                  <a:schemeClr val="tx1">
                    <a:lumMod val="75000"/>
                  </a:schemeClr>
                </a:solidFill>
                <a:latin typeface="Garamond" pitchFamily="18" charset="0"/>
              </a:rPr>
              <a:t>) per l’obtenció de 36 màscares.</a:t>
            </a:r>
          </a:p>
          <a:p>
            <a:pPr marL="1069848" lvl="4" algn="just">
              <a:buClr>
                <a:schemeClr val="tx1">
                  <a:lumMod val="75000"/>
                </a:schemeClr>
              </a:buClr>
              <a:buSzPct val="110000"/>
              <a:buFont typeface="+mj-lt"/>
              <a:buAutoNum type="arabicPeriod"/>
            </a:pPr>
            <a:r>
              <a:rPr lang="ca-ES" sz="1800" dirty="0" smtClean="0">
                <a:solidFill>
                  <a:schemeClr val="tx1">
                    <a:lumMod val="75000"/>
                  </a:schemeClr>
                </a:solidFill>
                <a:latin typeface="Garamond" pitchFamily="18" charset="0"/>
              </a:rPr>
              <a:t>Suma de les 36 màscares (</a:t>
            </a:r>
            <a:r>
              <a:rPr lang="ca-ES" sz="1800" i="1" dirty="0" smtClean="0">
                <a:solidFill>
                  <a:schemeClr val="tx1">
                    <a:lumMod val="75000"/>
                  </a:schemeClr>
                </a:solidFill>
                <a:latin typeface="Garamond" pitchFamily="18" charset="0"/>
              </a:rPr>
              <a:t>Calculadora/</a:t>
            </a:r>
            <a:r>
              <a:rPr lang="ca-ES" sz="1800" i="1" dirty="0" err="1" smtClean="0">
                <a:solidFill>
                  <a:schemeClr val="tx1">
                    <a:lumMod val="75000"/>
                  </a:schemeClr>
                </a:solidFill>
                <a:latin typeface="Garamond" pitchFamily="18" charset="0"/>
              </a:rPr>
              <a:t>Reclassificadora</a:t>
            </a:r>
            <a:r>
              <a:rPr lang="ca-ES" sz="1800" dirty="0" smtClean="0">
                <a:solidFill>
                  <a:schemeClr val="tx1">
                    <a:lumMod val="75000"/>
                  </a:schemeClr>
                </a:solidFill>
                <a:latin typeface="Garamond" pitchFamily="18" charset="0"/>
              </a:rPr>
              <a:t>). </a:t>
            </a:r>
            <a:r>
              <a:rPr lang="ca-ES" sz="1800" u="sng" dirty="0" smtClean="0">
                <a:solidFill>
                  <a:schemeClr val="tx1">
                    <a:lumMod val="75000"/>
                  </a:schemeClr>
                </a:solidFill>
                <a:latin typeface="Garamond" pitchFamily="18" charset="0"/>
              </a:rPr>
              <a:t>Obtenció del mapa de recurrència d’incendis</a:t>
            </a:r>
            <a:r>
              <a:rPr lang="ca-ES" sz="1800" dirty="0" smtClean="0">
                <a:solidFill>
                  <a:schemeClr val="tx1">
                    <a:lumMod val="75000"/>
                  </a:schemeClr>
                </a:solidFill>
                <a:latin typeface="Garamond" pitchFamily="18" charset="0"/>
              </a:rPr>
              <a:t>.</a:t>
            </a:r>
          </a:p>
          <a:p>
            <a:pPr marL="1069848" lvl="4" algn="just">
              <a:buClr>
                <a:schemeClr val="tx1">
                  <a:lumMod val="75000"/>
                </a:schemeClr>
              </a:buClr>
              <a:buSzPct val="110000"/>
              <a:buFont typeface="+mj-lt"/>
              <a:buAutoNum type="arabicPeriod"/>
            </a:pPr>
            <a:r>
              <a:rPr lang="ca-ES" sz="1800" dirty="0" err="1" smtClean="0">
                <a:solidFill>
                  <a:schemeClr val="tx1">
                    <a:lumMod val="75000"/>
                  </a:schemeClr>
                </a:solidFill>
                <a:latin typeface="Garamond" pitchFamily="18" charset="0"/>
              </a:rPr>
              <a:t>Reclassificació</a:t>
            </a:r>
            <a:r>
              <a:rPr lang="ca-ES" sz="1800" dirty="0" smtClean="0">
                <a:solidFill>
                  <a:schemeClr val="tx1">
                    <a:lumMod val="75000"/>
                  </a:schemeClr>
                </a:solidFill>
                <a:latin typeface="Garamond" pitchFamily="18" charset="0"/>
              </a:rPr>
              <a:t> de la suma per obtenir la màscara del total de superfície cremada (</a:t>
            </a:r>
            <a:r>
              <a:rPr lang="ca-ES" sz="1800" i="1" dirty="0" smtClean="0">
                <a:solidFill>
                  <a:schemeClr val="tx1">
                    <a:lumMod val="75000"/>
                  </a:schemeClr>
                </a:solidFill>
                <a:latin typeface="Garamond" pitchFamily="18" charset="0"/>
              </a:rPr>
              <a:t>Calculadora/</a:t>
            </a:r>
            <a:r>
              <a:rPr lang="ca-ES" sz="1800" i="1" dirty="0" err="1" smtClean="0">
                <a:solidFill>
                  <a:schemeClr val="tx1">
                    <a:lumMod val="75000"/>
                  </a:schemeClr>
                </a:solidFill>
                <a:latin typeface="Garamond" pitchFamily="18" charset="0"/>
              </a:rPr>
              <a:t>Reclassificadora</a:t>
            </a:r>
            <a:r>
              <a:rPr lang="ca-ES" sz="1800" dirty="0" smtClean="0">
                <a:solidFill>
                  <a:schemeClr val="tx1">
                    <a:lumMod val="75000"/>
                  </a:schemeClr>
                </a:solidFill>
                <a:latin typeface="Garamond" pitchFamily="18" charset="0"/>
              </a:rPr>
              <a:t>).</a:t>
            </a:r>
          </a:p>
          <a:p>
            <a:pPr marL="1069848" lvl="4" algn="just">
              <a:buClr>
                <a:srgbClr val="C00000"/>
              </a:buClr>
              <a:buSzPct val="110000"/>
              <a:buFont typeface="+mj-lt"/>
              <a:buAutoNum type="arabicPeriod"/>
            </a:pPr>
            <a:endParaRPr lang="ca-ES" sz="1800" dirty="0" smtClean="0">
              <a:solidFill>
                <a:schemeClr val="tx1">
                  <a:lumMod val="75000"/>
                </a:schemeClr>
              </a:solidFill>
              <a:latin typeface="Garamond" pitchFamily="18" charset="0"/>
            </a:endParaRPr>
          </a:p>
          <a:p>
            <a:pPr marL="585216" lvl="2" algn="just">
              <a:buClr>
                <a:schemeClr val="tx1">
                  <a:lumMod val="75000"/>
                </a:schemeClr>
              </a:buClr>
              <a:buSzPct val="110000"/>
            </a:pPr>
            <a:r>
              <a:rPr lang="ca-ES" sz="2200" dirty="0" smtClean="0">
                <a:solidFill>
                  <a:schemeClr val="tx1">
                    <a:lumMod val="75000"/>
                  </a:schemeClr>
                </a:solidFill>
                <a:latin typeface="Garamond" pitchFamily="18" charset="0"/>
              </a:rPr>
              <a:t>Models i </a:t>
            </a:r>
            <a:r>
              <a:rPr lang="ca-ES" sz="2200" dirty="0" err="1" smtClean="0">
                <a:solidFill>
                  <a:schemeClr val="tx1">
                    <a:lumMod val="75000"/>
                  </a:schemeClr>
                </a:solidFill>
                <a:latin typeface="Garamond" pitchFamily="18" charset="0"/>
              </a:rPr>
              <a:t>ràster</a:t>
            </a:r>
            <a:r>
              <a:rPr lang="ca-ES" sz="2200" dirty="0" smtClean="0">
                <a:solidFill>
                  <a:schemeClr val="tx1">
                    <a:lumMod val="75000"/>
                  </a:schemeClr>
                </a:solidFill>
                <a:latin typeface="Garamond" pitchFamily="18" charset="0"/>
              </a:rPr>
              <a:t> ajustats al total de superfície cremada:</a:t>
            </a:r>
          </a:p>
          <a:p>
            <a:pPr marL="585216" lvl="2" algn="just">
              <a:buClr>
                <a:srgbClr val="C00000"/>
              </a:buClr>
              <a:buSzPct val="110000"/>
            </a:pPr>
            <a:endParaRPr lang="ca-ES" sz="1800" dirty="0" smtClean="0">
              <a:solidFill>
                <a:schemeClr val="tx1">
                  <a:lumMod val="75000"/>
                </a:schemeClr>
              </a:solidFill>
              <a:latin typeface="Garamond" pitchFamily="18" charset="0"/>
            </a:endParaRPr>
          </a:p>
          <a:p>
            <a:pPr marL="1069848" lvl="4" algn="just">
              <a:buClr>
                <a:schemeClr val="tx1">
                  <a:lumMod val="75000"/>
                </a:schemeClr>
              </a:buClr>
              <a:buSzPct val="110000"/>
            </a:pPr>
            <a:r>
              <a:rPr lang="ca-ES" sz="1800" dirty="0" smtClean="0">
                <a:solidFill>
                  <a:schemeClr val="tx1">
                    <a:lumMod val="75000"/>
                  </a:schemeClr>
                </a:solidFill>
                <a:latin typeface="Garamond" pitchFamily="18" charset="0"/>
              </a:rPr>
              <a:t>Producte de la màscara amb el </a:t>
            </a:r>
            <a:r>
              <a:rPr lang="ca-ES" sz="1800" dirty="0" err="1" smtClean="0">
                <a:solidFill>
                  <a:schemeClr val="tx1">
                    <a:lumMod val="75000"/>
                  </a:schemeClr>
                </a:solidFill>
                <a:latin typeface="Garamond" pitchFamily="18" charset="0"/>
              </a:rPr>
              <a:t>MDE</a:t>
            </a:r>
            <a:r>
              <a:rPr lang="ca-ES" sz="1800" dirty="0" smtClean="0">
                <a:solidFill>
                  <a:schemeClr val="tx1">
                    <a:lumMod val="75000"/>
                  </a:schemeClr>
                </a:solidFill>
                <a:latin typeface="Garamond" pitchFamily="18" charset="0"/>
              </a:rPr>
              <a:t>, el </a:t>
            </a:r>
            <a:r>
              <a:rPr lang="ca-ES" sz="1800" dirty="0" err="1" smtClean="0">
                <a:solidFill>
                  <a:schemeClr val="tx1">
                    <a:lumMod val="75000"/>
                  </a:schemeClr>
                </a:solidFill>
                <a:latin typeface="Garamond" pitchFamily="18" charset="0"/>
              </a:rPr>
              <a:t>MDO</a:t>
            </a:r>
            <a:r>
              <a:rPr lang="ca-ES" sz="1800" dirty="0" smtClean="0">
                <a:solidFill>
                  <a:schemeClr val="tx1">
                    <a:lumMod val="75000"/>
                  </a:schemeClr>
                </a:solidFill>
                <a:latin typeface="Garamond" pitchFamily="18" charset="0"/>
              </a:rPr>
              <a:t>, el MDP i el </a:t>
            </a:r>
            <a:r>
              <a:rPr lang="ca-ES" sz="1800" dirty="0" err="1" smtClean="0">
                <a:solidFill>
                  <a:schemeClr val="tx1">
                    <a:lumMod val="75000"/>
                  </a:schemeClr>
                </a:solidFill>
                <a:latin typeface="Garamond" pitchFamily="18" charset="0"/>
              </a:rPr>
              <a:t>ràster</a:t>
            </a:r>
            <a:r>
              <a:rPr lang="ca-ES" sz="1800" dirty="0" smtClean="0">
                <a:solidFill>
                  <a:schemeClr val="tx1">
                    <a:lumMod val="75000"/>
                  </a:schemeClr>
                </a:solidFill>
                <a:latin typeface="Garamond" pitchFamily="18" charset="0"/>
              </a:rPr>
              <a:t> de radiació solar.</a:t>
            </a:r>
          </a:p>
          <a:p>
            <a:pPr marL="0" algn="just">
              <a:buClr>
                <a:srgbClr val="C00000"/>
              </a:buClr>
              <a:buSzPct val="110000"/>
            </a:pPr>
            <a:endParaRPr lang="ca-ES" sz="1800" dirty="0" smtClean="0">
              <a:solidFill>
                <a:schemeClr val="tx1">
                  <a:lumMod val="75000"/>
                </a:schemeClr>
              </a:solidFill>
              <a:latin typeface="Garamond" pitchFamily="18" charset="0"/>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p:txBody>
      </p:sp>
      <p:grpSp>
        <p:nvGrpSpPr>
          <p:cNvPr id="24" name="23 Grupo"/>
          <p:cNvGrpSpPr/>
          <p:nvPr/>
        </p:nvGrpSpPr>
        <p:grpSpPr>
          <a:xfrm>
            <a:off x="357158" y="857232"/>
            <a:ext cx="8379431" cy="5357850"/>
            <a:chOff x="214282" y="857232"/>
            <a:chExt cx="8379431" cy="5357850"/>
          </a:xfrm>
        </p:grpSpPr>
        <p:pic>
          <p:nvPicPr>
            <p:cNvPr id="25" name="Imagen 78"/>
            <p:cNvPicPr>
              <a:picLocks noChangeAspect="1" noChangeArrowheads="1"/>
            </p:cNvPicPr>
            <p:nvPr/>
          </p:nvPicPr>
          <p:blipFill>
            <a:blip r:embed="rId4"/>
            <a:srcRect/>
            <a:stretch>
              <a:fillRect/>
            </a:stretch>
          </p:blipFill>
          <p:spPr bwMode="auto">
            <a:xfrm>
              <a:off x="214282" y="857232"/>
              <a:ext cx="2453332" cy="5357850"/>
            </a:xfrm>
            <a:prstGeom prst="rect">
              <a:avLst/>
            </a:prstGeom>
            <a:noFill/>
            <a:ln w="9525">
              <a:noFill/>
              <a:miter lim="800000"/>
              <a:headEnd/>
              <a:tailEnd/>
            </a:ln>
          </p:spPr>
        </p:pic>
        <p:pic>
          <p:nvPicPr>
            <p:cNvPr id="26" name="Imagen 90"/>
            <p:cNvPicPr>
              <a:picLocks noChangeAspect="1" noChangeArrowheads="1"/>
            </p:cNvPicPr>
            <p:nvPr/>
          </p:nvPicPr>
          <p:blipFill>
            <a:blip r:embed="rId5"/>
            <a:srcRect/>
            <a:stretch>
              <a:fillRect/>
            </a:stretch>
          </p:blipFill>
          <p:spPr bwMode="auto">
            <a:xfrm>
              <a:off x="3357554" y="1000108"/>
              <a:ext cx="1415788" cy="5125677"/>
            </a:xfrm>
            <a:prstGeom prst="rect">
              <a:avLst/>
            </a:prstGeom>
            <a:noFill/>
            <a:ln w="9525">
              <a:noFill/>
              <a:miter lim="800000"/>
              <a:headEnd/>
              <a:tailEnd/>
            </a:ln>
          </p:spPr>
        </p:pic>
        <p:pic>
          <p:nvPicPr>
            <p:cNvPr id="27" name="Picture 4"/>
            <p:cNvPicPr>
              <a:picLocks noChangeAspect="1" noChangeArrowheads="1"/>
            </p:cNvPicPr>
            <p:nvPr/>
          </p:nvPicPr>
          <p:blipFill>
            <a:blip r:embed="rId6"/>
            <a:srcRect/>
            <a:stretch>
              <a:fillRect/>
            </a:stretch>
          </p:blipFill>
          <p:spPr bwMode="auto">
            <a:xfrm>
              <a:off x="5286380" y="1142984"/>
              <a:ext cx="3307333" cy="3505208"/>
            </a:xfrm>
            <a:prstGeom prst="rect">
              <a:avLst/>
            </a:prstGeom>
            <a:solidFill>
              <a:schemeClr val="tx1"/>
            </a:solidFill>
            <a:ln w="9525">
              <a:noFill/>
              <a:miter lim="800000"/>
              <a:headEnd/>
              <a:tailEnd/>
            </a:ln>
          </p:spPr>
        </p:pic>
      </p:grpSp>
      <p:sp>
        <p:nvSpPr>
          <p:cNvPr id="28" name="4 Marcador de contenido"/>
          <p:cNvSpPr txBox="1">
            <a:spLocks/>
          </p:cNvSpPr>
          <p:nvPr/>
        </p:nvSpPr>
        <p:spPr>
          <a:xfrm>
            <a:off x="285720" y="1000108"/>
            <a:ext cx="8143932" cy="5214974"/>
          </a:xfrm>
          <a:prstGeom prst="rect">
            <a:avLst/>
          </a:prstGeom>
        </p:spPr>
        <p:txBody>
          <a:bodyPr vert="horz">
            <a:normAutofit fontScale="85000" lnSpcReduction="20000"/>
          </a:bodyPr>
          <a:lstStyle/>
          <a:p>
            <a:pPr marL="0" marR="0" lvl="0" indent="-384048" algn="just" defTabSz="914400" rtl="0" eaLnBrk="1" fontAlgn="auto" latinLnBrk="0" hangingPunct="1">
              <a:lnSpc>
                <a:spcPct val="100000"/>
              </a:lnSpc>
              <a:spcBef>
                <a:spcPct val="20000"/>
              </a:spcBef>
              <a:spcAft>
                <a:spcPts val="0"/>
              </a:spcAft>
              <a:buClr>
                <a:schemeClr val="tx1">
                  <a:lumMod val="75000"/>
                </a:schemeClr>
              </a:buClr>
              <a:buSzPct val="110000"/>
              <a:buFont typeface="Wingdings 2"/>
              <a:buChar char=""/>
              <a:tabLst/>
              <a:defRPr/>
            </a:pPr>
            <a:r>
              <a:rPr kumimoji="0" lang="ca-ES" sz="2300" b="0" i="0" u="none" strike="noStrike" kern="1200" cap="none" spc="0" normalizeH="0" baseline="0" noProof="0" dirty="0" smtClean="0">
                <a:ln>
                  <a:noFill/>
                </a:ln>
                <a:solidFill>
                  <a:schemeClr val="tx1">
                    <a:lumMod val="75000"/>
                  </a:schemeClr>
                </a:solidFill>
                <a:effectLst/>
                <a:uLnTx/>
                <a:uFillTx/>
                <a:latin typeface="Garamond" pitchFamily="18" charset="0"/>
                <a:ea typeface="+mn-ea"/>
                <a:cs typeface="+mn-cs"/>
              </a:rPr>
              <a:t>Fusió de taules de les bases vectorials dels incendis mitjançant el Gestor de Base de Dades de </a:t>
            </a:r>
            <a:r>
              <a:rPr kumimoji="0" lang="ca-ES" sz="2300" b="0" i="0" u="none" strike="noStrike" kern="1200" cap="none" spc="0" normalizeH="0" baseline="0" noProof="0" dirty="0" err="1" smtClean="0">
                <a:ln>
                  <a:noFill/>
                </a:ln>
                <a:solidFill>
                  <a:schemeClr val="tx1">
                    <a:lumMod val="75000"/>
                  </a:schemeClr>
                </a:solidFill>
                <a:effectLst/>
                <a:uLnTx/>
                <a:uFillTx/>
                <a:latin typeface="Garamond" pitchFamily="18" charset="0"/>
                <a:ea typeface="+mn-ea"/>
                <a:cs typeface="+mn-cs"/>
              </a:rPr>
              <a:t>MiraMon</a:t>
            </a:r>
            <a:r>
              <a:rPr kumimoji="0" lang="ca-ES" sz="2300" b="0" i="0" u="none" strike="noStrike" kern="1200" cap="none" spc="0" normalizeH="0" baseline="0" noProof="0" dirty="0" smtClean="0">
                <a:ln>
                  <a:noFill/>
                </a:ln>
                <a:solidFill>
                  <a:schemeClr val="tx1">
                    <a:lumMod val="75000"/>
                  </a:schemeClr>
                </a:solidFill>
                <a:effectLst/>
                <a:uLnTx/>
                <a:uFillTx/>
                <a:latin typeface="Garamond" pitchFamily="18" charset="0"/>
                <a:ea typeface="+mn-ea"/>
                <a:cs typeface="+mn-cs"/>
              </a:rPr>
              <a:t>, i distribució per freqüències de diferents rangs de mida (Excel).</a:t>
            </a:r>
          </a:p>
          <a:p>
            <a:pPr marL="0" marR="0" lvl="0" indent="-384048" algn="just" defTabSz="914400" rtl="0" eaLnBrk="1" fontAlgn="auto" latinLnBrk="0" hangingPunct="1">
              <a:lnSpc>
                <a:spcPct val="100000"/>
              </a:lnSpc>
              <a:spcBef>
                <a:spcPct val="20000"/>
              </a:spcBef>
              <a:spcAft>
                <a:spcPts val="0"/>
              </a:spcAft>
              <a:buClr>
                <a:srgbClr val="C00000"/>
              </a:buClr>
              <a:buSzPct val="110000"/>
              <a:buFont typeface="+mj-lt"/>
              <a:buAutoNum type="arabicPeriod"/>
              <a:tabLst/>
              <a:defRPr/>
            </a:pPr>
            <a:endParaRPr kumimoji="0" lang="ca-ES" sz="2300" b="0" i="0" u="none" strike="noStrike" kern="1200" cap="none" spc="0" normalizeH="0" baseline="0" noProof="0" dirty="0" smtClean="0">
              <a:ln>
                <a:noFill/>
              </a:ln>
              <a:solidFill>
                <a:schemeClr val="bg1"/>
              </a:solidFill>
              <a:effectLst/>
              <a:uLnTx/>
              <a:uFillTx/>
              <a:latin typeface="Garamond" pitchFamily="18" charset="0"/>
              <a:ea typeface="+mn-ea"/>
              <a:cs typeface="+mn-cs"/>
            </a:endParaRPr>
          </a:p>
          <a:p>
            <a:pPr marL="0" marR="0" lvl="0" indent="-384048" algn="just" defTabSz="914400" rtl="0" eaLnBrk="1" fontAlgn="auto" latinLnBrk="0" hangingPunct="1">
              <a:lnSpc>
                <a:spcPct val="100000"/>
              </a:lnSpc>
              <a:spcBef>
                <a:spcPct val="20000"/>
              </a:spcBef>
              <a:spcAft>
                <a:spcPts val="0"/>
              </a:spcAft>
              <a:buClr>
                <a:srgbClr val="C00000"/>
              </a:buClr>
              <a:buSzPct val="110000"/>
              <a:buFont typeface="Wingdings 2"/>
              <a:buChar char=""/>
              <a:tabLst/>
              <a:defRPr/>
            </a:pPr>
            <a:r>
              <a:rPr kumimoji="0" lang="ca-ES" sz="2300" b="0" i="0" u="none" strike="noStrike" kern="1200" cap="none" spc="0" normalizeH="0" baseline="0" noProof="0" dirty="0" smtClean="0">
                <a:ln>
                  <a:noFill/>
                </a:ln>
                <a:solidFill>
                  <a:schemeClr val="bg1"/>
                </a:solidFill>
                <a:effectLst/>
                <a:uLnTx/>
                <a:uFillTx/>
                <a:latin typeface="Garamond" pitchFamily="18" charset="0"/>
                <a:ea typeface="+mn-ea"/>
                <a:cs typeface="+mn-cs"/>
              </a:rPr>
              <a:t>Obtenció de la màscara del total de superfície cremada ajustada als 3 MDT i al </a:t>
            </a:r>
            <a:r>
              <a:rPr kumimoji="0" lang="ca-ES" sz="2300" b="0" i="0" u="none" strike="noStrike" kern="1200" cap="none" spc="0" normalizeH="0" baseline="0" noProof="0" dirty="0" err="1" smtClean="0">
                <a:ln>
                  <a:noFill/>
                </a:ln>
                <a:solidFill>
                  <a:schemeClr val="bg1"/>
                </a:solidFill>
                <a:effectLst/>
                <a:uLnTx/>
                <a:uFillTx/>
                <a:latin typeface="Garamond" pitchFamily="18" charset="0"/>
                <a:ea typeface="+mn-ea"/>
                <a:cs typeface="+mn-cs"/>
              </a:rPr>
              <a:t>ràster</a:t>
            </a:r>
            <a:r>
              <a:rPr kumimoji="0" lang="ca-ES" sz="2300" b="0" i="0" u="none" strike="noStrike" kern="1200" cap="none" spc="0" normalizeH="0" baseline="0" noProof="0" dirty="0" smtClean="0">
                <a:ln>
                  <a:noFill/>
                </a:ln>
                <a:solidFill>
                  <a:schemeClr val="bg1"/>
                </a:solidFill>
                <a:effectLst/>
                <a:uLnTx/>
                <a:uFillTx/>
                <a:latin typeface="Garamond" pitchFamily="18" charset="0"/>
                <a:ea typeface="+mn-ea"/>
                <a:cs typeface="+mn-cs"/>
              </a:rPr>
              <a:t> de radiació solar:</a:t>
            </a:r>
          </a:p>
          <a:p>
            <a:pPr marL="0" marR="0" lvl="0" indent="-384048" algn="just" defTabSz="914400" rtl="0" eaLnBrk="1" fontAlgn="auto" latinLnBrk="0" hangingPunct="1">
              <a:lnSpc>
                <a:spcPct val="100000"/>
              </a:lnSpc>
              <a:spcBef>
                <a:spcPct val="20000"/>
              </a:spcBef>
              <a:spcAft>
                <a:spcPts val="0"/>
              </a:spcAft>
              <a:buClr>
                <a:srgbClr val="C00000"/>
              </a:buClr>
              <a:buSzPct val="11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endParaRPr>
          </a:p>
          <a:p>
            <a:pPr marL="585216" marR="0" lvl="2" indent="-256032" algn="just" defTabSz="914400" rtl="0" eaLnBrk="1" fontAlgn="auto" latinLnBrk="0" hangingPunct="1">
              <a:lnSpc>
                <a:spcPct val="100000"/>
              </a:lnSpc>
              <a:spcBef>
                <a:spcPct val="20000"/>
              </a:spcBef>
              <a:spcAft>
                <a:spcPts val="0"/>
              </a:spcAft>
              <a:buClr>
                <a:srgbClr val="C00000"/>
              </a:buClr>
              <a:buSzPct val="110000"/>
              <a:buFont typeface="Arial"/>
              <a:buChar char="○"/>
              <a:tabLst/>
              <a:defRPr/>
            </a:pPr>
            <a:r>
              <a:rPr kumimoji="0" lang="ca-ES" sz="2100" b="0" i="0" u="none" strike="noStrike" kern="1200" cap="none" spc="0" normalizeH="0" baseline="0" noProof="0" dirty="0" smtClean="0">
                <a:ln>
                  <a:noFill/>
                </a:ln>
                <a:solidFill>
                  <a:schemeClr val="bg1"/>
                </a:solidFill>
                <a:effectLst/>
                <a:uLnTx/>
                <a:uFillTx/>
                <a:latin typeface="Garamond" pitchFamily="18" charset="0"/>
                <a:ea typeface="+mn-ea"/>
                <a:cs typeface="+mn-cs"/>
              </a:rPr>
              <a:t>Màscara:</a:t>
            </a:r>
          </a:p>
          <a:p>
            <a:pPr marL="585216" marR="0" lvl="2" indent="-256032" algn="just" defTabSz="914400" rtl="0" eaLnBrk="1" fontAlgn="auto" latinLnBrk="0" hangingPunct="1">
              <a:lnSpc>
                <a:spcPct val="100000"/>
              </a:lnSpc>
              <a:spcBef>
                <a:spcPct val="20000"/>
              </a:spcBef>
              <a:spcAft>
                <a:spcPts val="0"/>
              </a:spcAft>
              <a:buClr>
                <a:srgbClr val="C00000"/>
              </a:buClr>
              <a:buSzPct val="110000"/>
              <a:buFont typeface="Arial"/>
              <a:buChar char="○"/>
              <a:tabLst/>
              <a:defRPr/>
            </a:pPr>
            <a:endParaRPr kumimoji="0" lang="ca-ES" sz="2100" b="0" i="0" u="none" strike="noStrike" kern="1200" cap="none" spc="0" normalizeH="0" baseline="0" noProof="0" dirty="0" smtClean="0">
              <a:ln>
                <a:noFill/>
              </a:ln>
              <a:solidFill>
                <a:schemeClr val="bg1"/>
              </a:solidFill>
              <a:effectLst/>
              <a:uLnTx/>
              <a:uFillTx/>
              <a:latin typeface="Garamond" pitchFamily="18" charset="0"/>
              <a:ea typeface="+mn-ea"/>
              <a:cs typeface="+mn-cs"/>
            </a:endParaRPr>
          </a:p>
          <a:p>
            <a:pPr marL="1069848" marR="0" lvl="4" indent="-182880" algn="just" defTabSz="914400" rtl="0" eaLnBrk="1" fontAlgn="auto" latinLnBrk="0" hangingPunct="1">
              <a:lnSpc>
                <a:spcPct val="100000"/>
              </a:lnSpc>
              <a:spcBef>
                <a:spcPct val="20000"/>
              </a:spcBef>
              <a:spcAft>
                <a:spcPts val="0"/>
              </a:spcAft>
              <a:buClr>
                <a:srgbClr val="C00000"/>
              </a:buClr>
              <a:buSzPct val="110000"/>
              <a:buFont typeface="+mj-lt"/>
              <a:buAutoNum type="arabicPeriod"/>
              <a:tabLst/>
              <a:defRPr/>
            </a:pP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Rasteritzar</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cadascun dels 36 fitxers vectorials dels polígons de cada any (</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a:t>
            </a:r>
            <a:r>
              <a:rPr kumimoji="0" lang="ca-ES" sz="1800" b="0" i="1" u="none" strike="noStrike" kern="1200" cap="none" spc="0" normalizeH="0" baseline="0" noProof="0" dirty="0" err="1" smtClean="0">
                <a:ln>
                  <a:noFill/>
                </a:ln>
                <a:solidFill>
                  <a:schemeClr val="bg1"/>
                </a:solidFill>
                <a:effectLst/>
                <a:uLnTx/>
                <a:uFillTx/>
                <a:latin typeface="Garamond" pitchFamily="18" charset="0"/>
                <a:ea typeface="+mn-ea"/>
                <a:cs typeface="+mn-cs"/>
              </a:rPr>
              <a:t>TiraVec</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a partir de la generació d’un nou </a:t>
            </a: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ràster</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a:t>
            </a:r>
            <a:r>
              <a:rPr kumimoji="0" lang="ca-ES" sz="1800" b="0" i="1" u="none" strike="noStrike" kern="1200" cap="none" spc="0" normalizeH="0" baseline="0" noProof="0" dirty="0" err="1" smtClean="0">
                <a:ln>
                  <a:noFill/>
                </a:ln>
                <a:solidFill>
                  <a:schemeClr val="bg1"/>
                </a:solidFill>
                <a:effectLst/>
                <a:uLnTx/>
                <a:uFillTx/>
                <a:latin typeface="Garamond" pitchFamily="18" charset="0"/>
                <a:ea typeface="+mn-ea"/>
                <a:cs typeface="+mn-cs"/>
              </a:rPr>
              <a:t>CreaRas</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a:t>
            </a:r>
          </a:p>
          <a:p>
            <a:pPr marL="1069848" marR="0" lvl="4" indent="-182880" algn="just" defTabSz="914400" rtl="0" eaLnBrk="1" fontAlgn="auto" latinLnBrk="0" hangingPunct="1">
              <a:lnSpc>
                <a:spcPct val="100000"/>
              </a:lnSpc>
              <a:spcBef>
                <a:spcPct val="20000"/>
              </a:spcBef>
              <a:spcAft>
                <a:spcPts val="0"/>
              </a:spcAft>
              <a:buClr>
                <a:srgbClr val="C00000"/>
              </a:buClr>
              <a:buSzPct val="110000"/>
              <a:buFont typeface="+mj-lt"/>
              <a:buAutoNum type="arabicPeriod"/>
              <a:tabLst/>
              <a:defRPr/>
            </a:pP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Reclassificació</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dels 36 </a:t>
            </a: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ràsters</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Calculadora/</a:t>
            </a:r>
            <a:r>
              <a:rPr kumimoji="0" lang="ca-ES" sz="1800" b="0" i="1" u="none" strike="noStrike" kern="1200" cap="none" spc="0" normalizeH="0" baseline="0" noProof="0" dirty="0" err="1" smtClean="0">
                <a:ln>
                  <a:noFill/>
                </a:ln>
                <a:solidFill>
                  <a:schemeClr val="bg1"/>
                </a:solidFill>
                <a:effectLst/>
                <a:uLnTx/>
                <a:uFillTx/>
                <a:latin typeface="Garamond" pitchFamily="18" charset="0"/>
                <a:ea typeface="+mn-ea"/>
                <a:cs typeface="+mn-cs"/>
              </a:rPr>
              <a:t>Reclassificadora</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per l’obtenció de 36 màscares.</a:t>
            </a:r>
          </a:p>
          <a:p>
            <a:pPr marL="1069848" marR="0" lvl="4" indent="-182880" algn="just" defTabSz="914400" rtl="0" eaLnBrk="1" fontAlgn="auto" latinLnBrk="0" hangingPunct="1">
              <a:lnSpc>
                <a:spcPct val="100000"/>
              </a:lnSpc>
              <a:spcBef>
                <a:spcPct val="20000"/>
              </a:spcBef>
              <a:spcAft>
                <a:spcPts val="0"/>
              </a:spcAft>
              <a:buClr>
                <a:srgbClr val="C00000"/>
              </a:buClr>
              <a:buSzPct val="110000"/>
              <a:buFont typeface="+mj-lt"/>
              <a:buAutoNum type="arabicPeriod"/>
              <a:tabLst/>
              <a:defRPr/>
            </a:pP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Suma de les 36 màscares (</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Calculadora/</a:t>
            </a:r>
            <a:r>
              <a:rPr kumimoji="0" lang="ca-ES" sz="1800" b="0" i="1" u="none" strike="noStrike" kern="1200" cap="none" spc="0" normalizeH="0" baseline="0" noProof="0" dirty="0" err="1" smtClean="0">
                <a:ln>
                  <a:noFill/>
                </a:ln>
                <a:solidFill>
                  <a:schemeClr val="bg1"/>
                </a:solidFill>
                <a:effectLst/>
                <a:uLnTx/>
                <a:uFillTx/>
                <a:latin typeface="Garamond" pitchFamily="18" charset="0"/>
                <a:ea typeface="+mn-ea"/>
                <a:cs typeface="+mn-cs"/>
              </a:rPr>
              <a:t>Reclassificadora</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a:t>
            </a:r>
            <a:r>
              <a:rPr kumimoji="0" lang="ca-ES" sz="1800" b="0" i="0" u="sng" strike="noStrike" kern="1200" cap="none" spc="0" normalizeH="0" baseline="0" noProof="0" dirty="0" smtClean="0">
                <a:ln>
                  <a:noFill/>
                </a:ln>
                <a:solidFill>
                  <a:schemeClr val="bg1"/>
                </a:solidFill>
                <a:effectLst/>
                <a:uLnTx/>
                <a:uFillTx/>
                <a:latin typeface="Garamond" pitchFamily="18" charset="0"/>
                <a:ea typeface="+mn-ea"/>
                <a:cs typeface="+mn-cs"/>
              </a:rPr>
              <a:t>Obtenció del mapa de recurrència d’incendis</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a:t>
            </a:r>
          </a:p>
          <a:p>
            <a:pPr marL="1069848" marR="0" lvl="4" indent="-182880" algn="just" defTabSz="914400" rtl="0" eaLnBrk="1" fontAlgn="auto" latinLnBrk="0" hangingPunct="1">
              <a:lnSpc>
                <a:spcPct val="100000"/>
              </a:lnSpc>
              <a:spcBef>
                <a:spcPct val="20000"/>
              </a:spcBef>
              <a:spcAft>
                <a:spcPts val="0"/>
              </a:spcAft>
              <a:buClr>
                <a:srgbClr val="C00000"/>
              </a:buClr>
              <a:buSzPct val="110000"/>
              <a:buFont typeface="+mj-lt"/>
              <a:buAutoNum type="arabicPeriod"/>
              <a:tabLst/>
              <a:defRPr/>
            </a:pP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Reclassificació</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de la suma per obtenir la màscara del total de superfície cremada (</a:t>
            </a:r>
            <a:r>
              <a:rPr kumimoji="0" lang="ca-ES" sz="1800" b="0" i="1" u="none" strike="noStrike" kern="1200" cap="none" spc="0" normalizeH="0" baseline="0" noProof="0" dirty="0" smtClean="0">
                <a:ln>
                  <a:noFill/>
                </a:ln>
                <a:solidFill>
                  <a:schemeClr val="bg1"/>
                </a:solidFill>
                <a:effectLst/>
                <a:uLnTx/>
                <a:uFillTx/>
                <a:latin typeface="Garamond" pitchFamily="18" charset="0"/>
                <a:ea typeface="+mn-ea"/>
                <a:cs typeface="+mn-cs"/>
              </a:rPr>
              <a:t>Calculadora/</a:t>
            </a:r>
            <a:r>
              <a:rPr kumimoji="0" lang="ca-ES" sz="1800" b="0" i="1" u="none" strike="noStrike" kern="1200" cap="none" spc="0" normalizeH="0" baseline="0" noProof="0" dirty="0" err="1" smtClean="0">
                <a:ln>
                  <a:noFill/>
                </a:ln>
                <a:solidFill>
                  <a:schemeClr val="bg1"/>
                </a:solidFill>
                <a:effectLst/>
                <a:uLnTx/>
                <a:uFillTx/>
                <a:latin typeface="Garamond" pitchFamily="18" charset="0"/>
                <a:ea typeface="+mn-ea"/>
                <a:cs typeface="+mn-cs"/>
              </a:rPr>
              <a:t>Reclassificadora</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a:t>
            </a:r>
          </a:p>
          <a:p>
            <a:pPr marL="1069848" marR="0" lvl="4" indent="-182880" algn="just" defTabSz="914400" rtl="0" eaLnBrk="1" fontAlgn="auto" latinLnBrk="0" hangingPunct="1">
              <a:lnSpc>
                <a:spcPct val="100000"/>
              </a:lnSpc>
              <a:spcBef>
                <a:spcPct val="20000"/>
              </a:spcBef>
              <a:spcAft>
                <a:spcPts val="0"/>
              </a:spcAft>
              <a:buClr>
                <a:srgbClr val="C00000"/>
              </a:buClr>
              <a:buSzPct val="110000"/>
              <a:buFont typeface="+mj-lt"/>
              <a:buAutoNum type="arabicPeriod"/>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endParaRPr>
          </a:p>
          <a:p>
            <a:pPr marL="585216" marR="0" lvl="2" indent="-256032" algn="just" defTabSz="914400" rtl="0" eaLnBrk="1" fontAlgn="auto" latinLnBrk="0" hangingPunct="1">
              <a:lnSpc>
                <a:spcPct val="100000"/>
              </a:lnSpc>
              <a:spcBef>
                <a:spcPct val="20000"/>
              </a:spcBef>
              <a:spcAft>
                <a:spcPts val="0"/>
              </a:spcAft>
              <a:buClr>
                <a:srgbClr val="C00000"/>
              </a:buClr>
              <a:buSzPct val="110000"/>
              <a:buFont typeface="Arial"/>
              <a:buChar char="○"/>
              <a:tabLst/>
              <a:defRPr/>
            </a:pPr>
            <a:r>
              <a:rPr kumimoji="0" lang="ca-ES" sz="2200" b="0" i="0" u="none" strike="noStrike" kern="1200" cap="none" spc="0" normalizeH="0" baseline="0" noProof="0" dirty="0" smtClean="0">
                <a:ln>
                  <a:noFill/>
                </a:ln>
                <a:solidFill>
                  <a:schemeClr val="bg1"/>
                </a:solidFill>
                <a:effectLst/>
                <a:uLnTx/>
                <a:uFillTx/>
                <a:latin typeface="Garamond" pitchFamily="18" charset="0"/>
                <a:ea typeface="+mn-ea"/>
                <a:cs typeface="+mn-cs"/>
              </a:rPr>
              <a:t>Models i </a:t>
            </a:r>
            <a:r>
              <a:rPr kumimoji="0" lang="ca-ES" sz="2200" b="0" i="0" u="none" strike="noStrike" kern="1200" cap="none" spc="0" normalizeH="0" baseline="0" noProof="0" dirty="0" err="1" smtClean="0">
                <a:ln>
                  <a:noFill/>
                </a:ln>
                <a:solidFill>
                  <a:schemeClr val="bg1"/>
                </a:solidFill>
                <a:effectLst/>
                <a:uLnTx/>
                <a:uFillTx/>
                <a:latin typeface="Garamond" pitchFamily="18" charset="0"/>
                <a:ea typeface="+mn-ea"/>
                <a:cs typeface="+mn-cs"/>
              </a:rPr>
              <a:t>ràster</a:t>
            </a:r>
            <a:r>
              <a:rPr kumimoji="0" lang="ca-ES" sz="2200" b="0" i="0" u="none" strike="noStrike" kern="1200" cap="none" spc="0" normalizeH="0" baseline="0" noProof="0" dirty="0" smtClean="0">
                <a:ln>
                  <a:noFill/>
                </a:ln>
                <a:solidFill>
                  <a:schemeClr val="bg1"/>
                </a:solidFill>
                <a:effectLst/>
                <a:uLnTx/>
                <a:uFillTx/>
                <a:latin typeface="Garamond" pitchFamily="18" charset="0"/>
                <a:ea typeface="+mn-ea"/>
                <a:cs typeface="+mn-cs"/>
              </a:rPr>
              <a:t> ajustats al total de superfície cremada:</a:t>
            </a:r>
          </a:p>
          <a:p>
            <a:pPr marL="585216" marR="0" lvl="2" indent="-256032" algn="just" defTabSz="914400" rtl="0" eaLnBrk="1" fontAlgn="auto" latinLnBrk="0" hangingPunct="1">
              <a:lnSpc>
                <a:spcPct val="100000"/>
              </a:lnSpc>
              <a:spcBef>
                <a:spcPct val="20000"/>
              </a:spcBef>
              <a:spcAft>
                <a:spcPts val="0"/>
              </a:spcAft>
              <a:buClr>
                <a:srgbClr val="C00000"/>
              </a:buClr>
              <a:buSzPct val="110000"/>
              <a:buFont typeface="Arial"/>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endParaRPr>
          </a:p>
          <a:p>
            <a:pPr marL="1069848" marR="0" lvl="4" indent="-182880" algn="just" defTabSz="914400" rtl="0" eaLnBrk="1" fontAlgn="auto" latinLnBrk="0" hangingPunct="1">
              <a:lnSpc>
                <a:spcPct val="100000"/>
              </a:lnSpc>
              <a:spcBef>
                <a:spcPct val="20000"/>
              </a:spcBef>
              <a:spcAft>
                <a:spcPts val="0"/>
              </a:spcAft>
              <a:buClr>
                <a:srgbClr val="C00000"/>
              </a:buClr>
              <a:buSzPct val="110000"/>
              <a:buFont typeface="Arial"/>
              <a:buChar char="-"/>
              <a:tabLst/>
              <a:defRPr/>
            </a:pP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Producte de la màscara amb el </a:t>
            </a: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MDE</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el </a:t>
            </a: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MDO</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el MDP i el </a:t>
            </a:r>
            <a:r>
              <a:rPr kumimoji="0" lang="ca-ES" sz="1800" b="0" i="0" u="none" strike="noStrike" kern="1200" cap="none" spc="0" normalizeH="0" baseline="0" noProof="0" dirty="0" err="1" smtClean="0">
                <a:ln>
                  <a:noFill/>
                </a:ln>
                <a:solidFill>
                  <a:schemeClr val="bg1"/>
                </a:solidFill>
                <a:effectLst/>
                <a:uLnTx/>
                <a:uFillTx/>
                <a:latin typeface="Garamond" pitchFamily="18" charset="0"/>
                <a:ea typeface="+mn-ea"/>
                <a:cs typeface="+mn-cs"/>
              </a:rPr>
              <a:t>ràster</a:t>
            </a:r>
            <a:r>
              <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rPr>
              <a:t> de radiació solar.</a:t>
            </a:r>
          </a:p>
          <a:p>
            <a:pPr marL="0" marR="0" lvl="0" indent="-384048" algn="just" defTabSz="914400" rtl="0" eaLnBrk="1" fontAlgn="auto" latinLnBrk="0" hangingPunct="1">
              <a:lnSpc>
                <a:spcPct val="100000"/>
              </a:lnSpc>
              <a:spcBef>
                <a:spcPct val="20000"/>
              </a:spcBef>
              <a:spcAft>
                <a:spcPts val="0"/>
              </a:spcAft>
              <a:buClr>
                <a:srgbClr val="C00000"/>
              </a:buClr>
              <a:buSzPct val="110000"/>
              <a:buFont typeface="Wingdings 2"/>
              <a:buChar char=""/>
              <a:tabLst/>
              <a:defRPr/>
            </a:pPr>
            <a:endParaRPr kumimoji="0" lang="ca-ES" sz="1800" b="0" i="0" u="none" strike="noStrike" kern="1200" cap="none" spc="0" normalizeH="0" baseline="0" noProof="0" dirty="0" smtClean="0">
              <a:ln>
                <a:noFill/>
              </a:ln>
              <a:solidFill>
                <a:schemeClr val="bg1"/>
              </a:solidFill>
              <a:effectLst/>
              <a:uLnTx/>
              <a:uFillTx/>
              <a:latin typeface="Garamond" pitchFamily="18" charset="0"/>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ca-ES" sz="1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3">
                                            <p:txEl>
                                              <p:pRg st="4" end="4"/>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3">
                                            <p:txEl>
                                              <p:pRg st="6" end="6"/>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3">
                                            <p:txEl>
                                              <p:pRg st="7" end="7"/>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3">
                                            <p:txEl>
                                              <p:pRg st="8" end="8"/>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3">
                                            <p:txEl>
                                              <p:pRg st="9" end="9"/>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3">
                                            <p:txEl>
                                              <p:pRg st="11" end="1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xEl>
                                              <p:pRg st="13" end="13"/>
                                            </p:txEl>
                                          </p:spTgt>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ntr" presetSubtype="0" fill="hold" grpId="3"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8" grpId="0"/>
      <p:bldP spid="28" grpId="1"/>
      <p:bldP spid="28" grpId="2"/>
      <p:bldP spid="28"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7" name="6 Grupo"/>
          <p:cNvGrpSpPr/>
          <p:nvPr/>
        </p:nvGrpSpPr>
        <p:grpSpPr>
          <a:xfrm>
            <a:off x="357158" y="0"/>
            <a:ext cx="8001024" cy="6858000"/>
            <a:chOff x="357158" y="0"/>
            <a:chExt cx="8001024" cy="6858000"/>
          </a:xfrm>
        </p:grpSpPr>
        <p:grpSp>
          <p:nvGrpSpPr>
            <p:cNvPr id="8" name="9 Grupo"/>
            <p:cNvGrpSpPr/>
            <p:nvPr/>
          </p:nvGrpSpPr>
          <p:grpSpPr>
            <a:xfrm>
              <a:off x="357158" y="0"/>
              <a:ext cx="8001024" cy="6858000"/>
              <a:chOff x="357158" y="0"/>
              <a:chExt cx="8001024" cy="6858000"/>
            </a:xfrm>
          </p:grpSpPr>
          <p:pic>
            <p:nvPicPr>
              <p:cNvPr id="13" name="Picture 5"/>
              <p:cNvPicPr>
                <a:picLocks noChangeAspect="1" noChangeArrowheads="1"/>
              </p:cNvPicPr>
              <p:nvPr/>
            </p:nvPicPr>
            <p:blipFill>
              <a:blip r:embed="rId2"/>
              <a:srcRect t="9765" r="38477" b="9179"/>
              <a:stretch>
                <a:fillRect/>
              </a:stretch>
            </p:blipFill>
            <p:spPr bwMode="auto">
              <a:xfrm>
                <a:off x="428596" y="0"/>
                <a:ext cx="3543654" cy="3357562"/>
              </a:xfrm>
              <a:prstGeom prst="rect">
                <a:avLst/>
              </a:prstGeom>
              <a:noFill/>
              <a:ln w="9525">
                <a:noFill/>
                <a:miter lim="800000"/>
                <a:headEnd/>
                <a:tailEnd/>
              </a:ln>
              <a:effectLst/>
            </p:spPr>
          </p:pic>
          <p:pic>
            <p:nvPicPr>
              <p:cNvPr id="15" name="Picture 7"/>
              <p:cNvPicPr>
                <a:picLocks noChangeAspect="1" noChangeArrowheads="1"/>
              </p:cNvPicPr>
              <p:nvPr/>
            </p:nvPicPr>
            <p:blipFill>
              <a:blip r:embed="rId3"/>
              <a:srcRect t="9961" r="37549" b="8984"/>
              <a:stretch>
                <a:fillRect/>
              </a:stretch>
            </p:blipFill>
            <p:spPr bwMode="auto">
              <a:xfrm>
                <a:off x="357158" y="3457301"/>
                <a:ext cx="3643306" cy="3400699"/>
              </a:xfrm>
              <a:prstGeom prst="rect">
                <a:avLst/>
              </a:prstGeom>
              <a:noFill/>
              <a:ln w="9525">
                <a:noFill/>
                <a:miter lim="800000"/>
                <a:headEnd/>
                <a:tailEnd/>
              </a:ln>
              <a:effectLst/>
            </p:spPr>
          </p:pic>
          <p:pic>
            <p:nvPicPr>
              <p:cNvPr id="16" name="Picture 8"/>
              <p:cNvPicPr>
                <a:picLocks noChangeAspect="1" noChangeArrowheads="1"/>
              </p:cNvPicPr>
              <p:nvPr/>
            </p:nvPicPr>
            <p:blipFill>
              <a:blip r:embed="rId4"/>
              <a:srcRect t="9765" r="37012" b="10156"/>
              <a:stretch>
                <a:fillRect/>
              </a:stretch>
            </p:blipFill>
            <p:spPr bwMode="auto">
              <a:xfrm>
                <a:off x="4643438" y="0"/>
                <a:ext cx="3714744" cy="3396393"/>
              </a:xfrm>
              <a:prstGeom prst="rect">
                <a:avLst/>
              </a:prstGeom>
              <a:noFill/>
              <a:ln w="9525">
                <a:noFill/>
                <a:miter lim="800000"/>
                <a:headEnd/>
                <a:tailEnd/>
              </a:ln>
              <a:effectLst/>
            </p:spPr>
          </p:pic>
          <p:pic>
            <p:nvPicPr>
              <p:cNvPr id="17" name="Picture 2"/>
              <p:cNvPicPr>
                <a:picLocks noChangeAspect="1" noChangeArrowheads="1"/>
              </p:cNvPicPr>
              <p:nvPr/>
            </p:nvPicPr>
            <p:blipFill>
              <a:blip r:embed="rId5"/>
              <a:srcRect t="9091" r="46193" b="7956"/>
              <a:stretch>
                <a:fillRect/>
              </a:stretch>
            </p:blipFill>
            <p:spPr bwMode="auto">
              <a:xfrm>
                <a:off x="4572000" y="3426927"/>
                <a:ext cx="3643338" cy="3431073"/>
              </a:xfrm>
              <a:prstGeom prst="rect">
                <a:avLst/>
              </a:prstGeom>
              <a:noFill/>
              <a:ln w="9525">
                <a:noFill/>
                <a:miter lim="800000"/>
                <a:headEnd/>
                <a:tailEnd/>
              </a:ln>
            </p:spPr>
          </p:pic>
        </p:grpSp>
        <p:sp>
          <p:nvSpPr>
            <p:cNvPr id="9" name="8 CuadroTexto"/>
            <p:cNvSpPr txBox="1"/>
            <p:nvPr/>
          </p:nvSpPr>
          <p:spPr>
            <a:xfrm>
              <a:off x="1928794" y="2571744"/>
              <a:ext cx="1857388" cy="369332"/>
            </a:xfrm>
            <a:prstGeom prst="rect">
              <a:avLst/>
            </a:prstGeom>
            <a:noFill/>
          </p:spPr>
          <p:txBody>
            <a:bodyPr wrap="square" rtlCol="0">
              <a:spAutoFit/>
            </a:bodyPr>
            <a:lstStyle/>
            <a:p>
              <a:r>
                <a:rPr lang="es-ES" b="1" dirty="0" smtClean="0">
                  <a:solidFill>
                    <a:schemeClr val="bg1"/>
                  </a:solidFill>
                </a:rPr>
                <a:t>MDElevacions</a:t>
              </a:r>
              <a:endParaRPr lang="es-ES" b="1" dirty="0">
                <a:solidFill>
                  <a:schemeClr val="bg1"/>
                </a:solidFill>
              </a:endParaRPr>
            </a:p>
          </p:txBody>
        </p:sp>
        <p:sp>
          <p:nvSpPr>
            <p:cNvPr id="10" name="9 CuadroTexto"/>
            <p:cNvSpPr txBox="1"/>
            <p:nvPr/>
          </p:nvSpPr>
          <p:spPr>
            <a:xfrm>
              <a:off x="6000760" y="2643182"/>
              <a:ext cx="2000264" cy="369332"/>
            </a:xfrm>
            <a:prstGeom prst="rect">
              <a:avLst/>
            </a:prstGeom>
            <a:noFill/>
          </p:spPr>
          <p:txBody>
            <a:bodyPr wrap="square" rtlCol="0">
              <a:spAutoFit/>
            </a:bodyPr>
            <a:lstStyle/>
            <a:p>
              <a:r>
                <a:rPr lang="es-ES" b="1" dirty="0" smtClean="0">
                  <a:solidFill>
                    <a:schemeClr val="bg1"/>
                  </a:solidFill>
                </a:rPr>
                <a:t>MDOrientacions</a:t>
              </a:r>
              <a:endParaRPr lang="es-ES" b="1" dirty="0">
                <a:solidFill>
                  <a:schemeClr val="bg1"/>
                </a:solidFill>
              </a:endParaRPr>
            </a:p>
          </p:txBody>
        </p:sp>
        <p:sp>
          <p:nvSpPr>
            <p:cNvPr id="11" name="10 CuadroTexto"/>
            <p:cNvSpPr txBox="1"/>
            <p:nvPr/>
          </p:nvSpPr>
          <p:spPr>
            <a:xfrm>
              <a:off x="1785918" y="6072206"/>
              <a:ext cx="1714512" cy="369332"/>
            </a:xfrm>
            <a:prstGeom prst="rect">
              <a:avLst/>
            </a:prstGeom>
            <a:noFill/>
          </p:spPr>
          <p:txBody>
            <a:bodyPr wrap="square" rtlCol="0">
              <a:spAutoFit/>
            </a:bodyPr>
            <a:lstStyle/>
            <a:p>
              <a:r>
                <a:rPr lang="es-ES" b="1" dirty="0" smtClean="0">
                  <a:solidFill>
                    <a:schemeClr val="bg1"/>
                  </a:solidFill>
                </a:rPr>
                <a:t>MDPendents</a:t>
              </a:r>
              <a:endParaRPr lang="es-ES" b="1" dirty="0">
                <a:solidFill>
                  <a:schemeClr val="bg1"/>
                </a:solidFill>
              </a:endParaRPr>
            </a:p>
          </p:txBody>
        </p:sp>
        <p:sp>
          <p:nvSpPr>
            <p:cNvPr id="12" name="11 CuadroTexto"/>
            <p:cNvSpPr txBox="1"/>
            <p:nvPr/>
          </p:nvSpPr>
          <p:spPr>
            <a:xfrm>
              <a:off x="6000760" y="6072206"/>
              <a:ext cx="1971692" cy="369332"/>
            </a:xfrm>
            <a:prstGeom prst="rect">
              <a:avLst/>
            </a:prstGeom>
            <a:noFill/>
          </p:spPr>
          <p:txBody>
            <a:bodyPr wrap="square" rtlCol="0">
              <a:spAutoFit/>
            </a:bodyPr>
            <a:lstStyle/>
            <a:p>
              <a:r>
                <a:rPr lang="es-ES" b="1" dirty="0" smtClean="0">
                  <a:solidFill>
                    <a:schemeClr val="bg1"/>
                  </a:solidFill>
                </a:rPr>
                <a:t>Radiació solar</a:t>
              </a:r>
              <a:endParaRPr lang="es-ES" b="1" dirty="0">
                <a:solidFill>
                  <a:schemeClr val="bg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Mètodes</a:t>
            </a:r>
            <a:endParaRPr lang="ca-ES" dirty="0">
              <a:solidFill>
                <a:schemeClr val="bg1"/>
              </a:solidFill>
              <a:latin typeface="Baskerville Old Face" pitchFamily="18" charset="0"/>
            </a:endParaRPr>
          </a:p>
        </p:txBody>
      </p:sp>
      <p:sp>
        <p:nvSpPr>
          <p:cNvPr id="10" name="4 Marcador de contenido"/>
          <p:cNvSpPr>
            <a:spLocks noGrp="1"/>
          </p:cNvSpPr>
          <p:nvPr>
            <p:ph idx="1"/>
          </p:nvPr>
        </p:nvSpPr>
        <p:spPr>
          <a:xfrm>
            <a:off x="285720" y="857232"/>
            <a:ext cx="7929618" cy="5286412"/>
          </a:xfrm>
        </p:spPr>
        <p:txBody>
          <a:bodyPr>
            <a:normAutofit/>
          </a:bodyPr>
          <a:lstStyle/>
          <a:p>
            <a:pPr marL="0" algn="just">
              <a:buClr>
                <a:srgbClr val="C00000"/>
              </a:buClr>
              <a:buSzPct val="110000"/>
            </a:pPr>
            <a:endParaRPr lang="ca-ES" sz="2000" dirty="0" smtClean="0">
              <a:solidFill>
                <a:schemeClr val="bg1"/>
              </a:solidFill>
              <a:latin typeface="Garamond" pitchFamily="18" charset="0"/>
            </a:endParaRPr>
          </a:p>
          <a:p>
            <a:pPr marL="0" algn="just">
              <a:buClr>
                <a:srgbClr val="C00000"/>
              </a:buClr>
              <a:buSzPct val="110000"/>
            </a:pPr>
            <a:endParaRPr lang="ca-ES" sz="2000" dirty="0" smtClean="0">
              <a:solidFill>
                <a:schemeClr val="bg1"/>
              </a:solidFill>
              <a:latin typeface="Garamond" pitchFamily="18" charset="0"/>
            </a:endParaRPr>
          </a:p>
          <a:p>
            <a:pPr marL="0" algn="just">
              <a:buClr>
                <a:srgbClr val="C00000"/>
              </a:buClr>
              <a:buSzPct val="110000"/>
            </a:pPr>
            <a:r>
              <a:rPr lang="ca-ES" sz="2000" dirty="0" smtClean="0">
                <a:solidFill>
                  <a:schemeClr val="bg1"/>
                </a:solidFill>
                <a:latin typeface="Garamond" pitchFamily="18" charset="0"/>
              </a:rPr>
              <a:t>Distribució de la superfície de les àrees cremades i àrees forestals en funció dels MDT i la radiació solar:</a:t>
            </a:r>
          </a:p>
          <a:p>
            <a:pPr marL="0" algn="just">
              <a:buClr>
                <a:srgbClr val="C00000"/>
              </a:buClr>
              <a:buSzPct val="110000"/>
            </a:pPr>
            <a:endParaRPr lang="ca-ES" sz="2000" dirty="0" smtClean="0">
              <a:solidFill>
                <a:schemeClr val="bg1"/>
              </a:solidFill>
              <a:latin typeface="Garamond" pitchFamily="18" charset="0"/>
            </a:endParaRPr>
          </a:p>
          <a:p>
            <a:pPr marL="859536" lvl="3" algn="just">
              <a:buClr>
                <a:srgbClr val="C00000"/>
              </a:buClr>
              <a:buSzPct val="110000"/>
            </a:pPr>
            <a:r>
              <a:rPr lang="ca-ES" sz="1800" dirty="0" smtClean="0">
                <a:solidFill>
                  <a:schemeClr val="bg1"/>
                </a:solidFill>
                <a:latin typeface="Garamond" pitchFamily="18" charset="0"/>
              </a:rPr>
              <a:t>Mitjançant l’aplicació </a:t>
            </a:r>
            <a:r>
              <a:rPr lang="ca-ES" sz="1800" i="1" dirty="0" smtClean="0">
                <a:solidFill>
                  <a:schemeClr val="bg1"/>
                </a:solidFill>
                <a:latin typeface="Garamond" pitchFamily="18" charset="0"/>
              </a:rPr>
              <a:t>“</a:t>
            </a:r>
            <a:r>
              <a:rPr lang="ca-ES" sz="1800" i="1" dirty="0" err="1" smtClean="0">
                <a:solidFill>
                  <a:schemeClr val="bg1"/>
                </a:solidFill>
                <a:latin typeface="Garamond" pitchFamily="18" charset="0"/>
              </a:rPr>
              <a:t>Histo</a:t>
            </a:r>
            <a:r>
              <a:rPr lang="ca-ES" sz="1800" i="1" dirty="0" smtClean="0">
                <a:solidFill>
                  <a:schemeClr val="bg1"/>
                </a:solidFill>
                <a:latin typeface="Garamond" pitchFamily="18" charset="0"/>
              </a:rPr>
              <a:t>” </a:t>
            </a:r>
            <a:r>
              <a:rPr lang="ca-ES" sz="1800" dirty="0" smtClean="0">
                <a:solidFill>
                  <a:schemeClr val="bg1"/>
                </a:solidFill>
                <a:latin typeface="Garamond" pitchFamily="18" charset="0"/>
              </a:rPr>
              <a:t>s’obté la distribució de píxels en funció dels diferents MDT i radiació solar. Aquesta distribució s’aplica sobre:</a:t>
            </a:r>
          </a:p>
          <a:p>
            <a:pPr marL="859536" lvl="3" algn="just">
              <a:buClr>
                <a:srgbClr val="C00000"/>
              </a:buClr>
              <a:buSzPct val="110000"/>
              <a:buNone/>
            </a:pPr>
            <a:endParaRPr lang="ca-ES" sz="1800" dirty="0" smtClean="0">
              <a:solidFill>
                <a:schemeClr val="bg1"/>
              </a:solidFill>
              <a:latin typeface="Garamond" pitchFamily="18" charset="0"/>
            </a:endParaRPr>
          </a:p>
          <a:p>
            <a:pPr marL="1911096" lvl="8" algn="just">
              <a:buClr>
                <a:srgbClr val="C00000"/>
              </a:buClr>
              <a:buSzPct val="110000"/>
            </a:pPr>
            <a:r>
              <a:rPr lang="ca-ES" sz="1800" dirty="0" smtClean="0">
                <a:solidFill>
                  <a:schemeClr val="bg1"/>
                </a:solidFill>
                <a:latin typeface="Garamond" pitchFamily="18" charset="0"/>
              </a:rPr>
              <a:t>Superfície total de Catalunya </a:t>
            </a:r>
          </a:p>
          <a:p>
            <a:pPr marL="1911096" lvl="8" algn="just">
              <a:buClr>
                <a:srgbClr val="C00000"/>
              </a:buClr>
              <a:buSzPct val="110000"/>
            </a:pPr>
            <a:r>
              <a:rPr lang="ca-ES" sz="1800" dirty="0" smtClean="0">
                <a:solidFill>
                  <a:schemeClr val="bg1"/>
                </a:solidFill>
                <a:latin typeface="Garamond" pitchFamily="18" charset="0"/>
              </a:rPr>
              <a:t>Superfície cremada</a:t>
            </a:r>
          </a:p>
          <a:p>
            <a:pPr marL="1911096" lvl="8" algn="just">
              <a:buClr>
                <a:srgbClr val="C00000"/>
              </a:buClr>
              <a:buSzPct val="110000"/>
            </a:pPr>
            <a:r>
              <a:rPr lang="ca-ES" sz="1800" dirty="0" smtClean="0">
                <a:solidFill>
                  <a:schemeClr val="bg1"/>
                </a:solidFill>
                <a:latin typeface="Garamond" pitchFamily="18" charset="0"/>
              </a:rPr>
              <a:t>Superfície forestal (potencial)</a:t>
            </a:r>
          </a:p>
          <a:p>
            <a:pPr marL="0" algn="just">
              <a:buClr>
                <a:srgbClr val="C00000"/>
              </a:buClr>
              <a:buSzPct val="110000"/>
            </a:pPr>
            <a:endParaRPr lang="ca-ES" sz="1800" dirty="0" smtClean="0">
              <a:solidFill>
                <a:schemeClr val="bg1"/>
              </a:solidFill>
              <a:latin typeface="Garamond" pitchFamily="18" charset="0"/>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7467600" cy="1143000"/>
          </a:xfrm>
        </p:spPr>
        <p:txBody>
          <a:bodyPr/>
          <a:lstStyle/>
          <a:p>
            <a:r>
              <a:rPr lang="ca-ES" dirty="0" smtClean="0">
                <a:solidFill>
                  <a:schemeClr val="bg1"/>
                </a:solidFill>
                <a:latin typeface="Baskerville Old Face" pitchFamily="18" charset="0"/>
              </a:rPr>
              <a:t>Mètodes</a:t>
            </a:r>
            <a:endParaRPr lang="ca-ES" dirty="0">
              <a:solidFill>
                <a:schemeClr val="bg1"/>
              </a:solidFill>
              <a:latin typeface="Baskerville Old Face" pitchFamily="18" charset="0"/>
            </a:endParaRPr>
          </a:p>
        </p:txBody>
      </p:sp>
      <p:sp>
        <p:nvSpPr>
          <p:cNvPr id="10" name="4 Marcador de contenido"/>
          <p:cNvSpPr>
            <a:spLocks noGrp="1"/>
          </p:cNvSpPr>
          <p:nvPr>
            <p:ph idx="1"/>
          </p:nvPr>
        </p:nvSpPr>
        <p:spPr>
          <a:xfrm>
            <a:off x="285720" y="857232"/>
            <a:ext cx="7929618" cy="5286412"/>
          </a:xfrm>
        </p:spPr>
        <p:txBody>
          <a:bodyPr>
            <a:normAutofit lnSpcReduction="10000"/>
          </a:bodyPr>
          <a:lstStyle/>
          <a:p>
            <a:pPr marL="0" algn="just">
              <a:buClr>
                <a:srgbClr val="C00000"/>
              </a:buClr>
              <a:buSzPct val="110000"/>
            </a:pPr>
            <a:r>
              <a:rPr lang="ca-ES" sz="2000" dirty="0" smtClean="0">
                <a:solidFill>
                  <a:schemeClr val="bg1"/>
                </a:solidFill>
                <a:latin typeface="Garamond" pitchFamily="18" charset="0"/>
              </a:rPr>
              <a:t>Correlació entre àrees potencials i àrees cremades en funció l’altitud, orientació, pendent o radiació solar:</a:t>
            </a:r>
          </a:p>
          <a:p>
            <a:pPr marL="1325880" lvl="5" indent="-228600" algn="just">
              <a:buClr>
                <a:srgbClr val="C00000"/>
              </a:buClr>
              <a:buSzPct val="110000"/>
              <a:buFont typeface="+mj-lt"/>
              <a:buAutoNum type="arabicPeriod"/>
            </a:pPr>
            <a:r>
              <a:rPr lang="ca-ES" sz="1600" dirty="0" smtClean="0">
                <a:solidFill>
                  <a:schemeClr val="bg1"/>
                </a:solidFill>
                <a:latin typeface="Garamond" pitchFamily="18" charset="0"/>
              </a:rPr>
              <a:t>Combinació Analítica de Capes (“</a:t>
            </a:r>
            <a:r>
              <a:rPr lang="ca-ES" sz="1600" i="1" dirty="0" err="1" smtClean="0">
                <a:solidFill>
                  <a:schemeClr val="bg1"/>
                </a:solidFill>
                <a:latin typeface="Garamond" pitchFamily="18" charset="0"/>
              </a:rPr>
              <a:t>CombiCap</a:t>
            </a:r>
            <a:r>
              <a:rPr lang="ca-ES" sz="1600" i="1" dirty="0" smtClean="0">
                <a:solidFill>
                  <a:schemeClr val="bg1"/>
                </a:solidFill>
                <a:latin typeface="Garamond" pitchFamily="18" charset="0"/>
              </a:rPr>
              <a:t>”</a:t>
            </a:r>
            <a:r>
              <a:rPr lang="ca-ES" sz="1600" dirty="0" smtClean="0">
                <a:solidFill>
                  <a:schemeClr val="bg1"/>
                </a:solidFill>
                <a:latin typeface="Garamond" pitchFamily="18" charset="0"/>
              </a:rPr>
              <a:t>)</a:t>
            </a:r>
            <a:r>
              <a:rPr lang="ca-ES" sz="1600" i="1" dirty="0" smtClean="0">
                <a:solidFill>
                  <a:schemeClr val="bg1"/>
                </a:solidFill>
                <a:latin typeface="Garamond" pitchFamily="18" charset="0"/>
              </a:rPr>
              <a:t> </a:t>
            </a:r>
            <a:r>
              <a:rPr lang="ca-ES" sz="1600" dirty="0" smtClean="0">
                <a:solidFill>
                  <a:schemeClr val="bg1"/>
                </a:solidFill>
                <a:latin typeface="Garamond" pitchFamily="18" charset="0"/>
              </a:rPr>
              <a:t>entre la malla de punts d‘1km i el MCSC-1.  (Primera malla resultant).</a:t>
            </a:r>
          </a:p>
          <a:p>
            <a:pPr marL="1325880" lvl="5" indent="-228600" algn="just">
              <a:buClr>
                <a:srgbClr val="C00000"/>
              </a:buClr>
              <a:buSzPct val="110000"/>
              <a:buFont typeface="+mj-lt"/>
              <a:buAutoNum type="arabicPeriod"/>
            </a:pPr>
            <a:r>
              <a:rPr lang="ca-ES" sz="1600" dirty="0" smtClean="0">
                <a:solidFill>
                  <a:schemeClr val="bg1"/>
                </a:solidFill>
                <a:latin typeface="Garamond" pitchFamily="18" charset="0"/>
              </a:rPr>
              <a:t>“</a:t>
            </a:r>
            <a:r>
              <a:rPr lang="ca-ES" sz="1600" i="1" dirty="0" smtClean="0">
                <a:solidFill>
                  <a:schemeClr val="bg1"/>
                </a:solidFill>
                <a:latin typeface="Garamond" pitchFamily="18" charset="0"/>
              </a:rPr>
              <a:t>Mosaic” </a:t>
            </a:r>
            <a:r>
              <a:rPr lang="ca-ES" sz="1600" dirty="0" smtClean="0">
                <a:solidFill>
                  <a:schemeClr val="bg1"/>
                </a:solidFill>
                <a:latin typeface="Garamond" pitchFamily="18" charset="0"/>
              </a:rPr>
              <a:t>de les capes vectorials de tot el període (75-10). </a:t>
            </a:r>
          </a:p>
          <a:p>
            <a:pPr marL="1325880" lvl="5" indent="-228600" algn="just">
              <a:buClr>
                <a:srgbClr val="C00000"/>
              </a:buClr>
              <a:buSzPct val="110000"/>
              <a:buFont typeface="+mj-lt"/>
              <a:buAutoNum type="arabicPeriod"/>
            </a:pPr>
            <a:r>
              <a:rPr lang="ca-ES" sz="1600" dirty="0" smtClean="0">
                <a:solidFill>
                  <a:schemeClr val="bg1"/>
                </a:solidFill>
                <a:latin typeface="Garamond" pitchFamily="18" charset="0"/>
              </a:rPr>
              <a:t>Transferència d’atributs (</a:t>
            </a:r>
            <a:r>
              <a:rPr lang="ca-ES" sz="1600" i="1" dirty="0" smtClean="0">
                <a:solidFill>
                  <a:schemeClr val="bg1"/>
                </a:solidFill>
                <a:latin typeface="Garamond" pitchFamily="18" charset="0"/>
              </a:rPr>
              <a:t>“</a:t>
            </a:r>
            <a:r>
              <a:rPr lang="ca-ES" sz="1600" i="1" dirty="0" err="1" smtClean="0">
                <a:solidFill>
                  <a:schemeClr val="bg1"/>
                </a:solidFill>
                <a:latin typeface="Garamond" pitchFamily="18" charset="0"/>
              </a:rPr>
              <a:t>ATRITOP</a:t>
            </a:r>
            <a:r>
              <a:rPr lang="ca-ES" sz="1600" i="1" dirty="0" smtClean="0">
                <a:solidFill>
                  <a:schemeClr val="bg1"/>
                </a:solidFill>
                <a:latin typeface="Garamond" pitchFamily="18" charset="0"/>
              </a:rPr>
              <a:t>”</a:t>
            </a:r>
            <a:r>
              <a:rPr lang="ca-ES" sz="1600" dirty="0" smtClean="0">
                <a:solidFill>
                  <a:schemeClr val="bg1"/>
                </a:solidFill>
                <a:latin typeface="Garamond" pitchFamily="18" charset="0"/>
              </a:rPr>
              <a:t>) de la capa vectorial mosaicada amb la primera malla de punts. (Segona malla resultant).</a:t>
            </a:r>
          </a:p>
          <a:p>
            <a:pPr marL="1325880" lvl="5" indent="-228600" algn="just">
              <a:buClr>
                <a:srgbClr val="C00000"/>
              </a:buClr>
              <a:buSzPct val="110000"/>
              <a:buFont typeface="+mj-lt"/>
              <a:buAutoNum type="arabicPeriod"/>
            </a:pPr>
            <a:r>
              <a:rPr lang="ca-ES" sz="1600" dirty="0" smtClean="0">
                <a:solidFill>
                  <a:schemeClr val="bg1"/>
                </a:solidFill>
                <a:latin typeface="Garamond" pitchFamily="18" charset="0"/>
              </a:rPr>
              <a:t>Combinació Analítica de Capes (“</a:t>
            </a:r>
            <a:r>
              <a:rPr lang="ca-ES" sz="1600" i="1" dirty="0" err="1" smtClean="0">
                <a:solidFill>
                  <a:schemeClr val="bg1"/>
                </a:solidFill>
                <a:latin typeface="Garamond" pitchFamily="18" charset="0"/>
              </a:rPr>
              <a:t>CombiCap</a:t>
            </a:r>
            <a:r>
              <a:rPr lang="ca-ES" sz="1600" i="1" dirty="0" smtClean="0">
                <a:solidFill>
                  <a:schemeClr val="bg1"/>
                </a:solidFill>
                <a:latin typeface="Garamond" pitchFamily="18" charset="0"/>
              </a:rPr>
              <a:t>”</a:t>
            </a:r>
            <a:r>
              <a:rPr lang="ca-ES" sz="1600" dirty="0" smtClean="0">
                <a:solidFill>
                  <a:schemeClr val="bg1"/>
                </a:solidFill>
                <a:latin typeface="Garamond" pitchFamily="18" charset="0"/>
              </a:rPr>
              <a:t>)</a:t>
            </a:r>
            <a:r>
              <a:rPr lang="ca-ES" sz="1600" i="1" dirty="0" smtClean="0">
                <a:solidFill>
                  <a:schemeClr val="bg1"/>
                </a:solidFill>
                <a:latin typeface="Garamond" pitchFamily="18" charset="0"/>
              </a:rPr>
              <a:t> </a:t>
            </a:r>
            <a:r>
              <a:rPr lang="ca-ES" sz="1600" dirty="0" smtClean="0">
                <a:solidFill>
                  <a:schemeClr val="bg1"/>
                </a:solidFill>
                <a:latin typeface="Garamond" pitchFamily="18" charset="0"/>
              </a:rPr>
              <a:t>entre la segona malla de punts i cadascun dels MDT i la radiació solar. (4 noves malles resultants).</a:t>
            </a:r>
          </a:p>
          <a:p>
            <a:pPr marL="1325880" lvl="5" indent="-228600" algn="just">
              <a:buClr>
                <a:srgbClr val="C00000"/>
              </a:buClr>
              <a:buSzPct val="110000"/>
              <a:buFont typeface="+mj-lt"/>
              <a:buAutoNum type="arabicPeriod"/>
            </a:pPr>
            <a:r>
              <a:rPr lang="ca-ES" sz="1600" dirty="0" smtClean="0">
                <a:solidFill>
                  <a:schemeClr val="bg1"/>
                </a:solidFill>
                <a:latin typeface="Garamond" pitchFamily="18" charset="0"/>
              </a:rPr>
              <a:t>Sentències SQL (</a:t>
            </a:r>
            <a:r>
              <a:rPr lang="ca-ES" sz="1600" i="1" dirty="0" err="1" smtClean="0">
                <a:solidFill>
                  <a:schemeClr val="bg1"/>
                </a:solidFill>
                <a:latin typeface="Garamond" pitchFamily="18" charset="0"/>
              </a:rPr>
              <a:t>GestBD</a:t>
            </a:r>
            <a:r>
              <a:rPr lang="ca-ES" sz="1600" dirty="0" smtClean="0">
                <a:solidFill>
                  <a:schemeClr val="bg1"/>
                </a:solidFill>
                <a:latin typeface="Garamond" pitchFamily="18" charset="0"/>
              </a:rPr>
              <a:t>) sobre  les DBF de cada nova malla, per obtenir:</a:t>
            </a:r>
          </a:p>
          <a:p>
            <a:pPr marL="1545336" lvl="6" indent="-228600" algn="just">
              <a:buClr>
                <a:srgbClr val="C00000"/>
              </a:buClr>
              <a:buSzPct val="110000"/>
            </a:pPr>
            <a:r>
              <a:rPr lang="ca-ES" sz="1600" dirty="0" smtClean="0">
                <a:solidFill>
                  <a:schemeClr val="bg1"/>
                </a:solidFill>
                <a:latin typeface="Garamond" pitchFamily="18" charset="0"/>
              </a:rPr>
              <a:t>Informació de les àrees potencials (les categories de vegetació segons el MCSC-1) en funció de la seva altitud, orientació, pendent o radiació.</a:t>
            </a:r>
          </a:p>
          <a:p>
            <a:pPr marL="1545336" lvl="6" indent="-228600" algn="just">
              <a:buClr>
                <a:srgbClr val="C00000"/>
              </a:buClr>
              <a:buSzPct val="110000"/>
            </a:pPr>
            <a:r>
              <a:rPr lang="ca-ES" sz="1600" dirty="0" smtClean="0">
                <a:solidFill>
                  <a:schemeClr val="bg1"/>
                </a:solidFill>
                <a:latin typeface="Garamond" pitchFamily="18" charset="0"/>
              </a:rPr>
              <a:t>Informació de les àrees cremades en funció de la seva altitud, orientació, pendent o radiació.</a:t>
            </a:r>
          </a:p>
          <a:p>
            <a:pPr marL="1325880" lvl="5" indent="-228600" algn="just">
              <a:buClr>
                <a:srgbClr val="C00000"/>
              </a:buClr>
              <a:buSzPct val="110000"/>
              <a:buFont typeface="+mj-lt"/>
              <a:buAutoNum type="arabicPeriod"/>
            </a:pPr>
            <a:r>
              <a:rPr lang="ca-ES" sz="1600" dirty="0" smtClean="0">
                <a:solidFill>
                  <a:schemeClr val="bg1"/>
                </a:solidFill>
                <a:latin typeface="Garamond" pitchFamily="18" charset="0"/>
              </a:rPr>
              <a:t>Distribució de freqüències (Excel) de les àrees forestals cremades (observades) i de les àrees forestals que potencialment poden cremar-se (esperades), segons cada variable.</a:t>
            </a:r>
          </a:p>
          <a:p>
            <a:pPr marL="1325880" lvl="5" indent="-228600" algn="just">
              <a:buClr>
                <a:srgbClr val="C00000"/>
              </a:buClr>
              <a:buSzPct val="110000"/>
              <a:buFont typeface="Wingdings" pitchFamily="2" charset="2"/>
              <a:buChar char="v"/>
            </a:pPr>
            <a:r>
              <a:rPr lang="ca-ES" sz="1600" dirty="0" smtClean="0">
                <a:solidFill>
                  <a:schemeClr val="bg1"/>
                </a:solidFill>
                <a:latin typeface="Garamond" pitchFamily="18" charset="0"/>
              </a:rPr>
              <a:t>Distribució de les freqüències per mides en funció de si les àrees cremades dels incendis són menors a 50, 100, 250 o 500 hectàrees. (Només en el cas de les correlacions amb resultats no significatius).</a:t>
            </a:r>
          </a:p>
          <a:p>
            <a:pPr marL="1805940" lvl="7" indent="-342900" algn="just">
              <a:buClr>
                <a:srgbClr val="C00000"/>
              </a:buClr>
              <a:buSzPct val="110000"/>
              <a:buNone/>
            </a:pPr>
            <a:endParaRPr lang="ca-ES" sz="1200" dirty="0" smtClean="0">
              <a:solidFill>
                <a:schemeClr val="bg1"/>
              </a:solidFill>
              <a:latin typeface="Garamond" pitchFamily="18" charset="0"/>
            </a:endParaRPr>
          </a:p>
          <a:p>
            <a:pPr marL="0" algn="just">
              <a:buClr>
                <a:srgbClr val="C00000"/>
              </a:buClr>
              <a:buSzPct val="110000"/>
            </a:pPr>
            <a:endParaRPr lang="ca-ES" sz="1800" dirty="0" smtClean="0">
              <a:solidFill>
                <a:schemeClr val="bg1"/>
              </a:solidFill>
              <a:latin typeface="Garamond" pitchFamily="18" charset="0"/>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a:p>
            <a:pPr marL="0" algn="just">
              <a:buNone/>
            </a:pPr>
            <a:endParaRPr lang="ca-ES" sz="1800" dirty="0" smtClean="0">
              <a:solidFill>
                <a:schemeClr val="bg1"/>
              </a:solidFill>
            </a:endParaRPr>
          </a:p>
        </p:txBody>
      </p:sp>
      <p:cxnSp>
        <p:nvCxnSpPr>
          <p:cNvPr id="6" name="5 Conector recto"/>
          <p:cNvCxnSpPr/>
          <p:nvPr/>
        </p:nvCxnSpPr>
        <p:spPr>
          <a:xfrm>
            <a:off x="0" y="6215082"/>
            <a:ext cx="914400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5 Marcador de pie de página"/>
          <p:cNvSpPr>
            <a:spLocks noGrp="1"/>
          </p:cNvSpPr>
          <p:nvPr>
            <p:ph type="ftr" sz="quarter" idx="11"/>
          </p:nvPr>
        </p:nvSpPr>
        <p:spPr>
          <a:xfrm>
            <a:off x="285720" y="6357958"/>
            <a:ext cx="8643998" cy="357166"/>
          </a:xfrm>
        </p:spPr>
        <p:txBody>
          <a:bodyPr vert="horz" lIns="0" rIns="0" bIns="0" anchor="b"/>
          <a:lstStyle/>
          <a:p>
            <a:r>
              <a:rPr lang="ca-ES" sz="1800" i="1" dirty="0" smtClean="0">
                <a:solidFill>
                  <a:srgbClr val="FF0000"/>
                </a:solidFill>
                <a:latin typeface="Baskerville Old Face" pitchFamily="18" charset="0"/>
              </a:rPr>
              <a:t>Patró</a:t>
            </a:r>
            <a:r>
              <a:rPr lang="es-ES" sz="1800" i="1" dirty="0" smtClean="0">
                <a:solidFill>
                  <a:srgbClr val="FF0000"/>
                </a:solidFill>
                <a:latin typeface="Baskerville Old Face" pitchFamily="18" charset="0"/>
              </a:rPr>
              <a:t> de </a:t>
            </a:r>
            <a:r>
              <a:rPr lang="ca-ES" sz="1800" i="1" dirty="0" smtClean="0">
                <a:solidFill>
                  <a:srgbClr val="FF0000"/>
                </a:solidFill>
                <a:latin typeface="Baskerville Old Face" pitchFamily="18" charset="0"/>
              </a:rPr>
              <a:t>dependència de factors físico-geogràfics</a:t>
            </a:r>
            <a:r>
              <a:rPr lang="es-ES" sz="1800" i="1" dirty="0" smtClean="0">
                <a:solidFill>
                  <a:srgbClr val="FF0000"/>
                </a:solidFill>
                <a:latin typeface="Baskerville Old Face" pitchFamily="18" charset="0"/>
              </a:rPr>
              <a:t> en </a:t>
            </a:r>
            <a:r>
              <a:rPr lang="ca-ES" sz="1800" i="1" dirty="0" smtClean="0">
                <a:solidFill>
                  <a:srgbClr val="FF0000"/>
                </a:solidFill>
                <a:latin typeface="Baskerville Old Face" pitchFamily="18" charset="0"/>
              </a:rPr>
              <a:t>els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incendis</a:t>
            </a:r>
            <a:r>
              <a:rPr lang="es-ES" sz="1800" i="1" dirty="0" smtClean="0">
                <a:solidFill>
                  <a:srgbClr val="FF0000"/>
                </a:solidFill>
                <a:latin typeface="Baskerville Old Face" pitchFamily="18" charset="0"/>
              </a:rPr>
              <a:t> </a:t>
            </a:r>
            <a:r>
              <a:rPr lang="ca-ES" sz="1800" i="1" dirty="0" smtClean="0">
                <a:solidFill>
                  <a:srgbClr val="FF0000"/>
                </a:solidFill>
                <a:latin typeface="Baskerville Old Face" pitchFamily="18" charset="0"/>
              </a:rPr>
              <a:t>forestals</a:t>
            </a:r>
            <a:r>
              <a:rPr lang="es-ES" sz="1800" i="1" dirty="0" smtClean="0">
                <a:solidFill>
                  <a:srgbClr val="FF0000"/>
                </a:solidFill>
                <a:latin typeface="Baskerville Old Face" pitchFamily="18" charset="0"/>
              </a:rPr>
              <a:t> a Catalunya</a:t>
            </a:r>
            <a:endParaRPr lang="es-ES" sz="1800" i="1" dirty="0">
              <a:solidFill>
                <a:srgbClr val="FF0000"/>
              </a:solidFill>
              <a:latin typeface="Baskerville Old Face" pitchFamily="18"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4086</TotalTime>
  <Words>1819</Words>
  <Application>Microsoft Office PowerPoint</Application>
  <PresentationFormat>Presentación en pantalla (4:3)</PresentationFormat>
  <Paragraphs>331</Paragraphs>
  <Slides>17</Slides>
  <Notes>12</Notes>
  <HiddenSlides>0</HiddenSlides>
  <MMClips>0</MMClips>
  <ScaleCrop>false</ScaleCrop>
  <HeadingPairs>
    <vt:vector size="4" baseType="variant">
      <vt:variant>
        <vt:lpstr>Tema</vt:lpstr>
      </vt:variant>
      <vt:variant>
        <vt:i4>2</vt:i4>
      </vt:variant>
      <vt:variant>
        <vt:lpstr>Títulos de diapositiva</vt:lpstr>
      </vt:variant>
      <vt:variant>
        <vt:i4>17</vt:i4>
      </vt:variant>
    </vt:vector>
  </HeadingPairs>
  <TitlesOfParts>
    <vt:vector size="19" baseType="lpstr">
      <vt:lpstr>Técnico</vt:lpstr>
      <vt:lpstr>Módulo</vt:lpstr>
      <vt:lpstr>Patró de dependència de factors físico-geogràfics en els incendis forestals a Catalunya</vt:lpstr>
      <vt:lpstr>Índex</vt:lpstr>
      <vt:lpstr>Introducció</vt:lpstr>
      <vt:lpstr>Objectius</vt:lpstr>
      <vt:lpstr>Materials</vt:lpstr>
      <vt:lpstr>Mètodes</vt:lpstr>
      <vt:lpstr>Diapositiva 7</vt:lpstr>
      <vt:lpstr>Mètodes</vt:lpstr>
      <vt:lpstr>Mètodes</vt:lpstr>
      <vt:lpstr>Resultats (Distribució de freqüències per mides de superfície cremada)</vt:lpstr>
      <vt:lpstr>Resultats</vt:lpstr>
      <vt:lpstr>Resultats</vt:lpstr>
      <vt:lpstr>Resultats    (Correlacions)</vt:lpstr>
      <vt:lpstr>Conclusions</vt:lpstr>
      <vt:lpstr>Conclusions</vt:lpstr>
      <vt:lpstr>Bibliografia</vt:lpstr>
      <vt:lpstr>Diapositiva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Modelització Espacial de la Qualitat Potencial del Paisatge</dc:title>
  <dc:creator>Sergi</dc:creator>
  <cp:lastModifiedBy>Sergi</cp:lastModifiedBy>
  <cp:revision>380</cp:revision>
  <dcterms:created xsi:type="dcterms:W3CDTF">2011-04-26T14:10:40Z</dcterms:created>
  <dcterms:modified xsi:type="dcterms:W3CDTF">2011-09-08T22:58:01Z</dcterms:modified>
</cp:coreProperties>
</file>