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</p:sldIdLst>
  <p:sldSz cy="5143500" cx="9144000"/>
  <p:notesSz cx="6858000" cy="9144000"/>
  <p:embeddedFontLst>
    <p:embeddedFont>
      <p:font typeface="Montserrat"/>
      <p:regular r:id="rId122"/>
      <p:bold r:id="rId123"/>
      <p:italic r:id="rId124"/>
      <p:boldItalic r:id="rId1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Montserrat-boldItalic.fntdata"/><Relationship Id="rId29" Type="http://schemas.openxmlformats.org/officeDocument/2006/relationships/slide" Target="slides/slide24.xml"/><Relationship Id="rId124" Type="http://schemas.openxmlformats.org/officeDocument/2006/relationships/font" Target="fonts/Montserrat-italic.fntdata"/><Relationship Id="rId123" Type="http://schemas.openxmlformats.org/officeDocument/2006/relationships/font" Target="fonts/Montserrat-bold.fntdata"/><Relationship Id="rId122" Type="http://schemas.openxmlformats.org/officeDocument/2006/relationships/font" Target="fonts/Montserrat-regular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be39589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be3958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71ebdaeabb_1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71ebdaeabb_1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1ebdaeabb_1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1ebdaeabb_1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1ebdaeabb_1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1ebdaeabb_1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71ebdaeabb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71ebdaeabb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71ebdaeabb_1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71ebdaeabb_1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71ebdaeabb_1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71ebdaeabb_1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71be39589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71be39589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71be39589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71be39589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71ebdaeabb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71ebdaeabb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71ebdaeabb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71ebdaeabb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be39589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be39589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71ebdaeabb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71ebdaeabb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1ebdaeabb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1ebdaeabb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71ebdaeabb_1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71ebdaeabb_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71ebdaeabb_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71ebdaeabb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71ebdaeabb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71ebdaeabb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71ebdaeabb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71ebdaeabb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71ebdaeabb_1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71ebdaeabb_1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be39589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be39589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be39589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be39589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be39589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be39589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be3958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be3958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1be39589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1be39589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be39589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be39589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1ebdaea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1ebdaea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1ebdaeab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1ebdaeab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1ebdaeab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1ebdaeab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1ebdaeab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1ebdaeab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be39589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1be39589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1be39589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1be39589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1be39589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1be39589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1ebdaeab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1ebdaeab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1ebdaeab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1ebdaeab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1ebdaeab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1ebdaeab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1ebdaeab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1ebdaeab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1be39589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1be39589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95e58c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95e58c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1be39589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1be39589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be39589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be39589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be39589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be39589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1ebdaeab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1ebdaeab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ebdaeabb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ebdaeab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1ebdaeab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1ebdaeab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1ebdaeabb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1ebdaeabb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ebdaeabb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ebdaeabb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1ebdaeabb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1ebdaeabb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1ebdaeabb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1ebdaeabb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be3958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be3958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1ebdaeabb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1ebdaeabb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1be39589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1be39589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1be39589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1be39589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1ebdaeabb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1ebdaeabb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1ebdaeabb_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1ebdaeabb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1ebdaeabb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1ebdaeabb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1ebdaeabb_1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1ebdaeabb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ebdaeabb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ebdaeabb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1ebdaeabb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1ebdaeabb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1ebdaeabb_1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1ebdaeabb_1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be395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be395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1ebdaeabb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1ebdaeabb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1ebdaeabb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1ebdaeabb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1ebdaeabb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1ebdaeabb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1ebdaeabb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1ebdaeabb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1ebdaeabb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1ebdaeabb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1ebdaeabb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71ebdaeabb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1ebdaeabb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1ebdaeabb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1ebdaeabb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71ebdaeabb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1ebdaeabb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71ebdaeabb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1ebdaeabb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1ebdaeabb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be3958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be3958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ebdaeabb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ebdaeabb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1ebdaeabb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1ebdaeabb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71ebdaeabb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71ebdaeabb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ebdaeabb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ebdaeabb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ebdaeabb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ebdaeabb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1ebdaeabb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1ebdaeabb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1ebdaeabb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1ebdaeabb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1ebdaeabb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1ebdaeabb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1ebdaeabb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1ebdaeabb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1ebdaeabb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1ebdaeabb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be3958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be3958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1ebdaeabb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1ebdaeabb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71ebdaeabb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71ebdaeabb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1ebdaeabb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1ebdaeabb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71ebdaeabb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71ebdaeabb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71ebdaeabb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71ebdaeabb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71ebdaeabb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71ebdaeabb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1ebdaeabb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1ebdaeabb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1be39589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1be39589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1be39589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71be39589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1ebdaeabb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71ebdaeabb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be3958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be3958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71ebdaeabb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71ebdaeabb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71be39589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71be39589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1be39589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1be39589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71ebdaeabb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71ebdaeabb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71ebdaeabb_1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71ebdaeabb_1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71ebdaeabb_1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71ebdaeabb_1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71ebdaeabb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71ebdaeabb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71ebdaeabb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71ebdaeabb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71ebdaeabb_1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71ebdaeabb_1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1ebdaeabb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1ebdaeabb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be3958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be3958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1be39589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71be39589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1be39589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1be39589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1ebdaeabb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1ebdaeabb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71ebdaeabb_1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71ebdaeabb_1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1ebdaeabb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71ebdaeabb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71be39589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71be39589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71be39589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71be39589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71ebdaeabb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71ebdaeabb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71ebdaeabb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71ebdaeabb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71ebdaeabb_1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71ebdaeabb_1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Databases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want to store a phone number, should it be stored as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so, which type of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take a look at the documentation for options...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11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11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DEFAULT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11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5" name="Google Shape;885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6" name="Google Shape;886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11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3" name="Google Shape;893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11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CONSTRAINT constraint_name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1" name="Google Shape;901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2" name="Google Shape;902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11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1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DROP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11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allows for the complete removal of a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 this will also automatically remove all of its indexes and constraints involving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it will not remove columns used in views, triggers, or stored procedures without the additional CASCADE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4" name="Google Shape;92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5" name="Google Shape;92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12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1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all dependencies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 CASCADE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0" name="Google Shape;940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1" name="Google Shape;941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1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for existence to avoid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IF EXISTS col_name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1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multiple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col_one,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col_two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6" name="Google Shape;956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7" name="Google Shape;957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3" name="Google Shape;963;p1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4" name="Google Shape;964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5" name="Google Shape;965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2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1" name="Google Shape;971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2" name="Google Shape;972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1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CHECK constraint allows us to create more customized constraints that adhere to a certain condition.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making sure all inserted integer values fall below a certain threshold.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6" name="Google Shape;986;p12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example(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 SMALLINT CHECK (age &gt; 21),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parent_age SMALLINT CHECK ( parent_age &gt; age)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7" name="Google Shape;987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8" name="Google Shape;988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4" name="Google Shape;994;p1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concept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5" name="Google Shape;995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6" name="Google Shape;996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on the limitations, you may think it makes sense to store it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BIGINT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type, but we should really be thinking what is best for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bother with numerics at all?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don’t perform arithmetic with numbers, so it probably makes more sense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VARCHAR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type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fact, searching for best practice online, you will discover its usually recommended to store as a text based data type due to a variety of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arithmetic performed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Leading zeros could cause issues, 7 and 07 treated same numerically, but are not the same 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database and table, take your time to plan for long term storage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can always remove historical information you’ve decided you aren’t using, but you can’t go back in time to add in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primary key is a column or a group of columns used to identify a row uniquely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in our dvdrental database we saw customers had a unique, non-null customer_id column as their primary key.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keys are also important since they allow us to easily discern what columns should be used for joining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focused on querying and reading data from existing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shift our focus to creating our own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its integer based and unique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will learn about SERIAL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a field or group of fields in a table that uniquely identifies a row in another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defined in a table that references to the primary key of the 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" name="Google Shape;2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that contains the foreign key is called referencing table or child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to which the foreign key references is called referenced table or parent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table can have multiple foreign keys depending on its relationships with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in the dvdrental database payment table, each payment row had its unique payment_id ( a primary key)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customer that made the payment through the customer_id (a foreign key since it references the customer table’s 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for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/>
          <p:nvPr/>
        </p:nvSpPr>
        <p:spPr>
          <a:xfrm>
            <a:off x="2064650" y="3235825"/>
            <a:ext cx="120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Foreign Key 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pgAdmin won’t alert you to FK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begin to realize primary key and foreign key typically make good column choices for joining together two or more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DELETE, ALTER, DROP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tables and defining columns, we can use constraints to define columns as being a primary key, or attaching a foreign key relationship to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table properties in pgAdmin to see how to get information on primary and foreign keys!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are the rules enforced on data columns on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used to prevent invalid data from being entered into the database.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ensures the accuracy and reliability of the data in the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can be divided into two main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the data in a column to adhere to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to the entire table rather than to an individual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 column cannot have NULL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are different.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Uniquely identifies each row/record in a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data based on columns in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2" name="Google Shape;34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satisfy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EXCLUSION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if any two rows are compared on the specified column or expression using the specified operator, not all of these comparisons will return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(condition)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check a condition when inserting or updating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constrain the value stored in the column that must exist in a column in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forces the values stored in the columns listed inside the parentheses to be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define the primary key that consists of multiple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learning a few theoretical concepts, such as choosing the correct data type for a stored value and setting possible constraints on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primary and foreign keys.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data types, primary keys, foreign keys, and constraints we are ready to begin using SQL syntax to create tables!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learn the syntax to create a table in SQL using the CREATE keyword and column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6"/>
          <p:cNvSpPr/>
          <p:nvPr/>
        </p:nvSpPr>
        <p:spPr>
          <a:xfrm>
            <a:off x="1252750" y="1668325"/>
            <a:ext cx="5288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7"/>
          <p:cNvSpPr/>
          <p:nvPr/>
        </p:nvSpPr>
        <p:spPr>
          <a:xfrm>
            <a:off x="1463550" y="2150150"/>
            <a:ext cx="7655100" cy="8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8"/>
          <p:cNvSpPr/>
          <p:nvPr/>
        </p:nvSpPr>
        <p:spPr>
          <a:xfrm>
            <a:off x="8913800" y="2360950"/>
            <a:ext cx="204900" cy="246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9"/>
          <p:cNvSpPr/>
          <p:nvPr/>
        </p:nvSpPr>
        <p:spPr>
          <a:xfrm>
            <a:off x="1541850" y="300540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6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0"/>
          <p:cNvSpPr/>
          <p:nvPr/>
        </p:nvSpPr>
        <p:spPr>
          <a:xfrm>
            <a:off x="1481625" y="343905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1"/>
          <p:cNvSpPr/>
          <p:nvPr/>
        </p:nvSpPr>
        <p:spPr>
          <a:xfrm>
            <a:off x="1264825" y="1680400"/>
            <a:ext cx="7829700" cy="132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6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7" name="Google Shape;46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8" name="Google Shape;46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6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table_name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6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6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6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player_id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7" name="Google Shape;507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8" name="Google Shape;508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6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5" name="Google Shape;51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6" name="Google Shape;51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6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7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PostgreSQL, a sequence is a special kind of database object that generates a sequence of integers.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sequence is often used as the primary key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7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sequence object and set the next value generated by the sequence as the default value for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perfect for a primary key, because it logs unique integer entries for you automatically upon insertion.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0" name="Google Shape;540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encountered a variety of data types, let’s quickly review the main data types in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7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row is later removed, the column with the SERIAL data type will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adjust, marking the fact that a row was removed from the sequence, 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1,2,3,5,6,7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know row 4 was removed at some point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7" name="Google Shape;547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8" name="Google Shape;548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7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7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4" name="Google Shape;564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5" name="Google Shape;565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4"/>
          <p:cNvSpPr/>
          <p:nvPr/>
        </p:nvSpPr>
        <p:spPr>
          <a:xfrm>
            <a:off x="373425" y="3698025"/>
            <a:ext cx="5493000" cy="106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7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0" name="Google Shape;59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1" name="Google Shape;59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7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8" name="Google Shape;59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8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8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or False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char, varchar, and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Numeric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and floating-point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Temporal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date, time, timestamp, and interval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8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82"/>
          <p:cNvSpPr/>
          <p:nvPr/>
        </p:nvSpPr>
        <p:spPr>
          <a:xfrm>
            <a:off x="427625" y="1451500"/>
            <a:ext cx="4709700" cy="26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8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SMALLINT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9" name="Google Shape;64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8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7" name="Google Shape;65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8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8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3" name="Google Shape;67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4" name="Google Shape;67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0" name="Google Shape;680;p8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1" name="Google Shape;68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2" name="Google Shape;68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9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9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 (column1, column2, 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 ,...;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6" name="Google Shape;69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7" name="Google Shape;69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9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for Inserting Values from another table: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table(column1,column2,...)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column1,column2,...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another_table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4" name="Google Shape;704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5" name="Google Shape;705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UUID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Universally Unique Identifiers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Stores an array of strings, numbers, etc.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Hstore key-value pair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types such as network address and geometric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9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 inserted row values must match up for the table, including constraints.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SERIAL columns do not need to be provided a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use INSERT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2" name="Google Shape;712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3" name="Google Shape;713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9" name="Google Shape;71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0" name="Google Shape;72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9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UPDATE keyword allows for the changing of values of the columns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7" name="Google Shape;72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8" name="Google Shape;72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p9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column1 = value1,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column2 = value2 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5" name="Google Shape;73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6" name="Google Shape;73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9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WHERE last_login IS NULL;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3" name="Google Shape;74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4" name="Google Shape;74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p9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Reset everything without WHERE condition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1" name="Google Shape;75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2" name="Google Shape;75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8" name="Google Shape;758;p9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based on another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9" name="Google Shape;75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0" name="Google Shape;76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6" name="Google Shape;766;p9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another table’s values (UPDATE join)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original_col = TableB.new_col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 = 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7" name="Google Shape;76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8" name="Google Shape;76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10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affected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RETURNING account_id,last_login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10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3" name="Google Shape;78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4" name="Google Shape;78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databases and tables, you should carefully consider which data types should be used for the data to be stored.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documentation to see limitations of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postgresql.org/docs/current/datatype.html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2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0" name="Google Shape;790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1" name="Google Shape;791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10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DELETE clause to remove rows from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row_id =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8" name="Google Shape;798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9" name="Google Shape;799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5" name="Google Shape;805;p10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rows based on their presence in other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tableA.id=TableB.id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6" name="Google Shape;80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7" name="Google Shape;80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10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all rows from a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4" name="Google Shape;814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5" name="Google Shape;815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10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UPDATE command, you can also add in a RETURNING call to return rows that were removed.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DELETE with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2" name="Google Shape;82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3" name="Google Shape;82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9" name="Google Shape;82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10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ALTER clause allows for changes to an existing table structure,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Adding,dropping,or renaming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a column’s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values for a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CHECK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Rename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10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11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COLUMN new_col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11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