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95DF20D-0DBF-4B91-9A07-B5CC3C4F9F6B}">
  <a:tblStyle styleId="{895DF20D-0DBF-4B91-9A07-B5CC3C4F9F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Montserra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bold.fntdata"/><Relationship Id="rId23" Type="http://schemas.openxmlformats.org/officeDocument/2006/relationships/slide" Target="slides/slide17.xml"/><Relationship Id="rId67" Type="http://schemas.openxmlformats.org/officeDocument/2006/relationships/font" Target="fonts/Montserra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2c25f0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c25f0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2626a291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26a291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2626a291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626a29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2626a291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626a29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2626a291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626a291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2626a291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626a29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2626a291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626a291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2626a29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26a29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2626a29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626a29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2626a291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626a291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2626a29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626a29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195e58c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195e58c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2626a29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626a29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2626a291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626a291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2626a291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626a291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2626a291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626a291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2626a29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2626a29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2626a29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626a29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2626a291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626a291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2626a291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626a291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2626a291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2626a291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2626a291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626a291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1be39589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1be39589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2626a291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2626a291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2626a291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2626a291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2626a291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626a291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2626a291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2626a291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30375ed4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30375ed4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830375ed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30375ed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830375ed4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30375ed4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830375ed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30375ed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30375ed4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30375ed4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82626a29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2626a29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1be395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be395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82626a29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626a29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830375ed4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30375ed4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82626a291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2626a291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82626a291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2626a291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82626a291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626a291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82626a291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2626a291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82626a29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2626a29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82626a29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2626a29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830375ed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30375ed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830375ed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30375ed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2626a2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626a2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830375ed4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30375ed4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830375ed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30375ed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830375ed4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30375ed4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830375ed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30375ed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830375ed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30375ed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830375ed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30375ed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830375ed4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30375ed4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830375ed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30375ed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830375ed4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30375ed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830375ed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30375ed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2626a29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626a29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830375ed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30375ed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2626a291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626a29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2626a29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626a29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2626a291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626a291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Conditional Expressions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Operators</a:t>
            </a:r>
            <a:endParaRPr b="1">
              <a:latin typeface="Montserrat"/>
              <a:ea typeface="Montserrat"/>
              <a:cs typeface="Montserrat"/>
              <a:sym typeface="Montserrat"/>
            </a:endParaRPr>
          </a:p>
        </p:txBody>
      </p:sp>
      <p:pic>
        <p:nvPicPr>
          <p:cNvPr descr="watermark.jpg" id="55" name="Google Shape;55;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 name="Google Shape;56;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0" name="Google Shape;130;p22"/>
          <p:cNvGraphicFramePr/>
          <p:nvPr/>
        </p:nvGraphicFramePr>
        <p:xfrm>
          <a:off x="5515525" y="3806800"/>
          <a:ext cx="3000000" cy="3000000"/>
        </p:xfrm>
        <a:graphic>
          <a:graphicData uri="http://schemas.openxmlformats.org/drawingml/2006/table">
            <a:tbl>
              <a:tblPr>
                <a:noFill/>
                <a:tableStyleId>{895DF20D-0DBF-4B91-9A07-B5CC3C4F9F6B}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 name="Google Shape;13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9" name="Google Shape;139;p23"/>
          <p:cNvGraphicFramePr/>
          <p:nvPr/>
        </p:nvGraphicFramePr>
        <p:xfrm>
          <a:off x="5515525" y="3806800"/>
          <a:ext cx="3000000" cy="3000000"/>
        </p:xfrm>
        <a:graphic>
          <a:graphicData uri="http://schemas.openxmlformats.org/drawingml/2006/table">
            <a:tbl>
              <a:tblPr>
                <a:noFill/>
                <a:tableStyleId>{895DF20D-0DBF-4B91-9A07-B5CC3C4F9F6B}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45" name="Google Shape;145;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8" name="Google Shape;148;p24"/>
          <p:cNvGraphicFramePr/>
          <p:nvPr/>
        </p:nvGraphicFramePr>
        <p:xfrm>
          <a:off x="5515525" y="3806800"/>
          <a:ext cx="3000000" cy="3000000"/>
        </p:xfrm>
        <a:graphic>
          <a:graphicData uri="http://schemas.openxmlformats.org/drawingml/2006/table">
            <a:tbl>
              <a:tblPr>
                <a:noFill/>
                <a:tableStyleId>{895DF20D-0DBF-4B91-9A07-B5CC3C4F9F6B}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4" name="Google Shape;154;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7" name="Google Shape;157;p25"/>
          <p:cNvGraphicFramePr/>
          <p:nvPr/>
        </p:nvGraphicFramePr>
        <p:xfrm>
          <a:off x="5515525" y="3806800"/>
          <a:ext cx="3000000" cy="3000000"/>
        </p:xfrm>
        <a:graphic>
          <a:graphicData uri="http://schemas.openxmlformats.org/drawingml/2006/table">
            <a:tbl>
              <a:tblPr>
                <a:noFill/>
                <a:tableStyleId>{895DF20D-0DBF-4B91-9A07-B5CC3C4F9F6B}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63" name="Google Shape;163;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66" name="Google Shape;166;p26"/>
          <p:cNvGraphicFramePr/>
          <p:nvPr/>
        </p:nvGraphicFramePr>
        <p:xfrm>
          <a:off x="5515525" y="3806800"/>
          <a:ext cx="3000000" cy="3000000"/>
        </p:xfrm>
        <a:graphic>
          <a:graphicData uri="http://schemas.openxmlformats.org/drawingml/2006/table">
            <a:tbl>
              <a:tblPr>
                <a:noFill/>
                <a:tableStyleId>{895DF20D-0DBF-4B91-9A07-B5CC3C4F9F6B}</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2" name="Google Shape;172;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 AS label</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73" name="Google Shape;173;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75" name="Google Shape;175;p27"/>
          <p:cNvGraphicFramePr/>
          <p:nvPr/>
        </p:nvGraphicFramePr>
        <p:xfrm>
          <a:off x="5515525" y="3806800"/>
          <a:ext cx="3000000" cy="3000000"/>
        </p:xfrm>
        <a:graphic>
          <a:graphicData uri="http://schemas.openxmlformats.org/drawingml/2006/table">
            <a:tbl>
              <a:tblPr>
                <a:noFill/>
                <a:tableStyleId>{895DF20D-0DBF-4B91-9A07-B5CC3C4F9F6B}</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1" name="Google Shape;181;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CASE expression syntax first evaluates an expression then compares the result with each value in the WHEN clauses sequentially.</a:t>
            </a:r>
            <a:endParaRPr sz="2900">
              <a:solidFill>
                <a:srgbClr val="434343"/>
              </a:solidFill>
              <a:latin typeface="Montserrat"/>
              <a:ea typeface="Montserrat"/>
              <a:cs typeface="Montserrat"/>
              <a:sym typeface="Montserrat"/>
            </a:endParaRPr>
          </a:p>
        </p:txBody>
      </p:sp>
      <p:pic>
        <p:nvPicPr>
          <p:cNvPr descr="watermark.jpg" id="182" name="Google Shape;182;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9" name="Google Shape;189;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CASE Expression </a:t>
            </a:r>
            <a:r>
              <a:rPr i="1" lang="en" sz="2900">
                <a:solidFill>
                  <a:srgbClr val="434343"/>
                </a:solidFill>
                <a:latin typeface="Montserrat"/>
                <a:ea typeface="Montserrat"/>
                <a:cs typeface="Montserrat"/>
                <a:sym typeface="Montserrat"/>
              </a:rPr>
              <a:t>Syntax</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 expression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90" name="Google Shape;190;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7" name="Google Shape;197;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Rewriting our previous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CASE a WHEN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98" name="Google Shape;19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0" name="Google Shape;200;p30"/>
          <p:cNvGraphicFramePr/>
          <p:nvPr/>
        </p:nvGraphicFramePr>
        <p:xfrm>
          <a:off x="5515525" y="3806800"/>
          <a:ext cx="3000000" cy="3000000"/>
        </p:xfrm>
        <a:graphic>
          <a:graphicData uri="http://schemas.openxmlformats.org/drawingml/2006/table">
            <a:tbl>
              <a:tblPr>
                <a:noFill/>
                <a:tableStyleId>{895DF20D-0DBF-4B91-9A07-B5CC3C4F9F6B}</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06" name="Google Shape;206;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some examples in pgAdmin!</a:t>
            </a:r>
            <a:endParaRPr sz="2900">
              <a:solidFill>
                <a:srgbClr val="434343"/>
              </a:solidFill>
              <a:latin typeface="Montserrat"/>
              <a:ea typeface="Montserrat"/>
              <a:cs typeface="Montserrat"/>
              <a:sym typeface="Montserrat"/>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 name="Google Shape;62;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 and Export Functionality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311700" y="1062525"/>
            <a:ext cx="8520600" cy="24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p>
            <a:pPr indent="0" lvl="0" marL="0" rtl="0" algn="ctr">
              <a:spcBef>
                <a:spcPts val="0"/>
              </a:spcBef>
              <a:spcAft>
                <a:spcPts val="0"/>
              </a:spcAft>
              <a:buNone/>
            </a:pPr>
            <a:r>
              <a:rPr lang="en" sz="3100">
                <a:solidFill>
                  <a:srgbClr val="434343"/>
                </a:solidFill>
                <a:latin typeface="Montserrat"/>
                <a:ea typeface="Montserrat"/>
                <a:cs typeface="Montserrat"/>
                <a:sym typeface="Montserrat"/>
              </a:rPr>
              <a:t>Challenge Task</a:t>
            </a:r>
            <a:r>
              <a:rPr b="1" lang="en" sz="3100">
                <a:latin typeface="Montserrat"/>
                <a:ea typeface="Montserrat"/>
                <a:cs typeface="Montserrat"/>
                <a:sym typeface="Montserrat"/>
              </a:rPr>
              <a:t> </a:t>
            </a:r>
            <a:endParaRPr b="1" sz="3100">
              <a:latin typeface="Montserrat"/>
              <a:ea typeface="Montserrat"/>
              <a:cs typeface="Montserrat"/>
              <a:sym typeface="Montserrat"/>
            </a:endParaRPr>
          </a:p>
        </p:txBody>
      </p:sp>
      <p:pic>
        <p:nvPicPr>
          <p:cNvPr descr="watermark.jpg" id="214" name="Google Shape;214;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21" name="Google Shape;221;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and compare the various amounts of films we have per movie rating.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CASE and the dvdrental database to re-create this table:</a:t>
            </a:r>
            <a:endParaRPr sz="2900">
              <a:solidFill>
                <a:srgbClr val="434343"/>
              </a:solidFill>
              <a:latin typeface="Montserrat"/>
              <a:ea typeface="Montserrat"/>
              <a:cs typeface="Montserrat"/>
              <a:sym typeface="Montserrat"/>
            </a:endParaRPr>
          </a:p>
        </p:txBody>
      </p:sp>
      <p:pic>
        <p:nvPicPr>
          <p:cNvPr descr="watermark.jpg" id="222" name="Google Shape;22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 name="Google Shape;224;p33"/>
          <p:cNvPicPr preferRelativeResize="0"/>
          <p:nvPr/>
        </p:nvPicPr>
        <p:blipFill rotWithShape="1">
          <a:blip r:embed="rId4">
            <a:alphaModFix/>
          </a:blip>
          <a:srcRect b="0" l="12172" r="0" t="0"/>
          <a:stretch/>
        </p:blipFill>
        <p:spPr>
          <a:xfrm>
            <a:off x="2990938" y="3531325"/>
            <a:ext cx="3162125" cy="100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Review our CASE expression example that used SUM in the previous lecture</a:t>
            </a:r>
            <a:endParaRPr sz="29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to walk through the solution!</a:t>
            </a:r>
            <a:endParaRPr sz="29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COALESCE </a:t>
            </a:r>
            <a:endParaRPr b="1">
              <a:latin typeface="Montserrat"/>
              <a:ea typeface="Montserrat"/>
              <a:cs typeface="Montserrat"/>
              <a:sym typeface="Montserrat"/>
            </a:endParaRPr>
          </a:p>
        </p:txBody>
      </p:sp>
      <p:pic>
        <p:nvPicPr>
          <p:cNvPr descr="watermark.jpg" id="246" name="Google Shape;24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53" name="Google Shape;253;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accepts an unlimited number of arguments. It returns the first argument that is not null. If all arguments are null, the COALESCE function will return null.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 (arg_1,arg_2,...,arg_n)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 (1, 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COALESCE(NULL, 2, 3)</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becomes useful when querying a table that contains null values and substituting it with another value. Let’s see a simple example</a:t>
            </a:r>
            <a:endParaRPr sz="29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77" name="Google Shape;277;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Price and Discount in Dollars</a:t>
            </a:r>
            <a:endParaRPr sz="2900">
              <a:solidFill>
                <a:srgbClr val="434343"/>
              </a:solidFill>
              <a:latin typeface="Montserrat"/>
              <a:ea typeface="Montserrat"/>
              <a:cs typeface="Montserrat"/>
              <a:sym typeface="Montserrat"/>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0" name="Google Shape;280;p40"/>
          <p:cNvGraphicFramePr/>
          <p:nvPr/>
        </p:nvGraphicFramePr>
        <p:xfrm>
          <a:off x="1724025" y="2427325"/>
          <a:ext cx="3000000" cy="3000000"/>
        </p:xfrm>
        <a:graphic>
          <a:graphicData uri="http://schemas.openxmlformats.org/drawingml/2006/table">
            <a:tbl>
              <a:tblPr>
                <a:noFill/>
                <a:tableStyleId>{895DF20D-0DBF-4B91-9A07-B5CC3C4F9F6B}</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6" name="Google Shape;28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final price?</a:t>
            </a:r>
            <a:endParaRPr sz="2900">
              <a:solidFill>
                <a:srgbClr val="434343"/>
              </a:solidFill>
              <a:latin typeface="Montserrat"/>
              <a:ea typeface="Montserrat"/>
              <a:cs typeface="Montserrat"/>
              <a:sym typeface="Montserrat"/>
            </a:endParaRPr>
          </a:p>
        </p:txBody>
      </p:sp>
      <p:pic>
        <p:nvPicPr>
          <p:cNvPr descr="watermark.jpg" id="287" name="Google Shape;28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 name="Google Shape;28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9" name="Google Shape;289;p41"/>
          <p:cNvGraphicFramePr/>
          <p:nvPr/>
        </p:nvGraphicFramePr>
        <p:xfrm>
          <a:off x="1724025" y="2427325"/>
          <a:ext cx="3000000" cy="3000000"/>
        </p:xfrm>
        <a:graphic>
          <a:graphicData uri="http://schemas.openxmlformats.org/drawingml/2006/table">
            <a:tbl>
              <a:tblPr>
                <a:noFill/>
                <a:tableStyleId>{895DF20D-0DBF-4B91-9A07-B5CC3C4F9F6B}</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keywords and functions will allow us to add logic to our commands and workflows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5" name="Google Shape;29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296" name="Google Shape;29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8" name="Google Shape;298;p42"/>
          <p:cNvGraphicFramePr/>
          <p:nvPr/>
        </p:nvGraphicFramePr>
        <p:xfrm>
          <a:off x="2645750" y="2989525"/>
          <a:ext cx="3000000" cy="3000000"/>
        </p:xfrm>
        <a:graphic>
          <a:graphicData uri="http://schemas.openxmlformats.org/drawingml/2006/table">
            <a:tbl>
              <a:tblPr>
                <a:noFill/>
                <a:tableStyleId>{895DF20D-0DBF-4B91-9A07-B5CC3C4F9F6B}</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4" name="Google Shape;304;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Doesn’t work for item B, should be 300.</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07" name="Google Shape;307;p43"/>
          <p:cNvGraphicFramePr/>
          <p:nvPr/>
        </p:nvGraphicFramePr>
        <p:xfrm>
          <a:off x="2645750" y="2989525"/>
          <a:ext cx="3000000" cy="3000000"/>
        </p:xfrm>
        <a:graphic>
          <a:graphicData uri="http://schemas.openxmlformats.org/drawingml/2006/table">
            <a:tbl>
              <a:tblPr>
                <a:noFill/>
                <a:tableStyleId>{895DF20D-0DBF-4B91-9A07-B5CC3C4F9F6B}</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3" name="Google Shape;313;p4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item,(price - COALESCE(discount,0))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AS final 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14" name="Google Shape;31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16" name="Google Shape;316;p44"/>
          <p:cNvGraphicFramePr/>
          <p:nvPr/>
        </p:nvGraphicFramePr>
        <p:xfrm>
          <a:off x="2645750" y="2989525"/>
          <a:ext cx="3000000" cy="3000000"/>
        </p:xfrm>
        <a:graphic>
          <a:graphicData uri="http://schemas.openxmlformats.org/drawingml/2006/table">
            <a:tbl>
              <a:tblPr>
                <a:noFill/>
                <a:tableStyleId>{895DF20D-0DBF-4B91-9A07-B5CC3C4F9F6B}</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434343"/>
                          </a:solidFill>
                          <a:latin typeface="Montserrat"/>
                          <a:ea typeface="Montserrat"/>
                          <a:cs typeface="Montserrat"/>
                          <a:sym typeface="Montserrat"/>
                        </a:rPr>
                        <a:t>300</a:t>
                      </a:r>
                      <a:endParaRPr sz="2000">
                        <a:solidFill>
                          <a:srgbClr val="434343"/>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2" name="Google Shape;32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 COALESCE function in mind in case you encounter a table with null values that you want to perform operations on!</a:t>
            </a:r>
            <a:endParaRPr sz="2900">
              <a:solidFill>
                <a:srgbClr val="434343"/>
              </a:solidFill>
              <a:latin typeface="Montserrat"/>
              <a:ea typeface="Montserrat"/>
              <a:cs typeface="Montserrat"/>
              <a:sym typeface="Montserrat"/>
            </a:endParaRPr>
          </a:p>
        </p:txBody>
      </p:sp>
      <p:pic>
        <p:nvPicPr>
          <p:cNvPr descr="watermark.jpg" id="323" name="Google Shape;32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CAST</a:t>
            </a:r>
            <a:endParaRPr b="1">
              <a:latin typeface="Montserrat"/>
              <a:ea typeface="Montserrat"/>
              <a:cs typeface="Montserrat"/>
              <a:sym typeface="Montserrat"/>
            </a:endParaRPr>
          </a:p>
        </p:txBody>
      </p:sp>
      <p:pic>
        <p:nvPicPr>
          <p:cNvPr descr="watermark.jpg" id="330" name="Google Shape;33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1" name="Google Shape;33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7" name="Google Shape;337;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CAST operator let’s you convert from one data type into another.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not every instance of a data type can be CAST to another data type, it must be reasonable to convert the data, for example ‘5’ to an integer will work, ‘five’ to an integer will not.</a:t>
            </a:r>
            <a:endParaRPr sz="2900">
              <a:solidFill>
                <a:srgbClr val="434343"/>
              </a:solidFill>
              <a:latin typeface="Montserrat"/>
              <a:ea typeface="Montserrat"/>
              <a:cs typeface="Montserrat"/>
              <a:sym typeface="Montserrat"/>
            </a:endParaRPr>
          </a:p>
        </p:txBody>
      </p:sp>
      <p:pic>
        <p:nvPicPr>
          <p:cNvPr descr="watermark.jpg" id="338" name="Google Shape;33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9" name="Google Shape;33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5" name="Google Shape;345;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 for CAST function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CAST(‘5’ AS INTEGER)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160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CAST operator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‘5’::INTEGER</a:t>
            </a:r>
            <a:endParaRPr sz="2900">
              <a:solidFill>
                <a:srgbClr val="434343"/>
              </a:solidFill>
              <a:latin typeface="Montserrat"/>
              <a:ea typeface="Montserrat"/>
              <a:cs typeface="Montserrat"/>
              <a:sym typeface="Montserrat"/>
            </a:endParaRPr>
          </a:p>
        </p:txBody>
      </p:sp>
      <p:pic>
        <p:nvPicPr>
          <p:cNvPr descr="watermark.jpg" id="346" name="Google Shape;346;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7" name="Google Shape;34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3" name="Google Shape;353;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can then use this in a SELECT query with a column name instead of a single instance.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CAST(date AS TIMESTAMP) </a:t>
            </a:r>
            <a:endParaRPr b="1"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 table</a:t>
            </a:r>
            <a:endParaRPr b="1" sz="2900">
              <a:solidFill>
                <a:srgbClr val="434343"/>
              </a:solidFill>
              <a:latin typeface="Montserrat"/>
              <a:ea typeface="Montserrat"/>
              <a:cs typeface="Montserrat"/>
              <a:sym typeface="Montserrat"/>
            </a:endParaRPr>
          </a:p>
        </p:txBody>
      </p:sp>
      <p:pic>
        <p:nvPicPr>
          <p:cNvPr descr="watermark.jpg" id="354" name="Google Shape;35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1" name="Google Shape;361;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b="1" sz="2900">
              <a:solidFill>
                <a:srgbClr val="434343"/>
              </a:solidFill>
              <a:latin typeface="Montserrat"/>
              <a:ea typeface="Montserrat"/>
              <a:cs typeface="Montserrat"/>
              <a:sym typeface="Montserrat"/>
            </a:endParaRPr>
          </a:p>
        </p:txBody>
      </p:sp>
      <p:pic>
        <p:nvPicPr>
          <p:cNvPr descr="watermark.jpg" id="362" name="Google Shape;36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3" name="Google Shape;36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1"/>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NULLIF</a:t>
            </a:r>
            <a:endParaRPr b="1">
              <a:latin typeface="Montserrat"/>
              <a:ea typeface="Montserrat"/>
              <a:cs typeface="Montserrat"/>
              <a:sym typeface="Montserrat"/>
            </a:endParaRPr>
          </a:p>
        </p:txBody>
      </p:sp>
      <p:pic>
        <p:nvPicPr>
          <p:cNvPr descr="watermark.jpg" id="369" name="Google Shape;36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p:txBody>
      </p:sp>
      <p:pic>
        <p:nvPicPr>
          <p:cNvPr descr="watermark.jpg" id="78" name="Google Shape;78;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 name="Google Shape;79;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76" name="Google Shape;3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NULLIF(10,10)</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NULL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77" name="Google Shape;3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4" name="Google Shape;384;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85" name="Google Shape;3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2" name="Google Shape;3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becomes very useful in cases where a NULL value would cause an error or unwanted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an example.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93" name="Google Shape;3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0" name="Google Shape;4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this table calculate the ratio of Department A to Department B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01" name="Google Shape;4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03" name="Google Shape;403;p55"/>
          <p:cNvGraphicFramePr/>
          <p:nvPr/>
        </p:nvGraphicFramePr>
        <p:xfrm>
          <a:off x="2785450" y="2999275"/>
          <a:ext cx="3000000" cy="3000000"/>
        </p:xfrm>
        <a:graphic>
          <a:graphicData uri="http://schemas.openxmlformats.org/drawingml/2006/table">
            <a:tbl>
              <a:tblPr>
                <a:noFill/>
                <a:tableStyleId>{895DF20D-0DBF-4B91-9A07-B5CC3C4F9F6B}</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9" name="Google Shape;409;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see easily the ratio of A to B is 2:1 or 200%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SQL to solve for this with 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0" name="Google Shape;41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2" name="Google Shape;412;p56"/>
          <p:cNvGraphicFramePr/>
          <p:nvPr/>
        </p:nvGraphicFramePr>
        <p:xfrm>
          <a:off x="2785450" y="2999275"/>
          <a:ext cx="3000000" cy="3000000"/>
        </p:xfrm>
        <a:graphic>
          <a:graphicData uri="http://schemas.openxmlformats.org/drawingml/2006/table">
            <a:tbl>
              <a:tblPr>
                <a:noFill/>
                <a:tableStyleId>{895DF20D-0DBF-4B91-9A07-B5CC3C4F9F6B}</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8" name="Google Shape;418;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quickly create this table and walk through solving the RATIO and why we may need NULLIF</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9" name="Google Shape;419;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1" name="Google Shape;421;p57"/>
          <p:cNvGraphicFramePr/>
          <p:nvPr/>
        </p:nvGraphicFramePr>
        <p:xfrm>
          <a:off x="2785450" y="2999275"/>
          <a:ext cx="3000000" cy="3000000"/>
        </p:xfrm>
        <a:graphic>
          <a:graphicData uri="http://schemas.openxmlformats.org/drawingml/2006/table">
            <a:tbl>
              <a:tblPr>
                <a:noFill/>
                <a:tableStyleId>{895DF20D-0DBF-4B91-9A07-B5CC3C4F9F6B}</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8"/>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VIEWS</a:t>
            </a:r>
            <a:endParaRPr b="1">
              <a:latin typeface="Montserrat"/>
              <a:ea typeface="Montserrat"/>
              <a:cs typeface="Montserrat"/>
              <a:sym typeface="Montserrat"/>
            </a:endParaRPr>
          </a:p>
        </p:txBody>
      </p:sp>
      <p:pic>
        <p:nvPicPr>
          <p:cNvPr descr="watermark.jpg" id="427" name="Google Shape;4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4" name="Google Shape;434;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there are specific combinations of tables and conditions that you find yourself using quite often for a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having to perform the same query over and over again as a starting point, you can create a VIEW to quickly see this query with a simple call.</a:t>
            </a:r>
            <a:endParaRPr sz="2900">
              <a:solidFill>
                <a:srgbClr val="434343"/>
              </a:solidFill>
              <a:latin typeface="Montserrat"/>
              <a:ea typeface="Montserrat"/>
              <a:cs typeface="Montserrat"/>
              <a:sym typeface="Montserrat"/>
            </a:endParaRPr>
          </a:p>
        </p:txBody>
      </p:sp>
      <p:pic>
        <p:nvPicPr>
          <p:cNvPr descr="watermark.jpg" id="435" name="Google Shape;4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2" name="Google Shape;442;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43" name="Google Shape;44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45" name="Google Shape;445;p60"/>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1" name="Google Shape;451;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52" name="Google Shape;452;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3" name="Google Shape;453;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4" name="Google Shape;454;p61"/>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5" name="Google Shape;455;p61"/>
          <p:cNvGraphicFramePr/>
          <p:nvPr/>
        </p:nvGraphicFramePr>
        <p:xfrm>
          <a:off x="2142025" y="3371300"/>
          <a:ext cx="3000000" cy="3000000"/>
        </p:xfrm>
        <a:graphic>
          <a:graphicData uri="http://schemas.openxmlformats.org/drawingml/2006/table">
            <a:tbl>
              <a:tblPr>
                <a:noFill/>
                <a:tableStyleId>{895DF20D-0DBF-4B91-9A07-B5CC3C4F9F6B}</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56" name="Google Shape;456;p61"/>
          <p:cNvGraphicFramePr/>
          <p:nvPr/>
        </p:nvGraphicFramePr>
        <p:xfrm>
          <a:off x="3940350" y="3371300"/>
          <a:ext cx="3000000" cy="3000000"/>
        </p:xfrm>
        <a:graphic>
          <a:graphicData uri="http://schemas.openxmlformats.org/drawingml/2006/table">
            <a:tbl>
              <a:tblPr>
                <a:noFill/>
                <a:tableStyleId>{895DF20D-0DBF-4B91-9A07-B5CC3C4F9F6B}</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 name="Google Shape;85;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CASE</a:t>
            </a:r>
            <a:r>
              <a:rPr lang="en" sz="2900">
                <a:solidFill>
                  <a:srgbClr val="434343"/>
                </a:solidFill>
                <a:latin typeface="Montserrat"/>
                <a:ea typeface="Montserrat"/>
                <a:cs typeface="Montserrat"/>
                <a:sym typeface="Montserrat"/>
              </a:rPr>
              <a:t> statement to only execute SQL code when certain conditions are met.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very similar to </a:t>
            </a:r>
            <a:r>
              <a:rPr b="1" lang="en" sz="2900">
                <a:solidFill>
                  <a:srgbClr val="434343"/>
                </a:solidFill>
                <a:latin typeface="Montserrat"/>
                <a:ea typeface="Montserrat"/>
                <a:cs typeface="Montserrat"/>
                <a:sym typeface="Montserrat"/>
              </a:rPr>
              <a:t>IF/ELSE</a:t>
            </a:r>
            <a:r>
              <a:rPr lang="en" sz="2900">
                <a:solidFill>
                  <a:srgbClr val="434343"/>
                </a:solidFill>
                <a:latin typeface="Montserrat"/>
                <a:ea typeface="Montserrat"/>
                <a:cs typeface="Montserrat"/>
                <a:sym typeface="Montserrat"/>
              </a:rPr>
              <a:t> statements in other programming languages.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 name="Google Shape;86;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 name="Google Shape;87;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2" name="Google Shape;46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63" name="Google Shape;46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5" name="Google Shape;465;p62"/>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67" name="Google Shape;467;p62"/>
          <p:cNvGraphicFramePr/>
          <p:nvPr/>
        </p:nvGraphicFramePr>
        <p:xfrm>
          <a:off x="2142025" y="3371300"/>
          <a:ext cx="3000000" cy="3000000"/>
        </p:xfrm>
        <a:graphic>
          <a:graphicData uri="http://schemas.openxmlformats.org/drawingml/2006/table">
            <a:tbl>
              <a:tblPr>
                <a:noFill/>
                <a:tableStyleId>{895DF20D-0DBF-4B91-9A07-B5CC3C4F9F6B}</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68" name="Google Shape;468;p62"/>
          <p:cNvGraphicFramePr/>
          <p:nvPr/>
        </p:nvGraphicFramePr>
        <p:xfrm>
          <a:off x="3940350" y="3371300"/>
          <a:ext cx="3000000" cy="3000000"/>
        </p:xfrm>
        <a:graphic>
          <a:graphicData uri="http://schemas.openxmlformats.org/drawingml/2006/table">
            <a:tbl>
              <a:tblPr>
                <a:noFill/>
                <a:tableStyleId>{895DF20D-0DBF-4B91-9A07-B5CC3C4F9F6B}</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69" name="Google Shape;469;p62"/>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0" name="Google Shape;470;p62"/>
          <p:cNvGraphicFramePr/>
          <p:nvPr/>
        </p:nvGraphicFramePr>
        <p:xfrm>
          <a:off x="2369225" y="782400"/>
          <a:ext cx="3000000" cy="3000000"/>
        </p:xfrm>
        <a:graphic>
          <a:graphicData uri="http://schemas.openxmlformats.org/drawingml/2006/table">
            <a:tbl>
              <a:tblPr>
                <a:noFill/>
                <a:tableStyleId>{895DF20D-0DBF-4B91-9A07-B5CC3C4F9F6B}</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77" name="Google Shape;47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9" name="Google Shape;479;p63"/>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81" name="Google Shape;481;p63"/>
          <p:cNvGraphicFramePr/>
          <p:nvPr/>
        </p:nvGraphicFramePr>
        <p:xfrm>
          <a:off x="2142025" y="3371300"/>
          <a:ext cx="3000000" cy="3000000"/>
        </p:xfrm>
        <a:graphic>
          <a:graphicData uri="http://schemas.openxmlformats.org/drawingml/2006/table">
            <a:tbl>
              <a:tblPr>
                <a:noFill/>
                <a:tableStyleId>{895DF20D-0DBF-4B91-9A07-B5CC3C4F9F6B}</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82" name="Google Shape;482;p63"/>
          <p:cNvGraphicFramePr/>
          <p:nvPr/>
        </p:nvGraphicFramePr>
        <p:xfrm>
          <a:off x="3940350" y="3371300"/>
          <a:ext cx="3000000" cy="3000000"/>
        </p:xfrm>
        <a:graphic>
          <a:graphicData uri="http://schemas.openxmlformats.org/drawingml/2006/table">
            <a:tbl>
              <a:tblPr>
                <a:noFill/>
                <a:tableStyleId>{895DF20D-0DBF-4B91-9A07-B5CC3C4F9F6B}</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3" name="Google Shape;483;p63"/>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4" name="Google Shape;484;p63"/>
          <p:cNvGraphicFramePr/>
          <p:nvPr/>
        </p:nvGraphicFramePr>
        <p:xfrm>
          <a:off x="2369225" y="782400"/>
          <a:ext cx="3000000" cy="3000000"/>
        </p:xfrm>
        <a:graphic>
          <a:graphicData uri="http://schemas.openxmlformats.org/drawingml/2006/table">
            <a:tbl>
              <a:tblPr>
                <a:noFill/>
                <a:tableStyleId>{895DF20D-0DBF-4B91-9A07-B5CC3C4F9F6B}</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5" name="Google Shape;485;p63"/>
          <p:cNvSpPr/>
          <p:nvPr/>
        </p:nvSpPr>
        <p:spPr>
          <a:xfrm>
            <a:off x="7362650" y="2029350"/>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3"/>
          <p:cNvSpPr/>
          <p:nvPr/>
        </p:nvSpPr>
        <p:spPr>
          <a:xfrm>
            <a:off x="6471450" y="782400"/>
            <a:ext cx="2524500" cy="859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 FROM view</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is a database object that is of a stored query.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can be accessed as a virtual table in PostgreSQL.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a view does not store data physically, it simply stores the query.</a:t>
            </a:r>
            <a:endParaRPr sz="2900">
              <a:solidFill>
                <a:srgbClr val="434343"/>
              </a:solidFill>
              <a:latin typeface="Montserrat"/>
              <a:ea typeface="Montserrat"/>
              <a:cs typeface="Montserrat"/>
              <a:sym typeface="Montserrat"/>
            </a:endParaRPr>
          </a:p>
        </p:txBody>
      </p:sp>
      <p:pic>
        <p:nvPicPr>
          <p:cNvPr descr="watermark.jpg" id="493" name="Google Shape;49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update and alter existing views.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pgAdmin!</a:t>
            </a:r>
            <a:endParaRPr sz="2900">
              <a:solidFill>
                <a:srgbClr val="434343"/>
              </a:solidFill>
              <a:latin typeface="Montserrat"/>
              <a:ea typeface="Montserrat"/>
              <a:cs typeface="Montserrat"/>
              <a:sym typeface="Montserrat"/>
            </a:endParaRPr>
          </a:p>
        </p:txBody>
      </p:sp>
      <p:pic>
        <p:nvPicPr>
          <p:cNvPr descr="watermark.jpg" id="501" name="Google Shape;501;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6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Importing and Exporting Data</a:t>
            </a:r>
            <a:endParaRPr b="1">
              <a:latin typeface="Montserrat"/>
              <a:ea typeface="Montserrat"/>
              <a:cs typeface="Montserrat"/>
              <a:sym typeface="Montserrat"/>
            </a:endParaRPr>
          </a:p>
        </p:txBody>
      </p:sp>
      <p:pic>
        <p:nvPicPr>
          <p:cNvPr descr="watermark.jpg" id="508" name="Google Shape;50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5" name="Google Shape;515;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explore the Import/Export functionality of PgAdmin, which allows us to import data from a .csv file to an already existing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some important notes to keep in mind when using Import/Export</a:t>
            </a:r>
            <a:endParaRPr sz="2900">
              <a:solidFill>
                <a:srgbClr val="434343"/>
              </a:solidFill>
              <a:latin typeface="Montserrat"/>
              <a:ea typeface="Montserrat"/>
              <a:cs typeface="Montserrat"/>
              <a:sym typeface="Montserrat"/>
            </a:endParaRPr>
          </a:p>
        </p:txBody>
      </p:sp>
      <p:pic>
        <p:nvPicPr>
          <p:cNvPr descr="watermark.jpg" id="516" name="Google Shape;516;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7" name="Google Shape;517;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3" name="Google Shape;523;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 every outside data file will work, variations in formatting, macros, data types, etc. may prevent the Import command from reading the file, at which point, you must edit your file to be compatible with SQL.</a:t>
            </a:r>
            <a:endParaRPr sz="2900">
              <a:solidFill>
                <a:srgbClr val="434343"/>
              </a:solidFill>
              <a:latin typeface="Montserrat"/>
              <a:ea typeface="Montserrat"/>
              <a:cs typeface="Montserrat"/>
              <a:sym typeface="Montserrat"/>
            </a:endParaRPr>
          </a:p>
        </p:txBody>
      </p:sp>
      <p:pic>
        <p:nvPicPr>
          <p:cNvPr descr="watermark.jpg" id="524" name="Google Shape;524;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5" name="Google Shape;525;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1" name="Google Shape;531;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Details of compatible file types and examples are available in the online documentation: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postgresql.org/docs/12/sql-copy.html</a:t>
            </a:r>
            <a:endParaRPr b="1" sz="2900">
              <a:solidFill>
                <a:srgbClr val="434343"/>
              </a:solidFill>
              <a:latin typeface="Montserrat"/>
              <a:ea typeface="Montserrat"/>
              <a:cs typeface="Montserrat"/>
              <a:sym typeface="Montserrat"/>
            </a:endParaRPr>
          </a:p>
        </p:txBody>
      </p:sp>
      <p:pic>
        <p:nvPicPr>
          <p:cNvPr descr="watermark.jpg" id="532" name="Google Shape;532;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3" name="Google Shape;533;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9" name="Google Shape;539;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a:t>
            </a:r>
            <a:r>
              <a:rPr b="1" lang="en" sz="2900">
                <a:solidFill>
                  <a:srgbClr val="434343"/>
                </a:solidFill>
                <a:latin typeface="Montserrat"/>
                <a:ea typeface="Montserrat"/>
                <a:cs typeface="Montserrat"/>
                <a:sym typeface="Montserrat"/>
              </a:rPr>
              <a:t>MUST</a:t>
            </a:r>
            <a:r>
              <a:rPr lang="en" sz="2900">
                <a:solidFill>
                  <a:srgbClr val="434343"/>
                </a:solidFill>
                <a:latin typeface="Montserrat"/>
                <a:ea typeface="Montserrat"/>
                <a:cs typeface="Montserrat"/>
                <a:sym typeface="Montserrat"/>
              </a:rPr>
              <a:t> provide the 100% correct file path to your outside file, otherwise the Import command will fail to find the file.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most common mistake if failing to provide the correct file path, confirm the file’s location under its properties.</a:t>
            </a:r>
            <a:endParaRPr sz="2900">
              <a:solidFill>
                <a:srgbClr val="434343"/>
              </a:solidFill>
              <a:latin typeface="Montserrat"/>
              <a:ea typeface="Montserrat"/>
              <a:cs typeface="Montserrat"/>
              <a:sym typeface="Montserrat"/>
            </a:endParaRPr>
          </a:p>
        </p:txBody>
      </p:sp>
      <p:pic>
        <p:nvPicPr>
          <p:cNvPr descr="watermark.jpg" id="540" name="Google Shape;54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7" name="Google Shape;54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VERY </a:t>
            </a: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Import command </a:t>
            </a:r>
            <a:r>
              <a:rPr b="1" lang="en" sz="2900">
                <a:solidFill>
                  <a:srgbClr val="434343"/>
                </a:solidFill>
                <a:latin typeface="Montserrat"/>
                <a:ea typeface="Montserrat"/>
                <a:cs typeface="Montserrat"/>
                <a:sym typeface="Montserrat"/>
              </a:rPr>
              <a:t>DOES NOT</a:t>
            </a:r>
            <a:r>
              <a:rPr lang="en" sz="2900">
                <a:solidFill>
                  <a:srgbClr val="434343"/>
                </a:solidFill>
                <a:latin typeface="Montserrat"/>
                <a:ea typeface="Montserrat"/>
                <a:cs typeface="Montserrat"/>
                <a:sym typeface="Montserrat"/>
              </a:rPr>
              <a:t> create a table for you.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assumes a table is already created.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Currently there is no automated way within pgAdmin to create a table directly from a .csv file.</a:t>
            </a:r>
            <a:endParaRPr sz="2900">
              <a:solidFill>
                <a:srgbClr val="434343"/>
              </a:solidFill>
              <a:latin typeface="Montserrat"/>
              <a:ea typeface="Montserrat"/>
              <a:cs typeface="Montserrat"/>
              <a:sym typeface="Montserrat"/>
            </a:endParaRPr>
          </a:p>
        </p:txBody>
      </p:sp>
      <p:pic>
        <p:nvPicPr>
          <p:cNvPr descr="watermark.jpg" id="548" name="Google Shape;54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 name="Google Shape;93;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two main ways to use a CASE statement, either a general CASE or a CASE expression.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Both methods can lead to the same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show the syntax for a “general” CASE.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4" name="Google Shape;94;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 name="Google Shape;95;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5" name="Google Shape;555;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an example in pgAdmin!</a:t>
            </a:r>
            <a:endParaRPr sz="2900">
              <a:solidFill>
                <a:srgbClr val="434343"/>
              </a:solidFill>
              <a:latin typeface="Montserrat"/>
              <a:ea typeface="Montserrat"/>
              <a:cs typeface="Montserrat"/>
              <a:sym typeface="Montserrat"/>
            </a:endParaRPr>
          </a:p>
        </p:txBody>
      </p:sp>
      <p:pic>
        <p:nvPicPr>
          <p:cNvPr descr="watermark.jpg" id="556" name="Google Shape;55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 name="Google Shape;101;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General Syntax</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condition1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WHEN condition2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02" name="Google Shape;102;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 name="Google Shape;103;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 name="Google Shape;109;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 FROM test;</a:t>
            </a:r>
            <a:endParaRPr sz="2900">
              <a:solidFill>
                <a:srgbClr val="434343"/>
              </a:solidFill>
              <a:latin typeface="Montserrat"/>
              <a:ea typeface="Montserrat"/>
              <a:cs typeface="Montserrat"/>
              <a:sym typeface="Montserrat"/>
            </a:endParaRPr>
          </a:p>
        </p:txBody>
      </p:sp>
      <p:pic>
        <p:nvPicPr>
          <p:cNvPr descr="watermark.jpg" id="110" name="Google Shape;110;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 name="Google Shape;111;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2" name="Google Shape;112;p20"/>
          <p:cNvGraphicFramePr/>
          <p:nvPr/>
        </p:nvGraphicFramePr>
        <p:xfrm>
          <a:off x="5515525" y="3806800"/>
          <a:ext cx="3000000" cy="3000000"/>
        </p:xfrm>
        <a:graphic>
          <a:graphicData uri="http://schemas.openxmlformats.org/drawingml/2006/table">
            <a:tbl>
              <a:tblPr>
                <a:noFill/>
                <a:tableStyleId>{895DF20D-0DBF-4B91-9A07-B5CC3C4F9F6B}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1" name="Google Shape;121;p21"/>
          <p:cNvGraphicFramePr/>
          <p:nvPr/>
        </p:nvGraphicFramePr>
        <p:xfrm>
          <a:off x="5515525" y="3806800"/>
          <a:ext cx="3000000" cy="3000000"/>
        </p:xfrm>
        <a:graphic>
          <a:graphicData uri="http://schemas.openxmlformats.org/drawingml/2006/table">
            <a:tbl>
              <a:tblPr>
                <a:noFill/>
                <a:tableStyleId>{895DF20D-0DBF-4B91-9A07-B5CC3C4F9F6B}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