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45"/>
  </p:notesMasterIdLst>
  <p:handoutMasterIdLst>
    <p:handoutMasterId r:id="rId46"/>
  </p:handoutMasterIdLst>
  <p:sldIdLst>
    <p:sldId id="292" r:id="rId3"/>
    <p:sldId id="306" r:id="rId4"/>
    <p:sldId id="276" r:id="rId5"/>
    <p:sldId id="277" r:id="rId6"/>
    <p:sldId id="264" r:id="rId7"/>
    <p:sldId id="265" r:id="rId8"/>
    <p:sldId id="266" r:id="rId9"/>
    <p:sldId id="267" r:id="rId10"/>
    <p:sldId id="268" r:id="rId11"/>
    <p:sldId id="269" r:id="rId12"/>
    <p:sldId id="275" r:id="rId13"/>
    <p:sldId id="293" r:id="rId14"/>
    <p:sldId id="280" r:id="rId15"/>
    <p:sldId id="279" r:id="rId16"/>
    <p:sldId id="281" r:id="rId17"/>
    <p:sldId id="282" r:id="rId18"/>
    <p:sldId id="283" r:id="rId19"/>
    <p:sldId id="294" r:id="rId20"/>
    <p:sldId id="278" r:id="rId21"/>
    <p:sldId id="301" r:id="rId22"/>
    <p:sldId id="296" r:id="rId23"/>
    <p:sldId id="297" r:id="rId24"/>
    <p:sldId id="298" r:id="rId25"/>
    <p:sldId id="299" r:id="rId26"/>
    <p:sldId id="300" r:id="rId27"/>
    <p:sldId id="302" r:id="rId28"/>
    <p:sldId id="303" r:id="rId29"/>
    <p:sldId id="304" r:id="rId30"/>
    <p:sldId id="305" r:id="rId31"/>
    <p:sldId id="307" r:id="rId32"/>
    <p:sldId id="310" r:id="rId33"/>
    <p:sldId id="312" r:id="rId34"/>
    <p:sldId id="313" r:id="rId35"/>
    <p:sldId id="295" r:id="rId36"/>
    <p:sldId id="284" r:id="rId37"/>
    <p:sldId id="285" r:id="rId38"/>
    <p:sldId id="286" r:id="rId39"/>
    <p:sldId id="287" r:id="rId40"/>
    <p:sldId id="288" r:id="rId41"/>
    <p:sldId id="289" r:id="rId42"/>
    <p:sldId id="290" r:id="rId43"/>
    <p:sldId id="2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92"/>
            <p14:sldId id="306"/>
            <p14:sldId id="276"/>
            <p14:sldId id="277"/>
            <p14:sldId id="264"/>
            <p14:sldId id="265"/>
            <p14:sldId id="266"/>
            <p14:sldId id="267"/>
            <p14:sldId id="268"/>
            <p14:sldId id="269"/>
            <p14:sldId id="275"/>
            <p14:sldId id="293"/>
            <p14:sldId id="280"/>
            <p14:sldId id="279"/>
            <p14:sldId id="281"/>
            <p14:sldId id="282"/>
            <p14:sldId id="283"/>
          </p14:sldIdLst>
        </p14:section>
        <p14:section name="Design, Morph, Annotate, Work Together, Tell Me" id="{B9B51309-D148-4332-87C2-07BE32FBCA3B}">
          <p14:sldIdLst>
            <p14:sldId id="294"/>
            <p14:sldId id="278"/>
            <p14:sldId id="301"/>
            <p14:sldId id="296"/>
            <p14:sldId id="297"/>
            <p14:sldId id="298"/>
            <p14:sldId id="299"/>
            <p14:sldId id="300"/>
            <p14:sldId id="302"/>
            <p14:sldId id="303"/>
            <p14:sldId id="304"/>
            <p14:sldId id="305"/>
            <p14:sldId id="307"/>
            <p14:sldId id="310"/>
            <p14:sldId id="312"/>
            <p14:sldId id="313"/>
            <p14:sldId id="295"/>
            <p14:sldId id="284"/>
            <p14:sldId id="285"/>
            <p14:sldId id="286"/>
            <p14:sldId id="287"/>
            <p14:sldId id="288"/>
            <p14:sldId id="289"/>
            <p14:sldId id="290"/>
            <p14:sldId id="29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214" autoAdjust="0"/>
  </p:normalViewPr>
  <p:slideViewPr>
    <p:cSldViewPr snapToGrid="0">
      <p:cViewPr varScale="1">
        <p:scale>
          <a:sx n="114" d="100"/>
          <a:sy n="114" d="100"/>
        </p:scale>
        <p:origin x="210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12/26/2019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38917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878662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697446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472751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11219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82398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1763503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1660566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12734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3658266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2850502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517637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234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81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90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5425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0426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6453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002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9055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1619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674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868756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031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8702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4661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4198869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3535732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3158222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1778149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153761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1839058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71185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195177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4226280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67171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57562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406871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485861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745302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89064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49" y="263390"/>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Rectangle 2">
            <a:extLst>
              <a:ext uri="{FF2B5EF4-FFF2-40B4-BE49-F238E27FC236}">
                <a16:creationId xmlns:a16="http://schemas.microsoft.com/office/drawing/2014/main" id="{8A9EAAFE-8291-47A2-BE65-42F1320D0351}"/>
              </a:ext>
            </a:extLst>
          </p:cNvPr>
          <p:cNvSpPr/>
          <p:nvPr userDrawn="1"/>
        </p:nvSpPr>
        <p:spPr>
          <a:xfrm>
            <a:off x="4693097" y="6225278"/>
            <a:ext cx="1986441" cy="307777"/>
          </a:xfrm>
          <a:prstGeom prst="rect">
            <a:avLst/>
          </a:prstGeom>
        </p:spPr>
        <p:txBody>
          <a:bodyPr wrap="none">
            <a:spAutoFit/>
          </a:bodyPr>
          <a:lstStyle/>
          <a:p>
            <a:r>
              <a:rPr lang="en-US" sz="1400" dirty="0">
                <a:solidFill>
                  <a:schemeClr val="bg1"/>
                </a:solidFill>
              </a:rPr>
              <a:t>©2018 Bassem </a:t>
            </a:r>
            <a:r>
              <a:rPr lang="en-US" sz="1400" dirty="0" err="1">
                <a:solidFill>
                  <a:schemeClr val="bg1"/>
                </a:solidFill>
              </a:rPr>
              <a:t>Abuein</a:t>
            </a:r>
            <a:endParaRPr lang="en-US" sz="1400" dirty="0">
              <a:solidFill>
                <a:schemeClr val="bg1"/>
              </a:solidFill>
            </a:endParaRP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BABABDAB-8F36-4E62-8752-6E33CE8E7DD5}" type="datetime1">
              <a:rPr lang="en-US" smtClean="0"/>
              <a:t>12/26/2019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dirty="0"/>
              <a:t>©2018 Bassem </a:t>
            </a:r>
            <a:r>
              <a:rPr lang="en-US" dirty="0" err="1"/>
              <a:t>Abuein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D1434AE9-8CFB-4AED-B1A5-88EF1DC739E4}"/>
              </a:ext>
            </a:extLst>
          </p:cNvPr>
          <p:cNvSpPr/>
          <p:nvPr userDrawn="1"/>
        </p:nvSpPr>
        <p:spPr>
          <a:xfrm>
            <a:off x="4693097" y="6225278"/>
            <a:ext cx="1986441" cy="307777"/>
          </a:xfrm>
          <a:prstGeom prst="rect">
            <a:avLst/>
          </a:prstGeom>
        </p:spPr>
        <p:txBody>
          <a:bodyPr wrap="none">
            <a:spAutoFit/>
          </a:bodyPr>
          <a:lstStyle/>
          <a:p>
            <a:r>
              <a:rPr lang="en-US" sz="1400" dirty="0">
                <a:solidFill>
                  <a:schemeClr val="bg1"/>
                </a:solidFill>
              </a:rPr>
              <a:t>©2018 Bassem </a:t>
            </a:r>
            <a:r>
              <a:rPr lang="en-US" sz="1400" dirty="0" err="1">
                <a:solidFill>
                  <a:schemeClr val="bg1"/>
                </a:solidFill>
              </a:rPr>
              <a:t>Abuein</a:t>
            </a:r>
            <a:endParaRPr lang="en-US" sz="1400" dirty="0">
              <a:solidFill>
                <a:schemeClr val="bg1"/>
              </a:solidFill>
            </a:endParaRPr>
          </a:p>
        </p:txBody>
      </p:sp>
      <p:sp>
        <p:nvSpPr>
          <p:cNvPr id="7" name="Content Placeholder 6"/>
          <p:cNvSpPr>
            <a:spLocks noGrp="1"/>
          </p:cNvSpPr>
          <p:nvPr>
            <p:ph sz="quarter" idx="13"/>
          </p:nvPr>
        </p:nvSpPr>
        <p:spPr>
          <a:xfrm>
            <a:off x="521208" y="2573683"/>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49" y="298450"/>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1F8FB5DF-CCE4-4EC9-B65E-9F9A0D3071BC}"/>
              </a:ext>
            </a:extLst>
          </p:cNvPr>
          <p:cNvSpPr/>
          <p:nvPr userDrawn="1"/>
        </p:nvSpPr>
        <p:spPr>
          <a:xfrm>
            <a:off x="4693097" y="6225278"/>
            <a:ext cx="1986441" cy="307777"/>
          </a:xfrm>
          <a:prstGeom prst="rect">
            <a:avLst/>
          </a:prstGeom>
        </p:spPr>
        <p:txBody>
          <a:bodyPr wrap="none">
            <a:spAutoFit/>
          </a:bodyPr>
          <a:lstStyle/>
          <a:p>
            <a:r>
              <a:rPr lang="en-US" sz="1400" dirty="0">
                <a:solidFill>
                  <a:schemeClr val="bg1"/>
                </a:solidFill>
              </a:rPr>
              <a:t>©2018 Bassem </a:t>
            </a:r>
            <a:r>
              <a:rPr lang="en-US" sz="1400" dirty="0" err="1">
                <a:solidFill>
                  <a:schemeClr val="bg1"/>
                </a:solidFill>
              </a:rPr>
              <a:t>Abuein</a:t>
            </a:r>
            <a:endParaRPr lang="en-US" sz="1400" dirty="0">
              <a:solidFill>
                <a:schemeClr val="bg1"/>
              </a:solidFill>
            </a:endParaRPr>
          </a:p>
        </p:txBody>
      </p:sp>
    </p:spTree>
    <p:extLst>
      <p:ext uri="{BB962C8B-B14F-4D97-AF65-F5344CB8AC3E}">
        <p14:creationId xmlns:p14="http://schemas.microsoft.com/office/powerpoint/2010/main" val="1128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67FF3D5-1ACE-4A07-AB2A-1C9B0CD593EA}" type="datetime1">
              <a:rPr lang="en-US" smtClean="0"/>
              <a:t>12/26/2019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©2018 Bassem Abuein</a:t>
            </a:r>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FBE4C-881A-4F01-B4EE-F21409D12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04480E-81CB-4054-ADA5-6F5B1E7A4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7739F-7D82-459E-B0B6-B62369BB8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43555-B524-4AFB-A162-33EBA7BBD6CA}" type="datetime1">
              <a:rPr lang="en-US" smtClean="0"/>
              <a:t>12/26/2019</a:t>
            </a:fld>
            <a:endParaRPr lang="en-US" dirty="0"/>
          </a:p>
        </p:txBody>
      </p:sp>
      <p:sp>
        <p:nvSpPr>
          <p:cNvPr id="5" name="Footer Placeholder 4">
            <a:extLst>
              <a:ext uri="{FF2B5EF4-FFF2-40B4-BE49-F238E27FC236}">
                <a16:creationId xmlns:a16="http://schemas.microsoft.com/office/drawing/2014/main" id="{FF20DDA2-9A33-4938-AEBA-02A347AA4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©2018 Bassem Abuein</a:t>
            </a:r>
            <a:endParaRPr lang="en-US" dirty="0"/>
          </a:p>
        </p:txBody>
      </p:sp>
      <p:sp>
        <p:nvSpPr>
          <p:cNvPr id="6" name="Slide Number Placeholder 5">
            <a:extLst>
              <a:ext uri="{FF2B5EF4-FFF2-40B4-BE49-F238E27FC236}">
                <a16:creationId xmlns:a16="http://schemas.microsoft.com/office/drawing/2014/main" id="{8E85C8A5-E8E9-4C91-86A2-8593E0F5E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477C2-EB03-415D-B148-8B706E19678B}" type="slidenum">
              <a:rPr lang="en-US" smtClean="0"/>
              <a:t>‹#›</a:t>
            </a:fld>
            <a:endParaRPr lang="en-US" dirty="0"/>
          </a:p>
        </p:txBody>
      </p:sp>
    </p:spTree>
    <p:extLst>
      <p:ext uri="{BB962C8B-B14F-4D97-AF65-F5344CB8AC3E}">
        <p14:creationId xmlns:p14="http://schemas.microsoft.com/office/powerpoint/2010/main" val="3689419889"/>
      </p:ext>
    </p:extLst>
  </p:cSld>
  <p:clrMap bg1="lt1" tx1="dk1" bg2="lt2" tx2="dk2" accent1="accent1" accent2="accent2" accent3="accent3" accent4="accent4" accent5="accent5" accent6="accent6" hlink="hlink" folHlink="folHlink"/>
  <p:sldLayoutIdLst>
    <p:sldLayoutId id="2147483665"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hyperlink" Target="https://github.com/MicrosoftArchive/redis/releases" TargetMode="Externa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hyperlink" Target="https://redis.io/download" TargetMode="External"/><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hyperlink" Target="https://redis.io/download" TargetMode="Externa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3EFADA97-F172-4DF9-9A8C-E0DB4F5ADCE6}"/>
              </a:ext>
            </a:extLst>
          </p:cNvPr>
          <p:cNvSpPr>
            <a:spLocks noGrp="1"/>
          </p:cNvSpPr>
          <p:nvPr>
            <p:ph type="ftr" sz="quarter" idx="3"/>
          </p:nvPr>
        </p:nvSpPr>
        <p:spPr/>
        <p:txBody>
          <a:bodyPr/>
          <a:lstStyle/>
          <a:p>
            <a:r>
              <a:rPr lang="en-US" dirty="0">
                <a:solidFill>
                  <a:schemeClr val="bg1"/>
                </a:solidFill>
              </a:rPr>
              <a:t>©2018 Bassem </a:t>
            </a:r>
            <a:r>
              <a:rPr lang="en-US" dirty="0" err="1">
                <a:solidFill>
                  <a:schemeClr val="bg1"/>
                </a:solidFill>
              </a:rPr>
              <a:t>Abuein</a:t>
            </a:r>
            <a:endParaRPr lang="en-US" dirty="0">
              <a:solidFill>
                <a:schemeClr val="bg1"/>
              </a:solidFill>
            </a:endParaRPr>
          </a:p>
        </p:txBody>
      </p:sp>
    </p:spTree>
    <p:extLst>
      <p:ext uri="{BB962C8B-B14F-4D97-AF65-F5344CB8AC3E}">
        <p14:creationId xmlns:p14="http://schemas.microsoft.com/office/powerpoint/2010/main" val="146677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fontScale="90000"/>
          </a:bodyPr>
          <a:lstStyle/>
          <a:p>
            <a:r>
              <a:rPr lang="en-US" sz="4800" dirty="0">
                <a:solidFill>
                  <a:schemeClr val="bg1"/>
                </a:solidFill>
              </a:rPr>
              <a:t>When to use SQL vs NoSQL</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When to use NoSQL?</a:t>
            </a:r>
          </a:p>
          <a:p>
            <a:r>
              <a:rPr lang="en-US" sz="2400" dirty="0">
                <a:solidFill>
                  <a:schemeClr val="bg1"/>
                </a:solidFill>
              </a:rPr>
              <a:t>Storing big amount of data, that has no defined structure.</a:t>
            </a:r>
          </a:p>
          <a:p>
            <a:r>
              <a:rPr lang="en-US" sz="2400" dirty="0">
                <a:solidFill>
                  <a:schemeClr val="bg1"/>
                </a:solidFill>
              </a:rPr>
              <a:t>Using cloud storage and hosting.</a:t>
            </a:r>
          </a:p>
          <a:p>
            <a:r>
              <a:rPr lang="en-US" sz="2400" dirty="0">
                <a:solidFill>
                  <a:schemeClr val="bg1"/>
                </a:solidFill>
              </a:rPr>
              <a:t>Quick software development and prototyping.</a:t>
            </a: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4103886580"/>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000" dirty="0">
                <a:solidFill>
                  <a:schemeClr val="bg1"/>
                </a:solidFill>
                <a:latin typeface="+mn-lt"/>
                <a:ea typeface="+mn-ea"/>
                <a:cs typeface="+mn-cs"/>
              </a:rPr>
              <a:t>Redis Usage In Web Applications</a:t>
            </a:r>
          </a:p>
        </p:txBody>
      </p:sp>
      <p:sp>
        <p:nvSpPr>
          <p:cNvPr id="3" name="Subtitle 2"/>
          <p:cNvSpPr>
            <a:spLocks noGrp="1"/>
          </p:cNvSpPr>
          <p:nvPr>
            <p:ph type="subTitle" idx="4294967295"/>
          </p:nvPr>
        </p:nvSpPr>
        <p:spPr>
          <a:xfrm>
            <a:off x="855620" y="2272937"/>
            <a:ext cx="9582736" cy="3805134"/>
          </a:xfrm>
        </p:spPr>
        <p:txBody>
          <a:bodyPr>
            <a:noAutofit/>
          </a:bodyPr>
          <a:lstStyle/>
          <a:p>
            <a:pPr>
              <a:lnSpc>
                <a:spcPct val="100000"/>
              </a:lnSpc>
            </a:pPr>
            <a:r>
              <a:rPr lang="en-US" sz="2400" dirty="0">
                <a:solidFill>
                  <a:schemeClr val="bg1"/>
                </a:solidFill>
              </a:rPr>
              <a:t>User Session management.</a:t>
            </a:r>
          </a:p>
          <a:p>
            <a:pPr>
              <a:lnSpc>
                <a:spcPct val="100000"/>
              </a:lnSpc>
            </a:pPr>
            <a:r>
              <a:rPr lang="en-US" sz="2400" dirty="0">
                <a:solidFill>
                  <a:schemeClr val="bg1"/>
                </a:solidFill>
              </a:rPr>
              <a:t>Caching.</a:t>
            </a:r>
          </a:p>
          <a:p>
            <a:pPr>
              <a:lnSpc>
                <a:spcPct val="100000"/>
              </a:lnSpc>
            </a:pPr>
            <a:r>
              <a:rPr lang="en-US" sz="2400" dirty="0">
                <a:solidFill>
                  <a:schemeClr val="bg1"/>
                </a:solidFill>
              </a:rPr>
              <a:t> Pub/Sub (Queues &amp; Notifications).</a:t>
            </a:r>
          </a:p>
          <a:p>
            <a:pPr>
              <a:lnSpc>
                <a:spcPct val="100000"/>
              </a:lnSpc>
            </a:pPr>
            <a:r>
              <a:rPr lang="en-US" sz="2400" dirty="0">
                <a:solidFill>
                  <a:schemeClr val="bg1"/>
                </a:solidFill>
              </a:rPr>
              <a:t>Leaderboards for gaming apps.</a:t>
            </a:r>
          </a:p>
          <a:p>
            <a:pPr>
              <a:lnSpc>
                <a:spcPct val="100000"/>
              </a:lnSpc>
            </a:pPr>
            <a:r>
              <a:rPr lang="en-US" sz="2400" dirty="0">
                <a:solidFill>
                  <a:schemeClr val="bg1"/>
                </a:solidFill>
              </a:rPr>
              <a:t>Geospatial. </a:t>
            </a:r>
          </a:p>
          <a:p>
            <a:endParaRPr lang="en-US" sz="2400" dirty="0">
              <a:solidFill>
                <a:schemeClr val="bg1"/>
              </a:solidFill>
            </a:endParaRPr>
          </a:p>
          <a:p>
            <a:endParaRPr lang="en-US" sz="2400" dirty="0">
              <a:solidFill>
                <a:schemeClr val="bg1"/>
              </a:solidFill>
            </a:endParaRPr>
          </a:p>
          <a:p>
            <a:r>
              <a:rPr lang="en-US" sz="2400" dirty="0">
                <a:solidFill>
                  <a:schemeClr val="bg1"/>
                </a:solidFill>
              </a:rPr>
              <a:t>                                                                                                </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3986612654"/>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4375864"/>
          </a:xfrm>
        </p:spPr>
        <p:txBody>
          <a:bodyPr anchor="ctr" anchorCtr="0">
            <a:normAutofit/>
          </a:bodyPr>
          <a:lstStyle/>
          <a:p>
            <a:pPr algn="ctr"/>
            <a:r>
              <a:rPr lang="en-US" sz="4000" dirty="0">
                <a:solidFill>
                  <a:schemeClr val="bg1"/>
                </a:solidFill>
                <a:latin typeface="+mn-lt"/>
                <a:ea typeface="+mn-ea"/>
                <a:cs typeface="+mn-cs"/>
              </a:rPr>
              <a:t>Section 2: Redis Installation</a:t>
            </a:r>
          </a:p>
        </p:txBody>
      </p:sp>
      <p:sp>
        <p:nvSpPr>
          <p:cNvPr id="3" name="Subtitle 2"/>
          <p:cNvSpPr>
            <a:spLocks noGrp="1"/>
          </p:cNvSpPr>
          <p:nvPr>
            <p:ph type="subTitle" idx="4294967295"/>
          </p:nvPr>
        </p:nvSpPr>
        <p:spPr>
          <a:xfrm>
            <a:off x="855620" y="2272937"/>
            <a:ext cx="9582736" cy="3805134"/>
          </a:xfrm>
        </p:spPr>
        <p:txBody>
          <a:bodyPr>
            <a:noAutofit/>
          </a:bodyPr>
          <a:lstStyle/>
          <a:p>
            <a:endParaRPr lang="en-US" sz="2400" dirty="0">
              <a:solidFill>
                <a:schemeClr val="bg1"/>
              </a:solidFill>
            </a:endParaRPr>
          </a:p>
          <a:p>
            <a:endParaRPr lang="en-US" sz="2400" dirty="0">
              <a:solidFill>
                <a:schemeClr val="bg1"/>
              </a:solidFill>
            </a:endParaRPr>
          </a:p>
          <a:p>
            <a:r>
              <a:rPr lang="en-US" sz="2400" dirty="0">
                <a:solidFill>
                  <a:schemeClr val="bg1"/>
                </a:solidFill>
              </a:rPr>
              <a:t>                                                                                                </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38079557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800" dirty="0">
                <a:solidFill>
                  <a:schemeClr val="bg1"/>
                </a:solidFill>
              </a:rPr>
              <a:t>Installing Redis On Windows</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1800" b="1" dirty="0">
                <a:solidFill>
                  <a:schemeClr val="bg1"/>
                </a:solidFill>
              </a:rPr>
              <a:t>Navigate to </a:t>
            </a:r>
            <a:r>
              <a:rPr lang="en-US" sz="1800" b="1" dirty="0">
                <a:solidFill>
                  <a:schemeClr val="bg1"/>
                </a:solidFill>
                <a:hlinkClick r:id="rId5"/>
              </a:rPr>
              <a:t>https://github.com/MicrosoftArchive/redis/releases</a:t>
            </a:r>
            <a:endParaRPr lang="en-US" sz="1800" b="1" dirty="0">
              <a:solidFill>
                <a:schemeClr val="bg1"/>
              </a:solidFill>
            </a:endParaRPr>
          </a:p>
          <a:p>
            <a:r>
              <a:rPr lang="en-US" sz="2400" dirty="0">
                <a:solidFill>
                  <a:schemeClr val="bg1"/>
                </a:solidFill>
              </a:rPr>
              <a:t>Two methods: </a:t>
            </a:r>
          </a:p>
          <a:p>
            <a:pPr marL="457200" indent="-457200">
              <a:buAutoNum type="arabicPeriod"/>
            </a:pPr>
            <a:r>
              <a:rPr lang="en-US" sz="2400" dirty="0">
                <a:solidFill>
                  <a:schemeClr val="bg1"/>
                </a:solidFill>
              </a:rPr>
              <a:t>Download latest Redis  Zip  version, unzip it and run Redis right away.</a:t>
            </a:r>
            <a:endParaRPr lang="en-US" sz="2400" dirty="0">
              <a:solidFill>
                <a:schemeClr val="bg1"/>
              </a:solidFill>
              <a:latin typeface="+mj-lt"/>
            </a:endParaRPr>
          </a:p>
          <a:p>
            <a:pPr marL="457200" indent="-457200">
              <a:buAutoNum type="arabicPeriod"/>
            </a:pPr>
            <a:r>
              <a:rPr lang="en-US" sz="2400" dirty="0">
                <a:solidFill>
                  <a:schemeClr val="bg1"/>
                </a:solidFill>
              </a:rPr>
              <a:t>MSI installer , like you install any other software on windows.</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38676630"/>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Installing Redis On Mac OS X</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3144966"/>
          </a:xfrm>
        </p:spPr>
        <p:txBody>
          <a:bodyPr>
            <a:normAutofit/>
          </a:bodyPr>
          <a:lstStyle/>
          <a:p>
            <a:r>
              <a:rPr lang="en-US" sz="2400" dirty="0">
                <a:solidFill>
                  <a:schemeClr val="bg1"/>
                </a:solidFill>
              </a:rPr>
              <a:t>Two methods: </a:t>
            </a:r>
            <a:endParaRPr lang="en-US" sz="2400" dirty="0">
              <a:solidFill>
                <a:schemeClr val="bg1"/>
              </a:solidFill>
              <a:latin typeface="+mj-lt"/>
            </a:endParaRPr>
          </a:p>
          <a:p>
            <a:pPr marL="457200" indent="-457200">
              <a:buAutoNum type="arabicPeriod"/>
            </a:pPr>
            <a:r>
              <a:rPr lang="en-US" sz="2400" dirty="0">
                <a:solidFill>
                  <a:schemeClr val="bg1"/>
                </a:solidFill>
                <a:latin typeface="+mj-lt"/>
              </a:rPr>
              <a:t>Using homebrew.    </a:t>
            </a:r>
            <a:r>
              <a:rPr lang="en-US" sz="2400" dirty="0">
                <a:solidFill>
                  <a:schemeClr val="bg1"/>
                </a:solidFill>
                <a:latin typeface="+mj-lt"/>
                <a:sym typeface="Wingdings" panose="05000000000000000000" pitchFamily="2" charset="2"/>
              </a:rPr>
              <a:t>  b</a:t>
            </a:r>
            <a:r>
              <a:rPr lang="en-US" sz="2400" dirty="0">
                <a:solidFill>
                  <a:schemeClr val="bg1"/>
                </a:solidFill>
                <a:latin typeface="+mj-lt"/>
              </a:rPr>
              <a:t>rew install redis</a:t>
            </a:r>
          </a:p>
          <a:p>
            <a:r>
              <a:rPr lang="en-US" sz="2400" dirty="0">
                <a:solidFill>
                  <a:schemeClr val="bg1"/>
                </a:solidFill>
                <a:latin typeface="+mj-lt"/>
              </a:rPr>
              <a:t>2.  As in Redis download page (</a:t>
            </a:r>
            <a:r>
              <a:rPr lang="en-US" sz="2400" dirty="0">
                <a:solidFill>
                  <a:schemeClr val="bg1"/>
                </a:solidFill>
                <a:latin typeface="+mj-lt"/>
                <a:hlinkClick r:id="rId5"/>
              </a:rPr>
              <a:t>https://redis.io/download</a:t>
            </a:r>
            <a:r>
              <a:rPr lang="en-US" sz="2400" dirty="0">
                <a:solidFill>
                  <a:schemeClr val="bg1"/>
                </a:solidFill>
                <a:latin typeface="+mj-lt"/>
              </a:rPr>
              <a:t>) </a:t>
            </a:r>
            <a:r>
              <a:rPr lang="en-US" sz="2400" dirty="0">
                <a:solidFill>
                  <a:schemeClr val="bg1"/>
                </a:solidFill>
                <a:latin typeface="+mj-lt"/>
                <a:sym typeface="Wingdings" panose="05000000000000000000" pitchFamily="2" charset="2"/>
              </a:rPr>
              <a:t></a:t>
            </a:r>
            <a:r>
              <a:rPr lang="en-US" sz="2400" dirty="0">
                <a:solidFill>
                  <a:schemeClr val="bg1"/>
                </a:solidFill>
                <a:latin typeface="+mj-lt"/>
              </a:rPr>
              <a:t>  If you don’t have wget  installed use Curl –O instead.</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645886430"/>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800" dirty="0">
                <a:solidFill>
                  <a:schemeClr val="bg1"/>
                </a:solidFill>
              </a:rPr>
              <a:t>Installing Redis On Unix</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As in Redis download page (</a:t>
            </a:r>
            <a:r>
              <a:rPr lang="en-US" sz="2400" dirty="0">
                <a:solidFill>
                  <a:schemeClr val="bg1"/>
                </a:solidFill>
                <a:hlinkClick r:id="rId5"/>
              </a:rPr>
              <a:t>https://redis.io/download</a:t>
            </a:r>
            <a:r>
              <a:rPr lang="en-US" sz="2400" dirty="0">
                <a:solidFill>
                  <a:schemeClr val="bg1"/>
                </a:solidFill>
              </a:rPr>
              <a:t>).</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1617595069"/>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800" dirty="0">
                <a:solidFill>
                  <a:schemeClr val="bg1"/>
                </a:solidFill>
              </a:rPr>
              <a:t>Free Cloud/Hosted Installation</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https://redislabs.com/</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024308868"/>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800" dirty="0">
                <a:solidFill>
                  <a:schemeClr val="bg1"/>
                </a:solidFill>
              </a:rPr>
              <a:t>Redis GUI Client</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Redis Desktop Manager (aka RDM): </a:t>
            </a:r>
          </a:p>
          <a:p>
            <a:r>
              <a:rPr lang="en-US" sz="2400" dirty="0">
                <a:solidFill>
                  <a:schemeClr val="bg1"/>
                </a:solidFill>
              </a:rPr>
              <a:t>is a fast open source Redis database management application for Windows, Linux and MacOS.</a:t>
            </a:r>
          </a:p>
          <a:p>
            <a:endParaRPr lang="en-US" sz="2400" dirty="0">
              <a:solidFill>
                <a:schemeClr val="bg1"/>
              </a:solidFill>
            </a:endParaRPr>
          </a:p>
          <a:p>
            <a:r>
              <a:rPr lang="en-US" sz="2400" dirty="0">
                <a:solidFill>
                  <a:schemeClr val="bg1"/>
                </a:solidFill>
              </a:rPr>
              <a:t>To install: https://redisdesktop.com/</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1061363681"/>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4375864"/>
          </a:xfrm>
        </p:spPr>
        <p:txBody>
          <a:bodyPr anchor="ctr" anchorCtr="0">
            <a:normAutofit/>
          </a:bodyPr>
          <a:lstStyle/>
          <a:p>
            <a:pPr algn="ctr"/>
            <a:r>
              <a:rPr lang="en-US" sz="4000" dirty="0">
                <a:solidFill>
                  <a:schemeClr val="bg1"/>
                </a:solidFill>
                <a:latin typeface="+mn-lt"/>
                <a:ea typeface="+mn-ea"/>
                <a:cs typeface="+mn-cs"/>
              </a:rPr>
              <a:t>Section 3: Redis Data Types And Commands</a:t>
            </a:r>
          </a:p>
        </p:txBody>
      </p:sp>
      <p:sp>
        <p:nvSpPr>
          <p:cNvPr id="3" name="Subtitle 2"/>
          <p:cNvSpPr>
            <a:spLocks noGrp="1"/>
          </p:cNvSpPr>
          <p:nvPr>
            <p:ph type="subTitle" idx="4294967295"/>
          </p:nvPr>
        </p:nvSpPr>
        <p:spPr>
          <a:xfrm>
            <a:off x="855620" y="681318"/>
            <a:ext cx="9582736" cy="1084729"/>
          </a:xfrm>
        </p:spPr>
        <p:txBody>
          <a:bodyPr>
            <a:noAutofit/>
          </a:bodyPr>
          <a:lstStyle/>
          <a:p>
            <a:endParaRPr lang="en-US" sz="2400" dirty="0">
              <a:solidFill>
                <a:schemeClr val="bg1"/>
              </a:solidFill>
            </a:endParaRPr>
          </a:p>
          <a:p>
            <a:endParaRPr lang="en-US" sz="4000" dirty="0">
              <a:solidFill>
                <a:schemeClr val="bg1"/>
              </a:solidFill>
            </a:endParaRPr>
          </a:p>
          <a:p>
            <a:r>
              <a:rPr lang="en-US" sz="2400" dirty="0">
                <a:solidFill>
                  <a:schemeClr val="bg1"/>
                </a:solidFill>
              </a:rPr>
              <a:t>                                                                                                </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008023328"/>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Redis Main Data Types</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1771064" y="2802477"/>
            <a:ext cx="9582736" cy="3144966"/>
          </a:xfrm>
        </p:spPr>
        <p:txBody>
          <a:bodyPr>
            <a:normAutofit fontScale="77500" lnSpcReduction="20000"/>
          </a:bodyPr>
          <a:lstStyle/>
          <a:p>
            <a:pPr>
              <a:lnSpc>
                <a:spcPct val="120000"/>
              </a:lnSpc>
            </a:pPr>
            <a:r>
              <a:rPr lang="en-US" sz="3000" dirty="0">
                <a:solidFill>
                  <a:schemeClr val="bg1"/>
                </a:solidFill>
                <a:latin typeface="+mj-lt"/>
              </a:rPr>
              <a:t>Strings</a:t>
            </a:r>
          </a:p>
          <a:p>
            <a:pPr>
              <a:lnSpc>
                <a:spcPct val="120000"/>
              </a:lnSpc>
            </a:pPr>
            <a:r>
              <a:rPr lang="en-US" sz="3000" dirty="0">
                <a:solidFill>
                  <a:schemeClr val="bg1"/>
                </a:solidFill>
                <a:latin typeface="+mj-lt"/>
              </a:rPr>
              <a:t>Lists</a:t>
            </a:r>
          </a:p>
          <a:p>
            <a:pPr>
              <a:lnSpc>
                <a:spcPct val="120000"/>
              </a:lnSpc>
            </a:pPr>
            <a:r>
              <a:rPr lang="en-US" sz="3000" dirty="0">
                <a:solidFill>
                  <a:schemeClr val="bg1"/>
                </a:solidFill>
                <a:latin typeface="+mj-lt"/>
              </a:rPr>
              <a:t>Sets</a:t>
            </a:r>
          </a:p>
          <a:p>
            <a:pPr>
              <a:lnSpc>
                <a:spcPct val="120000"/>
              </a:lnSpc>
            </a:pPr>
            <a:r>
              <a:rPr lang="en-US" sz="3000" dirty="0">
                <a:solidFill>
                  <a:schemeClr val="bg1"/>
                </a:solidFill>
                <a:latin typeface="+mj-lt"/>
              </a:rPr>
              <a:t>Sorted Sets</a:t>
            </a:r>
          </a:p>
          <a:p>
            <a:pPr>
              <a:lnSpc>
                <a:spcPct val="120000"/>
              </a:lnSpc>
            </a:pPr>
            <a:r>
              <a:rPr lang="en-US" sz="3000" dirty="0">
                <a:solidFill>
                  <a:schemeClr val="bg1"/>
                </a:solidFill>
                <a:latin typeface="+mj-lt"/>
              </a:rPr>
              <a:t>Hashes</a:t>
            </a:r>
          </a:p>
          <a:p>
            <a:pPr>
              <a:lnSpc>
                <a:spcPct val="120000"/>
              </a:lnSpc>
            </a:pPr>
            <a:endParaRPr lang="en-US" sz="2400" dirty="0">
              <a:solidFill>
                <a:schemeClr val="bg1"/>
              </a:solidFill>
              <a:latin typeface="+mj-lt"/>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772645367"/>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4375864"/>
          </a:xfrm>
        </p:spPr>
        <p:txBody>
          <a:bodyPr anchor="ctr" anchorCtr="0">
            <a:normAutofit/>
          </a:bodyPr>
          <a:lstStyle/>
          <a:p>
            <a:pPr algn="ctr"/>
            <a:r>
              <a:rPr lang="en-US" sz="4000" dirty="0">
                <a:solidFill>
                  <a:schemeClr val="bg1"/>
                </a:solidFill>
                <a:latin typeface="+mn-lt"/>
                <a:ea typeface="+mn-ea"/>
                <a:cs typeface="+mn-cs"/>
              </a:rPr>
              <a:t>Section 1: Introduction</a:t>
            </a:r>
          </a:p>
        </p:txBody>
      </p:sp>
      <p:sp>
        <p:nvSpPr>
          <p:cNvPr id="3" name="Subtitle 2"/>
          <p:cNvSpPr>
            <a:spLocks noGrp="1"/>
          </p:cNvSpPr>
          <p:nvPr>
            <p:ph type="subTitle" idx="4294967295"/>
          </p:nvPr>
        </p:nvSpPr>
        <p:spPr>
          <a:xfrm>
            <a:off x="855620" y="2272937"/>
            <a:ext cx="9582736" cy="3805134"/>
          </a:xfrm>
        </p:spPr>
        <p:txBody>
          <a:bodyPr>
            <a:noAutofit/>
          </a:bodyPr>
          <a:lstStyle/>
          <a:p>
            <a:endParaRPr lang="en-US" sz="2400" dirty="0">
              <a:solidFill>
                <a:schemeClr val="bg1"/>
              </a:solidFill>
            </a:endParaRPr>
          </a:p>
          <a:p>
            <a:endParaRPr lang="en-US" sz="2400" dirty="0">
              <a:solidFill>
                <a:schemeClr val="bg1"/>
              </a:solidFill>
            </a:endParaRPr>
          </a:p>
          <a:p>
            <a:r>
              <a:rPr lang="en-US" sz="2400" dirty="0">
                <a:solidFill>
                  <a:schemeClr val="bg1"/>
                </a:solidFill>
              </a:rPr>
              <a:t>                                                                                                </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862223437"/>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4375864"/>
          </a:xfrm>
        </p:spPr>
        <p:txBody>
          <a:bodyPr anchor="ctr" anchorCtr="0">
            <a:normAutofit/>
          </a:bodyPr>
          <a:lstStyle/>
          <a:p>
            <a:pPr algn="ctr"/>
            <a:r>
              <a:rPr lang="en-US" sz="4000" dirty="0">
                <a:solidFill>
                  <a:schemeClr val="bg1"/>
                </a:solidFill>
                <a:latin typeface="+mn-lt"/>
                <a:ea typeface="+mn-ea"/>
                <a:cs typeface="+mn-cs"/>
              </a:rPr>
              <a:t>Section 4: Redis Advanced</a:t>
            </a:r>
          </a:p>
        </p:txBody>
      </p:sp>
      <p:sp>
        <p:nvSpPr>
          <p:cNvPr id="3" name="Subtitle 2"/>
          <p:cNvSpPr>
            <a:spLocks noGrp="1"/>
          </p:cNvSpPr>
          <p:nvPr>
            <p:ph type="subTitle" idx="4294967295"/>
          </p:nvPr>
        </p:nvSpPr>
        <p:spPr>
          <a:xfrm>
            <a:off x="855620" y="681318"/>
            <a:ext cx="9582736" cy="1084729"/>
          </a:xfrm>
        </p:spPr>
        <p:txBody>
          <a:bodyPr>
            <a:noAutofit/>
          </a:bodyPr>
          <a:lstStyle/>
          <a:p>
            <a:endParaRPr lang="en-US" sz="2400" dirty="0">
              <a:solidFill>
                <a:schemeClr val="bg1"/>
              </a:solidFill>
            </a:endParaRPr>
          </a:p>
          <a:p>
            <a:endParaRPr lang="en-US" sz="4000" dirty="0">
              <a:solidFill>
                <a:schemeClr val="bg1"/>
              </a:solidFill>
            </a:endParaRPr>
          </a:p>
          <a:p>
            <a:r>
              <a:rPr lang="en-US" sz="2400" dirty="0">
                <a:solidFill>
                  <a:schemeClr val="bg1"/>
                </a:solidFill>
              </a:rPr>
              <a:t>                                                                                                </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1514065975"/>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ctr"/>
            <a:r>
              <a:rPr lang="en-US" sz="4000" dirty="0">
                <a:solidFill>
                  <a:schemeClr val="bg1"/>
                </a:solidFill>
                <a:ea typeface="+mn-ea"/>
                <a:cs typeface="+mn-cs"/>
              </a:rPr>
              <a:t>Redis Persistence Options</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111604"/>
            <a:ext cx="9582736" cy="3966467"/>
          </a:xfrm>
        </p:spPr>
        <p:txBody>
          <a:bodyPr>
            <a:normAutofit/>
          </a:bodyPr>
          <a:lstStyle/>
          <a:p>
            <a:r>
              <a:rPr lang="en-US" sz="4000" dirty="0">
                <a:solidFill>
                  <a:schemeClr val="bg1"/>
                </a:solidFill>
                <a:latin typeface="+mj-lt"/>
              </a:rPr>
              <a:t>No persistence, dataset in memory.</a:t>
            </a:r>
          </a:p>
          <a:p>
            <a:r>
              <a:rPr lang="en-US" sz="4000" dirty="0">
                <a:solidFill>
                  <a:schemeClr val="bg1"/>
                </a:solidFill>
                <a:latin typeface="+mj-lt"/>
              </a:rPr>
              <a:t>RDB(Redis Database File)</a:t>
            </a:r>
          </a:p>
          <a:p>
            <a:r>
              <a:rPr lang="en-US" sz="4000" dirty="0">
                <a:solidFill>
                  <a:schemeClr val="bg1"/>
                </a:solidFill>
                <a:latin typeface="+mj-lt"/>
              </a:rPr>
              <a:t>AOF(Append Only File)</a:t>
            </a:r>
          </a:p>
          <a:p>
            <a:r>
              <a:rPr lang="en-US" sz="4000" dirty="0">
                <a:solidFill>
                  <a:schemeClr val="bg1"/>
                </a:solidFill>
                <a:latin typeface="+mj-lt"/>
              </a:rPr>
              <a:t>Hybrid(RDB &amp; AOF)</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231278764"/>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71500"/>
            <a:ext cx="10515600" cy="2300288"/>
          </a:xfrm>
        </p:spPr>
        <p:txBody>
          <a:bodyPr anchor="ctr" anchorCtr="0">
            <a:normAutofit fontScale="90000"/>
          </a:bodyPr>
          <a:lstStyle/>
          <a:p>
            <a:r>
              <a:rPr lang="en-US" sz="4000" dirty="0">
                <a:solidFill>
                  <a:schemeClr val="bg1"/>
                </a:solidFill>
              </a:rPr>
              <a:t>RDB(Redis Database File)</a:t>
            </a:r>
            <a:br>
              <a:rPr lang="en-US" sz="4000" dirty="0">
                <a:solidFill>
                  <a:schemeClr val="bg1"/>
                </a:solidFill>
              </a:rPr>
            </a:b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779420" y="1385888"/>
            <a:ext cx="9582736" cy="5075237"/>
          </a:xfrm>
        </p:spPr>
        <p:txBody>
          <a:bodyPr>
            <a:noAutofit/>
          </a:bodyPr>
          <a:lstStyle/>
          <a:p>
            <a:pPr>
              <a:lnSpc>
                <a:spcPct val="100000"/>
              </a:lnSpc>
            </a:pPr>
            <a:r>
              <a:rPr lang="en-US" sz="2200" dirty="0">
                <a:solidFill>
                  <a:schemeClr val="bg1"/>
                </a:solidFill>
                <a:latin typeface="+mj-lt"/>
                <a:ea typeface="+mj-ea"/>
                <a:cs typeface="+mj-cs"/>
              </a:rPr>
              <a:t>RDB Makes a snapshot of the dataset at specific intervals.</a:t>
            </a:r>
          </a:p>
          <a:p>
            <a:pPr>
              <a:lnSpc>
                <a:spcPct val="100000"/>
              </a:lnSpc>
            </a:pPr>
            <a:r>
              <a:rPr lang="en-US" sz="2200" b="1" i="1" u="sng" dirty="0">
                <a:solidFill>
                  <a:schemeClr val="bg1"/>
                </a:solidFill>
                <a:latin typeface="+mj-lt"/>
                <a:ea typeface="+mj-ea"/>
                <a:cs typeface="+mj-cs"/>
              </a:rPr>
              <a:t>How does it work?</a:t>
            </a:r>
          </a:p>
          <a:p>
            <a:pPr>
              <a:lnSpc>
                <a:spcPct val="100000"/>
              </a:lnSpc>
            </a:pPr>
            <a:r>
              <a:rPr lang="en-US" sz="2200" dirty="0">
                <a:solidFill>
                  <a:schemeClr val="bg1"/>
                </a:solidFill>
                <a:latin typeface="+mj-lt"/>
                <a:ea typeface="+mj-ea"/>
                <a:cs typeface="+mj-cs"/>
              </a:rPr>
              <a:t>Whenever Redis create a snapshot, this happens</a:t>
            </a:r>
          </a:p>
          <a:p>
            <a:pPr marL="457200" lvl="2" indent="0">
              <a:lnSpc>
                <a:spcPct val="100000"/>
              </a:lnSpc>
              <a:buNone/>
            </a:pPr>
            <a:r>
              <a:rPr lang="en-US" sz="2200" dirty="0">
                <a:solidFill>
                  <a:schemeClr val="bg1"/>
                </a:solidFill>
                <a:latin typeface="+mj-lt"/>
                <a:ea typeface="+mj-ea"/>
                <a:cs typeface="+mj-cs"/>
              </a:rPr>
              <a:t>1.Redis forks. New child process starts In addition to the parent process</a:t>
            </a:r>
          </a:p>
          <a:p>
            <a:pPr marL="457200" lvl="2" indent="0">
              <a:lnSpc>
                <a:spcPct val="100000"/>
              </a:lnSpc>
              <a:buNone/>
            </a:pPr>
            <a:r>
              <a:rPr lang="en-US" sz="2200" dirty="0">
                <a:solidFill>
                  <a:schemeClr val="bg1"/>
                </a:solidFill>
                <a:latin typeface="+mj-lt"/>
                <a:ea typeface="+mj-ea"/>
                <a:cs typeface="+mj-cs"/>
              </a:rPr>
              <a:t>2. The child process begins to write the dataset to a temporary RDB file.</a:t>
            </a:r>
          </a:p>
          <a:p>
            <a:pPr marL="457200" lvl="2" indent="0">
              <a:lnSpc>
                <a:spcPct val="100000"/>
              </a:lnSpc>
              <a:buNone/>
            </a:pPr>
            <a:r>
              <a:rPr lang="en-US" sz="2200" dirty="0">
                <a:solidFill>
                  <a:schemeClr val="bg1"/>
                </a:solidFill>
                <a:latin typeface="+mj-lt"/>
                <a:ea typeface="+mj-ea"/>
                <a:cs typeface="+mj-cs"/>
              </a:rPr>
              <a:t>3. Once the child process finishes writing to the new RDB file, it replaces the old one.</a:t>
            </a:r>
          </a:p>
          <a:p>
            <a:pPr marL="457200" lvl="2" indent="0">
              <a:lnSpc>
                <a:spcPct val="100000"/>
              </a:lnSpc>
              <a:buNone/>
            </a:pPr>
            <a:r>
              <a:rPr lang="en-US" sz="2200" dirty="0">
                <a:solidFill>
                  <a:schemeClr val="bg1"/>
                </a:solidFill>
                <a:latin typeface="+mj-lt"/>
                <a:ea typeface="+mj-ea"/>
                <a:cs typeface="+mj-cs"/>
              </a:rPr>
              <a:t> </a:t>
            </a:r>
            <a:r>
              <a:rPr lang="en-US" sz="2200" b="1" i="1" u="sng" dirty="0">
                <a:solidFill>
                  <a:schemeClr val="bg1"/>
                </a:solidFill>
                <a:latin typeface="+mj-lt"/>
                <a:ea typeface="+mj-ea"/>
                <a:cs typeface="+mj-cs"/>
              </a:rPr>
              <a:t>Commands: </a:t>
            </a:r>
          </a:p>
          <a:p>
            <a:pPr>
              <a:lnSpc>
                <a:spcPct val="100000"/>
              </a:lnSpc>
            </a:pPr>
            <a:r>
              <a:rPr lang="en-US" sz="2200" dirty="0">
                <a:solidFill>
                  <a:schemeClr val="bg1"/>
                </a:solidFill>
                <a:latin typeface="+mj-lt"/>
                <a:ea typeface="+mj-ea"/>
                <a:cs typeface="+mj-cs"/>
              </a:rPr>
              <a:t>	--SAVE: block all the other clients, while saving the DB</a:t>
            </a:r>
          </a:p>
          <a:p>
            <a:pPr>
              <a:lnSpc>
                <a:spcPct val="100000"/>
              </a:lnSpc>
            </a:pPr>
            <a:r>
              <a:rPr lang="en-US" sz="2200" dirty="0">
                <a:solidFill>
                  <a:schemeClr val="bg1"/>
                </a:solidFill>
                <a:latin typeface="+mj-lt"/>
                <a:ea typeface="+mj-ea"/>
                <a:cs typeface="+mj-cs"/>
              </a:rPr>
              <a:t>	--BGSAVE: Save the DB in background process.(preferred in production env, you don’t want to block Redis until it completes the snapshot)</a:t>
            </a:r>
          </a:p>
          <a:p>
            <a:r>
              <a:rPr lang="en-US" sz="2200" dirty="0">
                <a:solidFill>
                  <a:schemeClr val="bg1"/>
                </a:solidFill>
                <a:latin typeface="+mj-lt"/>
                <a:ea typeface="+mj-ea"/>
                <a:cs typeface="+mj-cs"/>
              </a:rPr>
              <a:t>In Redis.config file: </a:t>
            </a:r>
            <a:r>
              <a:rPr lang="en-US" sz="2200" i="1" u="sng" dirty="0">
                <a:solidFill>
                  <a:schemeClr val="bg1"/>
                </a:solidFill>
                <a:latin typeface="+mj-lt"/>
                <a:ea typeface="+mj-ea"/>
                <a:cs typeface="+mj-cs"/>
              </a:rPr>
              <a:t>save 30 100 </a:t>
            </a:r>
            <a:r>
              <a:rPr lang="en-US" sz="2200" dirty="0">
                <a:solidFill>
                  <a:schemeClr val="bg1"/>
                </a:solidFill>
                <a:latin typeface="+mj-lt"/>
                <a:ea typeface="+mj-ea"/>
                <a:cs typeface="+mj-cs"/>
              </a:rPr>
              <a:t>means take a snapshot every 30 seconds if there are 100 keys changed.</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78822542"/>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99149"/>
            <a:ext cx="10515600" cy="2272615"/>
          </a:xfrm>
        </p:spPr>
        <p:txBody>
          <a:bodyPr anchor="ctr" anchorCtr="0">
            <a:normAutofit fontScale="90000"/>
          </a:bodyPr>
          <a:lstStyle/>
          <a:p>
            <a:r>
              <a:rPr lang="en-US" sz="4000" dirty="0">
                <a:solidFill>
                  <a:schemeClr val="bg1"/>
                </a:solidFill>
              </a:rPr>
              <a:t>RDB(Redis Database File)</a:t>
            </a:r>
            <a:br>
              <a:rPr lang="en-US" sz="4000" dirty="0">
                <a:solidFill>
                  <a:schemeClr val="bg1"/>
                </a:solidFill>
              </a:rPr>
            </a:b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650831" y="1031989"/>
            <a:ext cx="9582736" cy="4794021"/>
          </a:xfrm>
        </p:spPr>
        <p:txBody>
          <a:bodyPr>
            <a:noAutofit/>
          </a:bodyPr>
          <a:lstStyle/>
          <a:p>
            <a:pPr>
              <a:lnSpc>
                <a:spcPct val="120000"/>
              </a:lnSpc>
            </a:pPr>
            <a:r>
              <a:rPr lang="en-US" sz="2000" b="1" i="1" dirty="0">
                <a:solidFill>
                  <a:schemeClr val="bg1"/>
                </a:solidFill>
                <a:latin typeface="+mj-lt"/>
                <a:ea typeface="+mj-ea"/>
                <a:cs typeface="+mj-cs"/>
              </a:rPr>
              <a:t>Advantages:</a:t>
            </a:r>
          </a:p>
          <a:p>
            <a:pPr>
              <a:lnSpc>
                <a:spcPct val="120000"/>
              </a:lnSpc>
            </a:pPr>
            <a:r>
              <a:rPr lang="en-US" sz="2000" dirty="0">
                <a:solidFill>
                  <a:schemeClr val="bg1"/>
                </a:solidFill>
                <a:latin typeface="+mj-lt"/>
                <a:ea typeface="+mj-ea"/>
                <a:cs typeface="+mj-cs"/>
              </a:rPr>
              <a:t>A straightforward approach to backup and restore your data, enabled by default in redis.config file.</a:t>
            </a:r>
          </a:p>
          <a:p>
            <a:pPr>
              <a:lnSpc>
                <a:spcPct val="120000"/>
              </a:lnSpc>
            </a:pPr>
            <a:r>
              <a:rPr lang="en-US" sz="2000" dirty="0">
                <a:solidFill>
                  <a:schemeClr val="bg1"/>
                </a:solidFill>
                <a:latin typeface="+mj-lt"/>
                <a:ea typeface="+mj-ea"/>
                <a:cs typeface="+mj-cs"/>
              </a:rPr>
              <a:t>RDB is very good for disaster recovery, being a single compact file can be transferred to remote data centers (possibly encrypted).</a:t>
            </a:r>
          </a:p>
          <a:p>
            <a:pPr>
              <a:lnSpc>
                <a:spcPct val="120000"/>
              </a:lnSpc>
            </a:pPr>
            <a:r>
              <a:rPr lang="en-US" sz="2000" dirty="0">
                <a:solidFill>
                  <a:schemeClr val="bg1"/>
                </a:solidFill>
                <a:latin typeface="+mj-lt"/>
                <a:ea typeface="+mj-ea"/>
                <a:cs typeface="+mj-cs"/>
              </a:rPr>
              <a:t>RDB maximizes Redis performances since the only work the Redis parent process needs to do in order to persist is forking a child that will do all the rest. The parent instance will never perform disk I/O or alike.</a:t>
            </a:r>
          </a:p>
          <a:p>
            <a:pPr>
              <a:lnSpc>
                <a:spcPct val="120000"/>
              </a:lnSpc>
            </a:pPr>
            <a:r>
              <a:rPr lang="en-US" sz="2000" b="1" i="1" dirty="0">
                <a:solidFill>
                  <a:schemeClr val="bg1"/>
                </a:solidFill>
                <a:latin typeface="+mj-lt"/>
                <a:ea typeface="+mj-ea"/>
                <a:cs typeface="+mj-cs"/>
              </a:rPr>
              <a:t>Disadvantages:</a:t>
            </a:r>
          </a:p>
          <a:p>
            <a:pPr>
              <a:lnSpc>
                <a:spcPct val="120000"/>
              </a:lnSpc>
            </a:pPr>
            <a:r>
              <a:rPr lang="en-US" sz="2000" dirty="0">
                <a:solidFill>
                  <a:schemeClr val="bg1"/>
                </a:solidFill>
                <a:latin typeface="+mj-lt"/>
                <a:ea typeface="+mj-ea"/>
                <a:cs typeface="+mj-cs"/>
              </a:rPr>
              <a:t>Using RDB There is a possibility that you will lose data that stored in memory after RDB’s last snapshot. </a:t>
            </a:r>
          </a:p>
          <a:p>
            <a:pPr>
              <a:lnSpc>
                <a:spcPct val="120000"/>
              </a:lnSpc>
            </a:pPr>
            <a:r>
              <a:rPr lang="en-US" sz="2000" dirty="0">
                <a:solidFill>
                  <a:schemeClr val="bg1"/>
                </a:solidFill>
                <a:latin typeface="+mj-lt"/>
                <a:ea typeface="+mj-ea"/>
                <a:cs typeface="+mj-cs"/>
              </a:rPr>
              <a:t>When RDB frequently forks a child process to persist on disk, the fork can be time-consuming if the dataset is big.</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503886752"/>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599"/>
            <a:ext cx="10515600" cy="2858401"/>
          </a:xfrm>
        </p:spPr>
        <p:txBody>
          <a:bodyPr anchor="ctr" anchorCtr="0">
            <a:normAutofit/>
          </a:bodyPr>
          <a:lstStyle/>
          <a:p>
            <a:r>
              <a:rPr lang="en-US" sz="4000" dirty="0">
                <a:solidFill>
                  <a:schemeClr val="bg1"/>
                </a:solidFill>
              </a:rPr>
              <a:t>AOF(Append Only File)</a:t>
            </a:r>
            <a:br>
              <a:rPr lang="en-US" sz="4000" dirty="0">
                <a:solidFill>
                  <a:schemeClr val="bg1"/>
                </a:solidFill>
              </a:rPr>
            </a:b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1028700" y="1090613"/>
            <a:ext cx="9582150" cy="5614987"/>
          </a:xfrm>
        </p:spPr>
        <p:txBody>
          <a:bodyPr>
            <a:noAutofit/>
          </a:bodyPr>
          <a:lstStyle/>
          <a:p>
            <a:pPr>
              <a:lnSpc>
                <a:spcPct val="120000"/>
              </a:lnSpc>
            </a:pPr>
            <a:r>
              <a:rPr lang="en-US" sz="2100" b="1" dirty="0">
                <a:solidFill>
                  <a:schemeClr val="bg1"/>
                </a:solidFill>
                <a:latin typeface="+mj-lt"/>
                <a:ea typeface="+mj-ea"/>
                <a:cs typeface="+mj-cs"/>
              </a:rPr>
              <a:t>How does it work?</a:t>
            </a:r>
          </a:p>
          <a:p>
            <a:pPr>
              <a:lnSpc>
                <a:spcPct val="120000"/>
              </a:lnSpc>
            </a:pPr>
            <a:r>
              <a:rPr lang="en-US" sz="2100" dirty="0">
                <a:solidFill>
                  <a:schemeClr val="bg1"/>
                </a:solidFill>
                <a:latin typeface="+mj-lt"/>
                <a:ea typeface="+mj-ea"/>
                <a:cs typeface="+mj-cs"/>
              </a:rPr>
              <a:t>AOF logs each write operation received by the server, that will be played again at server startup, restoring the original dataset.  </a:t>
            </a:r>
          </a:p>
          <a:p>
            <a:pPr>
              <a:lnSpc>
                <a:spcPct val="120000"/>
              </a:lnSpc>
            </a:pPr>
            <a:r>
              <a:rPr lang="en-US" sz="2100" b="1" dirty="0">
                <a:solidFill>
                  <a:schemeClr val="bg1"/>
                </a:solidFill>
                <a:latin typeface="+mj-lt"/>
                <a:ea typeface="+mj-ea"/>
                <a:cs typeface="+mj-cs"/>
              </a:rPr>
              <a:t>Advantages:</a:t>
            </a:r>
          </a:p>
          <a:p>
            <a:pPr fontAlgn="base"/>
            <a:r>
              <a:rPr lang="en-US" sz="2100" dirty="0">
                <a:solidFill>
                  <a:schemeClr val="bg1"/>
                </a:solidFill>
              </a:rPr>
              <a:t>Durability, no data lost. (you can have 3  </a:t>
            </a:r>
            <a:r>
              <a:rPr lang="en-US" sz="2100" dirty="0" err="1">
                <a:solidFill>
                  <a:schemeClr val="bg1"/>
                </a:solidFill>
              </a:rPr>
              <a:t>fsync</a:t>
            </a:r>
            <a:r>
              <a:rPr lang="en-US" sz="2100" dirty="0">
                <a:solidFill>
                  <a:schemeClr val="bg1"/>
                </a:solidFill>
              </a:rPr>
              <a:t> </a:t>
            </a:r>
            <a:r>
              <a:rPr lang="en-US" sz="2100" dirty="0" err="1">
                <a:solidFill>
                  <a:schemeClr val="bg1"/>
                </a:solidFill>
              </a:rPr>
              <a:t>policies:no</a:t>
            </a:r>
            <a:r>
              <a:rPr lang="en-US" sz="2100" dirty="0">
                <a:solidFill>
                  <a:schemeClr val="bg1"/>
                </a:solidFill>
              </a:rPr>
              <a:t> </a:t>
            </a:r>
            <a:r>
              <a:rPr lang="en-US" sz="2100" dirty="0" err="1">
                <a:solidFill>
                  <a:schemeClr val="bg1"/>
                </a:solidFill>
              </a:rPr>
              <a:t>fsync</a:t>
            </a:r>
            <a:r>
              <a:rPr lang="en-US" sz="2100" dirty="0">
                <a:solidFill>
                  <a:schemeClr val="bg1"/>
                </a:solidFill>
              </a:rPr>
              <a:t> at all, </a:t>
            </a:r>
            <a:r>
              <a:rPr lang="en-US" sz="2100" dirty="0" err="1">
                <a:solidFill>
                  <a:schemeClr val="bg1"/>
                </a:solidFill>
              </a:rPr>
              <a:t>fsync</a:t>
            </a:r>
            <a:r>
              <a:rPr lang="en-US" sz="2100" dirty="0">
                <a:solidFill>
                  <a:schemeClr val="bg1"/>
                </a:solidFill>
              </a:rPr>
              <a:t> every second(default), </a:t>
            </a:r>
            <a:r>
              <a:rPr lang="en-US" sz="2100" dirty="0" err="1">
                <a:solidFill>
                  <a:schemeClr val="bg1"/>
                </a:solidFill>
              </a:rPr>
              <a:t>fsync</a:t>
            </a:r>
            <a:r>
              <a:rPr lang="en-US" sz="2100" dirty="0">
                <a:solidFill>
                  <a:schemeClr val="bg1"/>
                </a:solidFill>
              </a:rPr>
              <a:t> at every query).</a:t>
            </a:r>
          </a:p>
          <a:p>
            <a:pPr>
              <a:lnSpc>
                <a:spcPct val="120000"/>
              </a:lnSpc>
            </a:pPr>
            <a:r>
              <a:rPr lang="en-US" sz="2100" dirty="0">
                <a:solidFill>
                  <a:schemeClr val="bg1"/>
                </a:solidFill>
                <a:latin typeface="+mj-lt"/>
                <a:ea typeface="+mj-ea"/>
                <a:cs typeface="+mj-cs"/>
              </a:rPr>
              <a:t>Append only prevent data corruption. </a:t>
            </a:r>
          </a:p>
          <a:p>
            <a:pPr>
              <a:lnSpc>
                <a:spcPct val="120000"/>
              </a:lnSpc>
            </a:pPr>
            <a:r>
              <a:rPr lang="en-US" sz="2100" dirty="0">
                <a:solidFill>
                  <a:schemeClr val="bg1"/>
                </a:solidFill>
                <a:latin typeface="+mj-lt"/>
                <a:ea typeface="+mj-ea"/>
                <a:cs typeface="+mj-cs"/>
              </a:rPr>
              <a:t>Redis can automatically rewrite the AOF in the background when it gets too big</a:t>
            </a:r>
          </a:p>
          <a:p>
            <a:pPr>
              <a:lnSpc>
                <a:spcPct val="120000"/>
              </a:lnSpc>
            </a:pPr>
            <a:r>
              <a:rPr lang="en-US" sz="2100" b="1" dirty="0">
                <a:solidFill>
                  <a:schemeClr val="bg1"/>
                </a:solidFill>
                <a:latin typeface="+mj-lt"/>
                <a:ea typeface="+mj-ea"/>
                <a:cs typeface="+mj-cs"/>
              </a:rPr>
              <a:t>Disadvantages:</a:t>
            </a:r>
          </a:p>
          <a:p>
            <a:pPr>
              <a:lnSpc>
                <a:spcPct val="120000"/>
              </a:lnSpc>
            </a:pPr>
            <a:r>
              <a:rPr lang="en-US" sz="2100" dirty="0">
                <a:solidFill>
                  <a:schemeClr val="bg1"/>
                </a:solidFill>
                <a:latin typeface="+mj-lt"/>
                <a:ea typeface="+mj-ea"/>
                <a:cs typeface="+mj-cs"/>
              </a:rPr>
              <a:t>	AOF writes to disk for every operation, an expensive task.</a:t>
            </a:r>
          </a:p>
          <a:p>
            <a:pPr>
              <a:lnSpc>
                <a:spcPct val="120000"/>
              </a:lnSpc>
            </a:pPr>
            <a:r>
              <a:rPr lang="en-US" sz="2100" dirty="0">
                <a:solidFill>
                  <a:schemeClr val="bg1"/>
                </a:solidFill>
                <a:latin typeface="+mj-lt"/>
                <a:ea typeface="+mj-ea"/>
                <a:cs typeface="+mj-cs"/>
              </a:rPr>
              <a:t>	Size of AOF file is larger than RDB file. Also, AOF might be slower than RDB(it depends on fsync policies)</a:t>
            </a:r>
          </a:p>
          <a:p>
            <a:pPr marL="0" indent="0">
              <a:lnSpc>
                <a:spcPct val="120000"/>
              </a:lnSpc>
              <a:buNone/>
            </a:pPr>
            <a:br>
              <a:rPr lang="en-US" sz="2100" dirty="0"/>
            </a:br>
            <a:endParaRPr lang="en-US" sz="2100" dirty="0"/>
          </a:p>
          <a:p>
            <a:pPr>
              <a:lnSpc>
                <a:spcPct val="120000"/>
              </a:lnSpc>
            </a:pPr>
            <a:endParaRPr lang="en-US" sz="1600" dirty="0">
              <a:solidFill>
                <a:schemeClr val="bg1"/>
              </a:solidFill>
              <a:latin typeface="+mj-lt"/>
              <a:ea typeface="+mj-ea"/>
              <a:cs typeface="+mj-cs"/>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4153914447"/>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fontScale="90000"/>
          </a:bodyPr>
          <a:lstStyle/>
          <a:p>
            <a:r>
              <a:rPr lang="en-US" dirty="0">
                <a:solidFill>
                  <a:schemeClr val="bg1"/>
                </a:solidFill>
              </a:rPr>
              <a:t>Hybrid Approach(RDB &amp; AOF)</a:t>
            </a:r>
            <a:br>
              <a:rPr lang="en-US" sz="4000" dirty="0">
                <a:solidFill>
                  <a:schemeClr val="bg1"/>
                </a:solidFill>
              </a:rPr>
            </a:b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779420" y="1911579"/>
            <a:ext cx="9582736" cy="4432071"/>
          </a:xfrm>
        </p:spPr>
        <p:txBody>
          <a:bodyPr>
            <a:normAutofit fontScale="70000" lnSpcReduction="20000"/>
          </a:bodyPr>
          <a:lstStyle/>
          <a:p>
            <a:r>
              <a:rPr lang="en-US" sz="4000" dirty="0">
                <a:solidFill>
                  <a:schemeClr val="bg1"/>
                </a:solidFill>
                <a:latin typeface="+mj-lt"/>
                <a:ea typeface="+mj-ea"/>
                <a:cs typeface="+mj-cs"/>
              </a:rPr>
              <a:t>Recommended approach in Redis documentation. AOF provides data safety, and RDB delivers snapshots backups for disaster recovery. </a:t>
            </a:r>
          </a:p>
          <a:p>
            <a:r>
              <a:rPr lang="en-US" sz="4000" dirty="0">
                <a:solidFill>
                  <a:schemeClr val="bg1"/>
                </a:solidFill>
                <a:latin typeface="+mj-lt"/>
                <a:ea typeface="+mj-ea"/>
                <a:cs typeface="+mj-cs"/>
              </a:rPr>
              <a:t>Combining both AOF and RDB in the same instance is possible. In this case, when Redis restarts, the AOF file will be utilized to reproduce the original dataset since it is assured to be the most complete. </a:t>
            </a:r>
          </a:p>
          <a:p>
            <a:endParaRPr lang="en-US" sz="4000" b="1" dirty="0">
              <a:solidFill>
                <a:schemeClr val="bg1"/>
              </a:solidFill>
              <a:latin typeface="+mj-lt"/>
              <a:ea typeface="+mj-ea"/>
              <a:cs typeface="+mj-cs"/>
            </a:endParaRPr>
          </a:p>
          <a:p>
            <a:r>
              <a:rPr lang="en-US" sz="4000" b="1" dirty="0">
                <a:solidFill>
                  <a:schemeClr val="bg1"/>
                </a:solidFill>
                <a:latin typeface="+mj-lt"/>
                <a:ea typeface="+mj-ea"/>
                <a:cs typeface="+mj-cs"/>
              </a:rPr>
              <a:t>Recommended Read:</a:t>
            </a:r>
          </a:p>
          <a:p>
            <a:pPr marL="0" indent="0">
              <a:buNone/>
            </a:pPr>
            <a:r>
              <a:rPr lang="en-US" sz="4000" b="1" dirty="0">
                <a:solidFill>
                  <a:schemeClr val="bg1"/>
                </a:solidFill>
                <a:latin typeface="+mj-lt"/>
                <a:ea typeface="+mj-ea"/>
                <a:cs typeface="+mj-cs"/>
              </a:rPr>
              <a:t>   https://redis.io/topics/persistence</a:t>
            </a:r>
          </a:p>
          <a:p>
            <a:pPr marL="0" indent="0">
              <a:buNone/>
            </a:pPr>
            <a:br>
              <a:rPr lang="en-US" sz="4000" dirty="0"/>
            </a:br>
            <a:endParaRPr lang="en-US" sz="4000" dirty="0"/>
          </a:p>
          <a:p>
            <a:endParaRPr lang="en-US" sz="3600" dirty="0">
              <a:solidFill>
                <a:schemeClr val="bg1"/>
              </a:solidFill>
              <a:latin typeface="+mj-lt"/>
              <a:ea typeface="+mj-ea"/>
              <a:cs typeface="+mj-cs"/>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3417211050"/>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99150"/>
            <a:ext cx="10515600" cy="1972576"/>
          </a:xfrm>
        </p:spPr>
        <p:txBody>
          <a:bodyPr anchor="ctr" anchorCtr="0">
            <a:normAutofit fontScale="90000"/>
          </a:bodyPr>
          <a:lstStyle/>
          <a:p>
            <a:r>
              <a:rPr lang="en-US" sz="4000" dirty="0">
                <a:solidFill>
                  <a:schemeClr val="bg1"/>
                </a:solidFill>
                <a:ea typeface="+mn-ea"/>
                <a:cs typeface="+mn-cs"/>
              </a:rPr>
              <a:t>Redis Sentinel </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38200" y="1114426"/>
            <a:ext cx="9582736" cy="4825534"/>
          </a:xfrm>
        </p:spPr>
        <p:txBody>
          <a:bodyPr>
            <a:normAutofit fontScale="25000" lnSpcReduction="20000"/>
          </a:bodyPr>
          <a:lstStyle/>
          <a:p>
            <a:pPr>
              <a:lnSpc>
                <a:spcPct val="120000"/>
              </a:lnSpc>
            </a:pPr>
            <a:r>
              <a:rPr lang="en-US" sz="8000" b="1" dirty="0">
                <a:solidFill>
                  <a:schemeClr val="bg1"/>
                </a:solidFill>
                <a:latin typeface="+mj-lt"/>
              </a:rPr>
              <a:t>Redis Sentinel </a:t>
            </a:r>
            <a:r>
              <a:rPr lang="en-US" sz="8000" dirty="0">
                <a:solidFill>
                  <a:schemeClr val="bg1"/>
                </a:solidFill>
                <a:latin typeface="+mj-lt"/>
              </a:rPr>
              <a:t>is a system, designed to help managing Redis instances.</a:t>
            </a:r>
          </a:p>
          <a:p>
            <a:pPr>
              <a:lnSpc>
                <a:spcPct val="120000"/>
              </a:lnSpc>
            </a:pPr>
            <a:r>
              <a:rPr lang="en-US" sz="8000" dirty="0">
                <a:solidFill>
                  <a:schemeClr val="bg1"/>
                </a:solidFill>
                <a:latin typeface="+mj-lt"/>
              </a:rPr>
              <a:t>The primary purpose of using sentinel is to provide a </a:t>
            </a:r>
            <a:r>
              <a:rPr lang="en-US" sz="8000" b="1" dirty="0">
                <a:solidFill>
                  <a:schemeClr val="bg1"/>
                </a:solidFill>
                <a:latin typeface="+mj-lt"/>
              </a:rPr>
              <a:t>high availability system</a:t>
            </a:r>
            <a:r>
              <a:rPr lang="en-US" sz="8000" dirty="0">
                <a:solidFill>
                  <a:schemeClr val="bg1"/>
                </a:solidFill>
                <a:latin typeface="+mj-lt"/>
              </a:rPr>
              <a:t>, by monitoring, notifying, and providing instances failover.</a:t>
            </a:r>
          </a:p>
          <a:p>
            <a:pPr>
              <a:lnSpc>
                <a:spcPct val="120000"/>
              </a:lnSpc>
            </a:pPr>
            <a:r>
              <a:rPr lang="en-US" sz="8000" b="1" dirty="0">
                <a:solidFill>
                  <a:schemeClr val="bg1"/>
                </a:solidFill>
                <a:latin typeface="+mj-lt"/>
              </a:rPr>
              <a:t>Sentinel performs three tasks </a:t>
            </a:r>
            <a:r>
              <a:rPr lang="en-US" sz="8000" dirty="0">
                <a:solidFill>
                  <a:schemeClr val="bg1"/>
                </a:solidFill>
                <a:latin typeface="+mj-lt"/>
              </a:rPr>
              <a:t>:</a:t>
            </a:r>
          </a:p>
          <a:p>
            <a:pPr>
              <a:lnSpc>
                <a:spcPct val="120000"/>
              </a:lnSpc>
            </a:pPr>
            <a:r>
              <a:rPr lang="en-US" sz="8000" b="1" dirty="0">
                <a:solidFill>
                  <a:schemeClr val="bg1"/>
                </a:solidFill>
                <a:latin typeface="+mj-lt"/>
              </a:rPr>
              <a:t>1- Monitoring</a:t>
            </a:r>
            <a:r>
              <a:rPr lang="en-US" sz="8000" dirty="0">
                <a:solidFill>
                  <a:schemeClr val="bg1"/>
                </a:solidFill>
                <a:latin typeface="+mj-lt"/>
              </a:rPr>
              <a:t>: check if your master and slave instances are working as expected</a:t>
            </a:r>
          </a:p>
          <a:p>
            <a:pPr>
              <a:lnSpc>
                <a:spcPct val="120000"/>
              </a:lnSpc>
            </a:pPr>
            <a:r>
              <a:rPr lang="en-US" sz="8000" b="1" dirty="0">
                <a:solidFill>
                  <a:schemeClr val="bg1"/>
                </a:solidFill>
                <a:latin typeface="+mj-lt"/>
              </a:rPr>
              <a:t>2-Notification</a:t>
            </a:r>
            <a:r>
              <a:rPr lang="en-US" sz="8000" dirty="0">
                <a:solidFill>
                  <a:schemeClr val="bg1"/>
                </a:solidFill>
                <a:latin typeface="+mj-lt"/>
              </a:rPr>
              <a:t>: notify other program or the system administrator via an API, when something goes wrong with the monitored instances.</a:t>
            </a:r>
          </a:p>
          <a:p>
            <a:pPr>
              <a:lnSpc>
                <a:spcPct val="120000"/>
              </a:lnSpc>
            </a:pPr>
            <a:r>
              <a:rPr lang="en-US" sz="8000" b="1" dirty="0">
                <a:solidFill>
                  <a:schemeClr val="bg1"/>
                </a:solidFill>
                <a:latin typeface="+mj-lt"/>
              </a:rPr>
              <a:t>3-Automatic failover:</a:t>
            </a:r>
            <a:r>
              <a:rPr lang="en-US" sz="8000" dirty="0">
                <a:solidFill>
                  <a:schemeClr val="bg1"/>
                </a:solidFill>
                <a:latin typeface="+mj-lt"/>
              </a:rPr>
              <a:t> on master failure, sentinel promotes one of the slaves to Master, then make the other additional slaves use the new master.</a:t>
            </a:r>
          </a:p>
          <a:p>
            <a:pPr>
              <a:lnSpc>
                <a:spcPct val="120000"/>
              </a:lnSpc>
            </a:pPr>
            <a:r>
              <a:rPr lang="en-US" sz="8000" dirty="0">
                <a:solidFill>
                  <a:schemeClr val="bg1"/>
                </a:solidFill>
                <a:latin typeface="+mj-lt"/>
              </a:rPr>
              <a:t>Sentinel acts as a source of authority for clients. Clients connect to Sentinels in order to ask for the address of the current Redis master</a:t>
            </a:r>
            <a:r>
              <a:rPr lang="en-US" sz="8800" dirty="0">
                <a:solidFill>
                  <a:schemeClr val="bg1"/>
                </a:solidFill>
                <a:latin typeface="+mj-lt"/>
              </a:rPr>
              <a:t>.</a:t>
            </a:r>
          </a:p>
          <a:p>
            <a:pPr>
              <a:lnSpc>
                <a:spcPct val="120000"/>
              </a:lnSpc>
            </a:pPr>
            <a:endParaRPr lang="en-US" sz="8800" dirty="0">
              <a:solidFill>
                <a:schemeClr val="bg1"/>
              </a:solidFill>
              <a:latin typeface="+mj-lt"/>
            </a:endParaRPr>
          </a:p>
          <a:p>
            <a:pPr>
              <a:lnSpc>
                <a:spcPct val="120000"/>
              </a:lnSpc>
            </a:pPr>
            <a:endParaRPr lang="en-US" sz="8800" dirty="0">
              <a:solidFill>
                <a:schemeClr val="bg1"/>
              </a:solidFill>
              <a:latin typeface="+mj-lt"/>
            </a:endParaRPr>
          </a:p>
          <a:p>
            <a:br>
              <a:rPr lang="en-US" dirty="0"/>
            </a:br>
            <a:endParaRPr lang="en-US" dirty="0"/>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451544020"/>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6916"/>
            <a:ext cx="10515600" cy="1943100"/>
          </a:xfrm>
        </p:spPr>
        <p:txBody>
          <a:bodyPr anchor="ctr" anchorCtr="0">
            <a:normAutofit fontScale="90000"/>
          </a:bodyPr>
          <a:lstStyle/>
          <a:p>
            <a:r>
              <a:rPr lang="en-US" sz="4000" dirty="0">
                <a:solidFill>
                  <a:schemeClr val="bg1"/>
                </a:solidFill>
              </a:rPr>
              <a:t>How do Sentinels work?</a:t>
            </a:r>
            <a:br>
              <a:rPr lang="en-US" dirty="0"/>
            </a:br>
            <a:br>
              <a:rPr lang="en-US" sz="4800" dirty="0">
                <a:solidFill>
                  <a:schemeClr val="bg1"/>
                </a:solidFill>
              </a:rPr>
            </a:br>
            <a:endParaRPr lang="en-US" sz="48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
        <p:nvSpPr>
          <p:cNvPr id="10" name="Cylinder 9">
            <a:extLst>
              <a:ext uri="{FF2B5EF4-FFF2-40B4-BE49-F238E27FC236}">
                <a16:creationId xmlns:a16="http://schemas.microsoft.com/office/drawing/2014/main" id="{65022D63-3A4F-4E15-B963-575FF6C20364}"/>
              </a:ext>
            </a:extLst>
          </p:cNvPr>
          <p:cNvSpPr/>
          <p:nvPr/>
        </p:nvSpPr>
        <p:spPr>
          <a:xfrm>
            <a:off x="6476414" y="3008742"/>
            <a:ext cx="1276350" cy="142286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(Master)</a:t>
            </a:r>
          </a:p>
        </p:txBody>
      </p:sp>
      <p:sp>
        <p:nvSpPr>
          <p:cNvPr id="16" name="Cylinder 15">
            <a:extLst>
              <a:ext uri="{FF2B5EF4-FFF2-40B4-BE49-F238E27FC236}">
                <a16:creationId xmlns:a16="http://schemas.microsoft.com/office/drawing/2014/main" id="{82DEA200-B431-4013-90E2-6306BC1682C7}"/>
              </a:ext>
            </a:extLst>
          </p:cNvPr>
          <p:cNvSpPr/>
          <p:nvPr/>
        </p:nvSpPr>
        <p:spPr>
          <a:xfrm>
            <a:off x="9029112" y="1617938"/>
            <a:ext cx="1276350" cy="142286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(Slave)</a:t>
            </a:r>
          </a:p>
        </p:txBody>
      </p:sp>
      <p:sp>
        <p:nvSpPr>
          <p:cNvPr id="21" name="Arrow: Up-Down 20">
            <a:extLst>
              <a:ext uri="{FF2B5EF4-FFF2-40B4-BE49-F238E27FC236}">
                <a16:creationId xmlns:a16="http://schemas.microsoft.com/office/drawing/2014/main" id="{A5745EB6-DF23-4673-97B9-8FC9F123A1D3}"/>
              </a:ext>
            </a:extLst>
          </p:cNvPr>
          <p:cNvSpPr/>
          <p:nvPr/>
        </p:nvSpPr>
        <p:spPr>
          <a:xfrm rot="3046369">
            <a:off x="8214467" y="2348101"/>
            <a:ext cx="310666" cy="1339467"/>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 name="Oval 2">
            <a:extLst>
              <a:ext uri="{FF2B5EF4-FFF2-40B4-BE49-F238E27FC236}">
                <a16:creationId xmlns:a16="http://schemas.microsoft.com/office/drawing/2014/main" id="{68576CAC-0DBF-4076-8EAA-8FF0F6194EAC}"/>
              </a:ext>
            </a:extLst>
          </p:cNvPr>
          <p:cNvSpPr/>
          <p:nvPr/>
        </p:nvSpPr>
        <p:spPr>
          <a:xfrm>
            <a:off x="2943618" y="3364267"/>
            <a:ext cx="1333338" cy="7118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Client</a:t>
            </a:r>
          </a:p>
        </p:txBody>
      </p:sp>
      <p:sp>
        <p:nvSpPr>
          <p:cNvPr id="17" name="Arrow: Right 16">
            <a:extLst>
              <a:ext uri="{FF2B5EF4-FFF2-40B4-BE49-F238E27FC236}">
                <a16:creationId xmlns:a16="http://schemas.microsoft.com/office/drawing/2014/main" id="{919C9CFB-5D15-487B-8B4E-F1D659AFC518}"/>
              </a:ext>
            </a:extLst>
          </p:cNvPr>
          <p:cNvSpPr/>
          <p:nvPr/>
        </p:nvSpPr>
        <p:spPr>
          <a:xfrm flipV="1">
            <a:off x="4545646" y="3561700"/>
            <a:ext cx="1393388" cy="23715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Cylinder 17">
            <a:extLst>
              <a:ext uri="{FF2B5EF4-FFF2-40B4-BE49-F238E27FC236}">
                <a16:creationId xmlns:a16="http://schemas.microsoft.com/office/drawing/2014/main" id="{8B8C5DA1-A13C-4884-84BA-82EC17832F8E}"/>
              </a:ext>
            </a:extLst>
          </p:cNvPr>
          <p:cNvSpPr/>
          <p:nvPr/>
        </p:nvSpPr>
        <p:spPr>
          <a:xfrm>
            <a:off x="9122008" y="3587360"/>
            <a:ext cx="1276350" cy="142286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(Slave)</a:t>
            </a:r>
          </a:p>
        </p:txBody>
      </p:sp>
      <p:sp>
        <p:nvSpPr>
          <p:cNvPr id="19" name="Arrow: Up-Down 18">
            <a:extLst>
              <a:ext uri="{FF2B5EF4-FFF2-40B4-BE49-F238E27FC236}">
                <a16:creationId xmlns:a16="http://schemas.microsoft.com/office/drawing/2014/main" id="{7C97A933-7091-447D-85F2-12215FF34497}"/>
              </a:ext>
            </a:extLst>
          </p:cNvPr>
          <p:cNvSpPr/>
          <p:nvPr/>
        </p:nvSpPr>
        <p:spPr>
          <a:xfrm rot="7343829">
            <a:off x="8282053" y="3421855"/>
            <a:ext cx="310666" cy="1339467"/>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86248946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6916"/>
            <a:ext cx="10515600" cy="1943100"/>
          </a:xfrm>
        </p:spPr>
        <p:txBody>
          <a:bodyPr anchor="ctr" anchorCtr="0">
            <a:normAutofit fontScale="90000"/>
          </a:bodyPr>
          <a:lstStyle/>
          <a:p>
            <a:r>
              <a:rPr lang="en-US" sz="4000" dirty="0">
                <a:solidFill>
                  <a:schemeClr val="bg1"/>
                </a:solidFill>
                <a:ea typeface="+mn-ea"/>
                <a:cs typeface="+mn-cs"/>
              </a:rPr>
              <a:t>Sentinel how it works?</a:t>
            </a:r>
            <a:br>
              <a:rPr lang="en-US" dirty="0"/>
            </a:br>
            <a:br>
              <a:rPr lang="en-US" sz="4800" dirty="0">
                <a:solidFill>
                  <a:schemeClr val="bg1"/>
                </a:solidFill>
              </a:rPr>
            </a:br>
            <a:endParaRPr lang="en-US" sz="48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
        <p:nvSpPr>
          <p:cNvPr id="10" name="Cylinder 9">
            <a:extLst>
              <a:ext uri="{FF2B5EF4-FFF2-40B4-BE49-F238E27FC236}">
                <a16:creationId xmlns:a16="http://schemas.microsoft.com/office/drawing/2014/main" id="{65022D63-3A4F-4E15-B963-575FF6C20364}"/>
              </a:ext>
            </a:extLst>
          </p:cNvPr>
          <p:cNvSpPr/>
          <p:nvPr/>
        </p:nvSpPr>
        <p:spPr>
          <a:xfrm>
            <a:off x="6476414" y="3008742"/>
            <a:ext cx="1276350" cy="142286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(Master)</a:t>
            </a:r>
          </a:p>
        </p:txBody>
      </p:sp>
      <p:sp>
        <p:nvSpPr>
          <p:cNvPr id="16" name="Cylinder 15">
            <a:extLst>
              <a:ext uri="{FF2B5EF4-FFF2-40B4-BE49-F238E27FC236}">
                <a16:creationId xmlns:a16="http://schemas.microsoft.com/office/drawing/2014/main" id="{82DEA200-B431-4013-90E2-6306BC1682C7}"/>
              </a:ext>
            </a:extLst>
          </p:cNvPr>
          <p:cNvSpPr/>
          <p:nvPr/>
        </p:nvSpPr>
        <p:spPr>
          <a:xfrm>
            <a:off x="9086102" y="1885694"/>
            <a:ext cx="1276350" cy="142286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(Slave)</a:t>
            </a:r>
          </a:p>
        </p:txBody>
      </p:sp>
      <p:sp>
        <p:nvSpPr>
          <p:cNvPr id="20" name="Arrow: Right 19">
            <a:extLst>
              <a:ext uri="{FF2B5EF4-FFF2-40B4-BE49-F238E27FC236}">
                <a16:creationId xmlns:a16="http://schemas.microsoft.com/office/drawing/2014/main" id="{FFC2CB1A-98F3-409F-B27B-00C90F47E5C3}"/>
              </a:ext>
            </a:extLst>
          </p:cNvPr>
          <p:cNvSpPr/>
          <p:nvPr/>
        </p:nvSpPr>
        <p:spPr>
          <a:xfrm flipV="1">
            <a:off x="4972840" y="3308563"/>
            <a:ext cx="1393388" cy="24087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1F49BE00-C353-45D2-9BF3-DD16D21318EC}"/>
              </a:ext>
            </a:extLst>
          </p:cNvPr>
          <p:cNvSpPr/>
          <p:nvPr/>
        </p:nvSpPr>
        <p:spPr>
          <a:xfrm>
            <a:off x="3624382" y="1508466"/>
            <a:ext cx="1276350" cy="876300"/>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Sentinel 1</a:t>
            </a:r>
          </a:p>
        </p:txBody>
      </p:sp>
      <p:sp>
        <p:nvSpPr>
          <p:cNvPr id="28" name="Rectangle 27">
            <a:extLst>
              <a:ext uri="{FF2B5EF4-FFF2-40B4-BE49-F238E27FC236}">
                <a16:creationId xmlns:a16="http://schemas.microsoft.com/office/drawing/2014/main" id="{0E4C2ECC-96F1-4942-BA45-4D67C3B650B5}"/>
              </a:ext>
            </a:extLst>
          </p:cNvPr>
          <p:cNvSpPr/>
          <p:nvPr/>
        </p:nvSpPr>
        <p:spPr>
          <a:xfrm>
            <a:off x="3624382" y="4979414"/>
            <a:ext cx="1276350" cy="876300"/>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Sentinel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9" name="Arrow: Up-Down 28">
            <a:extLst>
              <a:ext uri="{FF2B5EF4-FFF2-40B4-BE49-F238E27FC236}">
                <a16:creationId xmlns:a16="http://schemas.microsoft.com/office/drawing/2014/main" id="{41EC523D-C167-4ED6-AB07-D3ED9D6029CB}"/>
              </a:ext>
            </a:extLst>
          </p:cNvPr>
          <p:cNvSpPr/>
          <p:nvPr/>
        </p:nvSpPr>
        <p:spPr>
          <a:xfrm>
            <a:off x="4112891" y="4140817"/>
            <a:ext cx="223178" cy="812566"/>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2" name="Arrow: Right 31">
            <a:extLst>
              <a:ext uri="{FF2B5EF4-FFF2-40B4-BE49-F238E27FC236}">
                <a16:creationId xmlns:a16="http://schemas.microsoft.com/office/drawing/2014/main" id="{DEDD1399-1B2B-4B10-BB99-0C0FF843BE1C}"/>
              </a:ext>
            </a:extLst>
          </p:cNvPr>
          <p:cNvSpPr/>
          <p:nvPr/>
        </p:nvSpPr>
        <p:spPr>
          <a:xfrm flipV="1">
            <a:off x="4972840" y="3899944"/>
            <a:ext cx="1393388" cy="24087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D0F3426C-C194-45FF-BB05-CED5EE9E1DE1}"/>
              </a:ext>
            </a:extLst>
          </p:cNvPr>
          <p:cNvSpPr/>
          <p:nvPr/>
        </p:nvSpPr>
        <p:spPr>
          <a:xfrm>
            <a:off x="3586305" y="3264517"/>
            <a:ext cx="1276350" cy="876300"/>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Sentinel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4" name="Arrow: Up-Down 13">
            <a:extLst>
              <a:ext uri="{FF2B5EF4-FFF2-40B4-BE49-F238E27FC236}">
                <a16:creationId xmlns:a16="http://schemas.microsoft.com/office/drawing/2014/main" id="{DC89A633-F6C8-4166-A608-DB503C4DD48D}"/>
              </a:ext>
            </a:extLst>
          </p:cNvPr>
          <p:cNvSpPr/>
          <p:nvPr/>
        </p:nvSpPr>
        <p:spPr>
          <a:xfrm>
            <a:off x="4066081" y="2425920"/>
            <a:ext cx="223178" cy="812566"/>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 name="Oval 2">
            <a:extLst>
              <a:ext uri="{FF2B5EF4-FFF2-40B4-BE49-F238E27FC236}">
                <a16:creationId xmlns:a16="http://schemas.microsoft.com/office/drawing/2014/main" id="{68576CAC-0DBF-4076-8EAA-8FF0F6194EAC}"/>
              </a:ext>
            </a:extLst>
          </p:cNvPr>
          <p:cNvSpPr/>
          <p:nvPr/>
        </p:nvSpPr>
        <p:spPr>
          <a:xfrm>
            <a:off x="816598" y="3364264"/>
            <a:ext cx="1333338" cy="7118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Client</a:t>
            </a:r>
          </a:p>
        </p:txBody>
      </p:sp>
      <p:sp>
        <p:nvSpPr>
          <p:cNvPr id="17" name="Arrow: Right 16">
            <a:extLst>
              <a:ext uri="{FF2B5EF4-FFF2-40B4-BE49-F238E27FC236}">
                <a16:creationId xmlns:a16="http://schemas.microsoft.com/office/drawing/2014/main" id="{919C9CFB-5D15-487B-8B4E-F1D659AFC518}"/>
              </a:ext>
            </a:extLst>
          </p:cNvPr>
          <p:cNvSpPr/>
          <p:nvPr/>
        </p:nvSpPr>
        <p:spPr>
          <a:xfrm flipV="1">
            <a:off x="2097253" y="3601599"/>
            <a:ext cx="1393388" cy="23715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Cylinder 17">
            <a:extLst>
              <a:ext uri="{FF2B5EF4-FFF2-40B4-BE49-F238E27FC236}">
                <a16:creationId xmlns:a16="http://schemas.microsoft.com/office/drawing/2014/main" id="{EABF2483-9D07-4127-94E8-8B328FD6365A}"/>
              </a:ext>
            </a:extLst>
          </p:cNvPr>
          <p:cNvSpPr/>
          <p:nvPr/>
        </p:nvSpPr>
        <p:spPr>
          <a:xfrm>
            <a:off x="9161928" y="3827547"/>
            <a:ext cx="1276350" cy="142286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(Slave)</a:t>
            </a:r>
          </a:p>
        </p:txBody>
      </p:sp>
      <p:sp>
        <p:nvSpPr>
          <p:cNvPr id="19" name="Arrow: Up-Down 18">
            <a:extLst>
              <a:ext uri="{FF2B5EF4-FFF2-40B4-BE49-F238E27FC236}">
                <a16:creationId xmlns:a16="http://schemas.microsoft.com/office/drawing/2014/main" id="{BD025ACD-918B-4C97-8151-4E2CD8CA80EC}"/>
              </a:ext>
            </a:extLst>
          </p:cNvPr>
          <p:cNvSpPr/>
          <p:nvPr/>
        </p:nvSpPr>
        <p:spPr>
          <a:xfrm rot="7005319">
            <a:off x="8362462" y="3463593"/>
            <a:ext cx="263943" cy="1361988"/>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2" name="Arrow: Up-Down 21">
            <a:extLst>
              <a:ext uri="{FF2B5EF4-FFF2-40B4-BE49-F238E27FC236}">
                <a16:creationId xmlns:a16="http://schemas.microsoft.com/office/drawing/2014/main" id="{9EF7CC49-0261-4527-BE0F-5BF6AEDA0AC6}"/>
              </a:ext>
            </a:extLst>
          </p:cNvPr>
          <p:cNvSpPr/>
          <p:nvPr/>
        </p:nvSpPr>
        <p:spPr>
          <a:xfrm rot="3470975">
            <a:off x="8287462" y="2508986"/>
            <a:ext cx="263943" cy="1361988"/>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 name="Straight Connector 4">
            <a:extLst>
              <a:ext uri="{FF2B5EF4-FFF2-40B4-BE49-F238E27FC236}">
                <a16:creationId xmlns:a16="http://schemas.microsoft.com/office/drawing/2014/main" id="{1B6C7CB1-E727-4BBF-BAF4-1DA5A3A65DB3}"/>
              </a:ext>
            </a:extLst>
          </p:cNvPr>
          <p:cNvCxnSpPr/>
          <p:nvPr/>
        </p:nvCxnSpPr>
        <p:spPr>
          <a:xfrm>
            <a:off x="4972840" y="1946616"/>
            <a:ext cx="4093388" cy="32509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C862604-B955-4BF5-AEA1-5F3A6C098FB4}"/>
              </a:ext>
            </a:extLst>
          </p:cNvPr>
          <p:cNvCxnSpPr/>
          <p:nvPr/>
        </p:nvCxnSpPr>
        <p:spPr>
          <a:xfrm>
            <a:off x="4900732" y="2271713"/>
            <a:ext cx="1771531" cy="73702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204EE5F-6C78-44E5-A7BB-B75BEE8D98C8}"/>
              </a:ext>
            </a:extLst>
          </p:cNvPr>
          <p:cNvCxnSpPr>
            <a:stCxn id="28" idx="3"/>
          </p:cNvCxnSpPr>
          <p:nvPr/>
        </p:nvCxnSpPr>
        <p:spPr>
          <a:xfrm flipV="1">
            <a:off x="4900732" y="4771111"/>
            <a:ext cx="4237604" cy="64645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6A77DF0-1A6A-4DF1-B030-144122F6E625}"/>
              </a:ext>
            </a:extLst>
          </p:cNvPr>
          <p:cNvCxnSpPr/>
          <p:nvPr/>
        </p:nvCxnSpPr>
        <p:spPr>
          <a:xfrm flipV="1">
            <a:off x="4972840" y="4388033"/>
            <a:ext cx="1699423" cy="8623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C62E19D-4318-4EC1-9947-A25907B3E1D8}"/>
              </a:ext>
            </a:extLst>
          </p:cNvPr>
          <p:cNvCxnSpPr>
            <a:endCxn id="18" idx="1"/>
          </p:cNvCxnSpPr>
          <p:nvPr/>
        </p:nvCxnSpPr>
        <p:spPr>
          <a:xfrm>
            <a:off x="4972840" y="2147248"/>
            <a:ext cx="4827263" cy="16802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5BC335-9E78-49D3-AE74-4B71FE9ADECD}"/>
              </a:ext>
            </a:extLst>
          </p:cNvPr>
          <p:cNvCxnSpPr/>
          <p:nvPr/>
        </p:nvCxnSpPr>
        <p:spPr>
          <a:xfrm flipV="1">
            <a:off x="4798882" y="3308563"/>
            <a:ext cx="5338269" cy="205392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9BB682-8593-43A1-AA6F-A0E4EB773885}"/>
              </a:ext>
            </a:extLst>
          </p:cNvPr>
          <p:cNvCxnSpPr/>
          <p:nvPr/>
        </p:nvCxnSpPr>
        <p:spPr>
          <a:xfrm flipH="1">
            <a:off x="4657725" y="2147248"/>
            <a:ext cx="4408503" cy="14021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0640AB-3590-43C4-B140-5C5D9FECF96B}"/>
              </a:ext>
            </a:extLst>
          </p:cNvPr>
          <p:cNvCxnSpPr/>
          <p:nvPr/>
        </p:nvCxnSpPr>
        <p:spPr>
          <a:xfrm flipH="1" flipV="1">
            <a:off x="4671713" y="3963922"/>
            <a:ext cx="4414389" cy="73738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672013A-7520-454B-99CA-92392DCC0949}"/>
              </a:ext>
            </a:extLst>
          </p:cNvPr>
          <p:cNvCxnSpPr>
            <a:endCxn id="10" idx="2"/>
          </p:cNvCxnSpPr>
          <p:nvPr/>
        </p:nvCxnSpPr>
        <p:spPr>
          <a:xfrm flipV="1">
            <a:off x="4862655" y="3720177"/>
            <a:ext cx="1613759" cy="1073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23446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515600" cy="1943100"/>
          </a:xfrm>
        </p:spPr>
        <p:txBody>
          <a:bodyPr anchor="ctr" anchorCtr="0">
            <a:normAutofit fontScale="90000"/>
          </a:bodyPr>
          <a:lstStyle/>
          <a:p>
            <a:r>
              <a:rPr lang="en-US" sz="4000" dirty="0">
                <a:solidFill>
                  <a:schemeClr val="bg1"/>
                </a:solidFill>
                <a:ea typeface="+mn-ea"/>
                <a:cs typeface="+mn-cs"/>
              </a:rPr>
              <a:t>Sentinel, Things to Consider.</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7250" y="1447800"/>
            <a:ext cx="9582736" cy="4649321"/>
          </a:xfrm>
        </p:spPr>
        <p:txBody>
          <a:bodyPr>
            <a:normAutofit fontScale="92500"/>
          </a:bodyPr>
          <a:lstStyle/>
          <a:p>
            <a:r>
              <a:rPr lang="en-US" sz="2200" dirty="0">
                <a:solidFill>
                  <a:schemeClr val="bg1"/>
                </a:solidFill>
                <a:latin typeface="+mj-lt"/>
              </a:rPr>
              <a:t>At lease </a:t>
            </a:r>
            <a:r>
              <a:rPr lang="en-US" sz="2200" b="1" dirty="0">
                <a:solidFill>
                  <a:schemeClr val="bg1"/>
                </a:solidFill>
                <a:latin typeface="+mj-lt"/>
              </a:rPr>
              <a:t>three Sentinel instances </a:t>
            </a:r>
            <a:r>
              <a:rPr lang="en-US" sz="2200" dirty="0">
                <a:solidFill>
                  <a:schemeClr val="bg1"/>
                </a:solidFill>
                <a:latin typeface="+mj-lt"/>
              </a:rPr>
              <a:t>to run on servers that fail in an independent way.</a:t>
            </a:r>
          </a:p>
          <a:p>
            <a:r>
              <a:rPr lang="en-US" sz="2200" dirty="0">
                <a:solidFill>
                  <a:schemeClr val="bg1"/>
                </a:solidFill>
                <a:latin typeface="+mj-lt"/>
              </a:rPr>
              <a:t>Redis Client must have Sentinel Support</a:t>
            </a:r>
          </a:p>
          <a:p>
            <a:r>
              <a:rPr lang="en-US" sz="2200" dirty="0">
                <a:solidFill>
                  <a:schemeClr val="bg1"/>
                </a:solidFill>
                <a:latin typeface="+mj-lt"/>
              </a:rPr>
              <a:t>Redis Sentinel is a specific execution mode of the Redis server itself. </a:t>
            </a:r>
          </a:p>
          <a:p>
            <a:r>
              <a:rPr lang="en-US" sz="2200" b="1" dirty="0">
                <a:solidFill>
                  <a:schemeClr val="bg1"/>
                </a:solidFill>
                <a:latin typeface="+mj-lt"/>
              </a:rPr>
              <a:t>Sentinel API </a:t>
            </a:r>
            <a:r>
              <a:rPr lang="en-US" sz="2200" dirty="0">
                <a:solidFill>
                  <a:schemeClr val="bg1"/>
                </a:solidFill>
                <a:latin typeface="+mj-lt"/>
              </a:rPr>
              <a:t>provides information on the running instances(Sentinel API commands Examples: SENTINEL masters, SENTINEL slaves &lt;master name&gt; )</a:t>
            </a:r>
          </a:p>
          <a:p>
            <a:r>
              <a:rPr lang="en-US" sz="2200" dirty="0">
                <a:solidFill>
                  <a:schemeClr val="bg1"/>
                </a:solidFill>
                <a:latin typeface="+mj-lt"/>
              </a:rPr>
              <a:t>Redi sentinels documentation: </a:t>
            </a:r>
            <a:r>
              <a:rPr lang="en-US" sz="2200" b="1" dirty="0">
                <a:solidFill>
                  <a:schemeClr val="bg1"/>
                </a:solidFill>
                <a:latin typeface="+mj-lt"/>
              </a:rPr>
              <a:t>https://redis.io/topics/sentinel</a:t>
            </a:r>
            <a:br>
              <a:rPr lang="en-US" b="1" dirty="0"/>
            </a:br>
            <a:endParaRPr lang="en-US" b="1" dirty="0"/>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3003232699"/>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fontScale="90000"/>
          </a:bodyPr>
          <a:lstStyle/>
          <a:p>
            <a:r>
              <a:rPr lang="en-US" sz="4800" dirty="0">
                <a:solidFill>
                  <a:schemeClr val="bg1"/>
                </a:solidFill>
              </a:rPr>
              <a:t>What is Redis?</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Redis is powerful and extremely fast in memory database.</a:t>
            </a:r>
          </a:p>
          <a:p>
            <a:r>
              <a:rPr lang="en-US" sz="2400" dirty="0">
                <a:solidFill>
                  <a:schemeClr val="bg1"/>
                </a:solidFill>
              </a:rPr>
              <a:t>Stores data in key-value.</a:t>
            </a:r>
          </a:p>
          <a:p>
            <a:r>
              <a:rPr lang="en-US" sz="2400" dirty="0">
                <a:solidFill>
                  <a:schemeClr val="bg1"/>
                </a:solidFill>
              </a:rPr>
              <a:t>Persistence. Optionally, you can save the data to desk.</a:t>
            </a:r>
          </a:p>
          <a:p>
            <a:r>
              <a:rPr lang="en-US" sz="2400" dirty="0">
                <a:solidFill>
                  <a:schemeClr val="bg1"/>
                </a:solidFill>
              </a:rPr>
              <a:t>Mater slave Replication</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287562341"/>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515600" cy="1943100"/>
          </a:xfrm>
        </p:spPr>
        <p:txBody>
          <a:bodyPr anchor="ctr" anchorCtr="0">
            <a:normAutofit fontScale="90000"/>
          </a:bodyPr>
          <a:lstStyle/>
          <a:p>
            <a:r>
              <a:rPr lang="en-US" sz="4000" dirty="0">
                <a:solidFill>
                  <a:schemeClr val="bg1"/>
                </a:solidFill>
                <a:ea typeface="+mn-ea"/>
                <a:cs typeface="+mn-cs"/>
              </a:rPr>
              <a:t>Redis Cluster</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7250" y="1447800"/>
            <a:ext cx="9582736" cy="4649321"/>
          </a:xfrm>
        </p:spPr>
        <p:txBody>
          <a:bodyPr>
            <a:normAutofit fontScale="25000" lnSpcReduction="20000"/>
          </a:bodyPr>
          <a:lstStyle/>
          <a:p>
            <a:r>
              <a:rPr lang="en-US" sz="7200" dirty="0">
                <a:solidFill>
                  <a:schemeClr val="bg1"/>
                </a:solidFill>
                <a:latin typeface="+mj-lt"/>
              </a:rPr>
              <a:t>Redis Cluster is a data </a:t>
            </a:r>
            <a:r>
              <a:rPr lang="en-US" sz="7200" dirty="0" err="1">
                <a:solidFill>
                  <a:schemeClr val="bg1"/>
                </a:solidFill>
                <a:latin typeface="+mj-lt"/>
              </a:rPr>
              <a:t>sharding</a:t>
            </a:r>
            <a:r>
              <a:rPr lang="en-US" sz="7200" dirty="0">
                <a:solidFill>
                  <a:schemeClr val="bg1"/>
                </a:solidFill>
                <a:latin typeface="+mj-lt"/>
              </a:rPr>
              <a:t> solution with automatic management, failover, and replication. </a:t>
            </a:r>
          </a:p>
          <a:p>
            <a:r>
              <a:rPr lang="en-US" sz="7200" dirty="0">
                <a:solidFill>
                  <a:schemeClr val="bg1"/>
                </a:solidFill>
                <a:latin typeface="+mj-lt"/>
              </a:rPr>
              <a:t>Data </a:t>
            </a:r>
            <a:r>
              <a:rPr lang="en-US" sz="7200" dirty="0" err="1">
                <a:solidFill>
                  <a:schemeClr val="bg1"/>
                </a:solidFill>
                <a:latin typeface="+mj-lt"/>
              </a:rPr>
              <a:t>sharding</a:t>
            </a:r>
            <a:r>
              <a:rPr lang="en-US" sz="7200" dirty="0">
                <a:solidFill>
                  <a:schemeClr val="bg1"/>
                </a:solidFill>
                <a:latin typeface="+mj-lt"/>
              </a:rPr>
              <a:t> is a method to break up a big database (DB) into many smaller parts. It is the process of breaking up a DB across multiple machines to enhance the manageability,  availability, performance, and load balancing of an application.</a:t>
            </a:r>
          </a:p>
          <a:p>
            <a:r>
              <a:rPr lang="en-US" sz="7200" dirty="0">
                <a:solidFill>
                  <a:schemeClr val="bg1"/>
                </a:solidFill>
                <a:latin typeface="+mj-lt"/>
              </a:rPr>
              <a:t> The reason for data </a:t>
            </a:r>
            <a:r>
              <a:rPr lang="en-US" sz="7200" dirty="0" err="1">
                <a:solidFill>
                  <a:schemeClr val="bg1"/>
                </a:solidFill>
                <a:latin typeface="+mj-lt"/>
              </a:rPr>
              <a:t>sharding</a:t>
            </a:r>
            <a:r>
              <a:rPr lang="en-US" sz="7200" dirty="0">
                <a:solidFill>
                  <a:schemeClr val="bg1"/>
                </a:solidFill>
                <a:latin typeface="+mj-lt"/>
              </a:rPr>
              <a:t> is that, after a certain scale point, it is cheaper and more attainable to scale horizontally by adding more machines than to grow it vertically by adding beefier servers.</a:t>
            </a:r>
          </a:p>
          <a:p>
            <a:r>
              <a:rPr lang="en-US" sz="7200" dirty="0">
                <a:solidFill>
                  <a:schemeClr val="bg1"/>
                </a:solidFill>
                <a:latin typeface="+mj-lt"/>
              </a:rPr>
              <a:t>Cluster mode provides similar high-availability to Sentinel mode, but the sharding allows more data to be stored in the cluster. Cluster Provides scalability to your application.</a:t>
            </a:r>
          </a:p>
          <a:p>
            <a:br>
              <a:rPr lang="en-US" sz="6400" dirty="0"/>
            </a:br>
            <a:endParaRPr lang="en-US" sz="6400" dirty="0">
              <a:solidFill>
                <a:schemeClr val="bg1"/>
              </a:solidFill>
              <a:latin typeface="+mj-lt"/>
            </a:endParaRPr>
          </a:p>
          <a:p>
            <a:endParaRPr lang="en-US" sz="3800" dirty="0">
              <a:solidFill>
                <a:schemeClr val="bg1"/>
              </a:solidFill>
              <a:latin typeface="+mj-lt"/>
            </a:endParaRPr>
          </a:p>
          <a:p>
            <a:endParaRPr lang="en-US" sz="3800" dirty="0">
              <a:solidFill>
                <a:schemeClr val="bg1"/>
              </a:solidFill>
              <a:latin typeface="+mj-lt"/>
            </a:endParaRPr>
          </a:p>
          <a:p>
            <a:endParaRPr lang="en-US" dirty="0"/>
          </a:p>
          <a:p>
            <a:endParaRPr lang="en-US" b="1" dirty="0"/>
          </a:p>
          <a:p>
            <a:br>
              <a:rPr lang="en-US" b="1" dirty="0"/>
            </a:br>
            <a:endParaRPr lang="en-US" b="1" dirty="0"/>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364430659"/>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rrow: Right 56">
            <a:extLst>
              <a:ext uri="{FF2B5EF4-FFF2-40B4-BE49-F238E27FC236}">
                <a16:creationId xmlns:a16="http://schemas.microsoft.com/office/drawing/2014/main" id="{740C3ABE-B542-4DE9-92F8-E300FE4A53EC}"/>
              </a:ext>
            </a:extLst>
          </p:cNvPr>
          <p:cNvSpPr/>
          <p:nvPr/>
        </p:nvSpPr>
        <p:spPr>
          <a:xfrm flipV="1">
            <a:off x="5741982" y="2011257"/>
            <a:ext cx="2591018" cy="41606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4" name="Arrow: Right 93">
            <a:extLst>
              <a:ext uri="{FF2B5EF4-FFF2-40B4-BE49-F238E27FC236}">
                <a16:creationId xmlns:a16="http://schemas.microsoft.com/office/drawing/2014/main" id="{1C35B7A5-BCD9-4B36-A826-0C76840866EE}"/>
              </a:ext>
            </a:extLst>
          </p:cNvPr>
          <p:cNvSpPr/>
          <p:nvPr/>
        </p:nvSpPr>
        <p:spPr>
          <a:xfrm flipV="1">
            <a:off x="5681488" y="5502037"/>
            <a:ext cx="2591018" cy="41606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5" name="Arrow: Right 94">
            <a:extLst>
              <a:ext uri="{FF2B5EF4-FFF2-40B4-BE49-F238E27FC236}">
                <a16:creationId xmlns:a16="http://schemas.microsoft.com/office/drawing/2014/main" id="{4BB25A3B-FE3E-4513-A155-2FA959E7CCD5}"/>
              </a:ext>
            </a:extLst>
          </p:cNvPr>
          <p:cNvSpPr/>
          <p:nvPr/>
        </p:nvSpPr>
        <p:spPr>
          <a:xfrm flipV="1">
            <a:off x="5726167" y="3846019"/>
            <a:ext cx="2591018" cy="41606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p:cNvSpPr>
            <a:spLocks noGrp="1"/>
          </p:cNvSpPr>
          <p:nvPr>
            <p:ph type="ctrTitle"/>
          </p:nvPr>
        </p:nvSpPr>
        <p:spPr>
          <a:xfrm>
            <a:off x="838200" y="536916"/>
            <a:ext cx="10515600" cy="1943100"/>
          </a:xfrm>
        </p:spPr>
        <p:txBody>
          <a:bodyPr anchor="ctr" anchorCtr="0">
            <a:normAutofit fontScale="90000"/>
          </a:bodyPr>
          <a:lstStyle/>
          <a:p>
            <a:r>
              <a:rPr lang="en-US" sz="4000" dirty="0">
                <a:solidFill>
                  <a:schemeClr val="bg1"/>
                </a:solidFill>
                <a:ea typeface="+mn-ea"/>
                <a:cs typeface="+mn-cs"/>
              </a:rPr>
              <a:t>Cluster, How it works?</a:t>
            </a:r>
            <a:br>
              <a:rPr lang="en-US" dirty="0"/>
            </a:br>
            <a:br>
              <a:rPr lang="en-US" sz="4800" dirty="0">
                <a:solidFill>
                  <a:schemeClr val="bg1"/>
                </a:solidFill>
              </a:rPr>
            </a:br>
            <a:endParaRPr lang="en-US" sz="48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
        <p:nvSpPr>
          <p:cNvPr id="3" name="Oval 2">
            <a:extLst>
              <a:ext uri="{FF2B5EF4-FFF2-40B4-BE49-F238E27FC236}">
                <a16:creationId xmlns:a16="http://schemas.microsoft.com/office/drawing/2014/main" id="{68576CAC-0DBF-4076-8EAA-8FF0F6194EAC}"/>
              </a:ext>
            </a:extLst>
          </p:cNvPr>
          <p:cNvSpPr/>
          <p:nvPr/>
        </p:nvSpPr>
        <p:spPr>
          <a:xfrm>
            <a:off x="1679762" y="3500108"/>
            <a:ext cx="1333338" cy="71181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Client</a:t>
            </a:r>
          </a:p>
        </p:txBody>
      </p:sp>
      <p:sp>
        <p:nvSpPr>
          <p:cNvPr id="17" name="Arrow: Right 16">
            <a:extLst>
              <a:ext uri="{FF2B5EF4-FFF2-40B4-BE49-F238E27FC236}">
                <a16:creationId xmlns:a16="http://schemas.microsoft.com/office/drawing/2014/main" id="{919C9CFB-5D15-487B-8B4E-F1D659AFC518}"/>
              </a:ext>
            </a:extLst>
          </p:cNvPr>
          <p:cNvSpPr/>
          <p:nvPr/>
        </p:nvSpPr>
        <p:spPr>
          <a:xfrm flipV="1">
            <a:off x="3125494" y="3716635"/>
            <a:ext cx="1393388" cy="237153"/>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1" name="Cylinder 30">
            <a:extLst>
              <a:ext uri="{FF2B5EF4-FFF2-40B4-BE49-F238E27FC236}">
                <a16:creationId xmlns:a16="http://schemas.microsoft.com/office/drawing/2014/main" id="{4D838189-98BE-4F06-B9A9-481CB5FEA430}"/>
              </a:ext>
            </a:extLst>
          </p:cNvPr>
          <p:cNvSpPr/>
          <p:nvPr/>
        </p:nvSpPr>
        <p:spPr>
          <a:xfrm>
            <a:off x="4631276" y="1703890"/>
            <a:ext cx="1018587" cy="112931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(Master)</a:t>
            </a:r>
          </a:p>
        </p:txBody>
      </p:sp>
      <p:sp>
        <p:nvSpPr>
          <p:cNvPr id="34" name="Cylinder 33">
            <a:extLst>
              <a:ext uri="{FF2B5EF4-FFF2-40B4-BE49-F238E27FC236}">
                <a16:creationId xmlns:a16="http://schemas.microsoft.com/office/drawing/2014/main" id="{095A20BF-0AEF-4AB4-8E2E-D7D44DA9EE5A}"/>
              </a:ext>
            </a:extLst>
          </p:cNvPr>
          <p:cNvSpPr/>
          <p:nvPr/>
        </p:nvSpPr>
        <p:spPr>
          <a:xfrm>
            <a:off x="8456746" y="1703890"/>
            <a:ext cx="1018587" cy="112931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(Slave)</a:t>
            </a:r>
          </a:p>
        </p:txBody>
      </p:sp>
      <p:sp>
        <p:nvSpPr>
          <p:cNvPr id="36" name="Cylinder 35">
            <a:extLst>
              <a:ext uri="{FF2B5EF4-FFF2-40B4-BE49-F238E27FC236}">
                <a16:creationId xmlns:a16="http://schemas.microsoft.com/office/drawing/2014/main" id="{E9C4BD62-9986-4EAE-9470-7DEF2770A86E}"/>
              </a:ext>
            </a:extLst>
          </p:cNvPr>
          <p:cNvSpPr/>
          <p:nvPr/>
        </p:nvSpPr>
        <p:spPr>
          <a:xfrm>
            <a:off x="8456746" y="5116631"/>
            <a:ext cx="1018587" cy="112931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(Slave)</a:t>
            </a:r>
          </a:p>
        </p:txBody>
      </p:sp>
      <p:sp>
        <p:nvSpPr>
          <p:cNvPr id="45" name="Cylinder 44">
            <a:extLst>
              <a:ext uri="{FF2B5EF4-FFF2-40B4-BE49-F238E27FC236}">
                <a16:creationId xmlns:a16="http://schemas.microsoft.com/office/drawing/2014/main" id="{843A3B74-DFB2-4341-A51F-B91E8BF2707A}"/>
              </a:ext>
            </a:extLst>
          </p:cNvPr>
          <p:cNvSpPr/>
          <p:nvPr/>
        </p:nvSpPr>
        <p:spPr>
          <a:xfrm>
            <a:off x="8456746" y="3483340"/>
            <a:ext cx="1018587" cy="112931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(Slave)</a:t>
            </a:r>
          </a:p>
        </p:txBody>
      </p:sp>
      <p:sp>
        <p:nvSpPr>
          <p:cNvPr id="50" name="Cylinder 49">
            <a:extLst>
              <a:ext uri="{FF2B5EF4-FFF2-40B4-BE49-F238E27FC236}">
                <a16:creationId xmlns:a16="http://schemas.microsoft.com/office/drawing/2014/main" id="{D717EF72-9F47-4424-8703-D5B895300F63}"/>
              </a:ext>
            </a:extLst>
          </p:cNvPr>
          <p:cNvSpPr/>
          <p:nvPr/>
        </p:nvSpPr>
        <p:spPr>
          <a:xfrm>
            <a:off x="4631276" y="5116631"/>
            <a:ext cx="1018587" cy="112931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(Master)</a:t>
            </a:r>
          </a:p>
        </p:txBody>
      </p:sp>
      <p:sp>
        <p:nvSpPr>
          <p:cNvPr id="51" name="Cylinder 50">
            <a:extLst>
              <a:ext uri="{FF2B5EF4-FFF2-40B4-BE49-F238E27FC236}">
                <a16:creationId xmlns:a16="http://schemas.microsoft.com/office/drawing/2014/main" id="{24C1307B-7F24-4C6E-94E0-5F3634A3F2DF}"/>
              </a:ext>
            </a:extLst>
          </p:cNvPr>
          <p:cNvSpPr/>
          <p:nvPr/>
        </p:nvSpPr>
        <p:spPr>
          <a:xfrm>
            <a:off x="4631276" y="3483340"/>
            <a:ext cx="1018587" cy="1129319"/>
          </a:xfrm>
          <a:prstGeom prst="can">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Redis (Master)</a:t>
            </a:r>
          </a:p>
        </p:txBody>
      </p:sp>
      <p:sp>
        <p:nvSpPr>
          <p:cNvPr id="53" name="Arrow: Up-Down 52">
            <a:extLst>
              <a:ext uri="{FF2B5EF4-FFF2-40B4-BE49-F238E27FC236}">
                <a16:creationId xmlns:a16="http://schemas.microsoft.com/office/drawing/2014/main" id="{940E06B7-484E-4411-8C08-0CE7371B66AE}"/>
              </a:ext>
            </a:extLst>
          </p:cNvPr>
          <p:cNvSpPr/>
          <p:nvPr/>
        </p:nvSpPr>
        <p:spPr>
          <a:xfrm>
            <a:off x="4959130" y="2833209"/>
            <a:ext cx="362877" cy="833936"/>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4" name="Arrow: Up-Down 53">
            <a:extLst>
              <a:ext uri="{FF2B5EF4-FFF2-40B4-BE49-F238E27FC236}">
                <a16:creationId xmlns:a16="http://schemas.microsoft.com/office/drawing/2014/main" id="{EE51723D-4D8C-4F1A-826C-CEFC0378A03D}"/>
              </a:ext>
            </a:extLst>
          </p:cNvPr>
          <p:cNvSpPr/>
          <p:nvPr/>
        </p:nvSpPr>
        <p:spPr>
          <a:xfrm>
            <a:off x="4878801" y="4612659"/>
            <a:ext cx="362877" cy="780168"/>
          </a:xfrm>
          <a:prstGeom prst="upDown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60" name="Straight Connector 59">
            <a:extLst>
              <a:ext uri="{FF2B5EF4-FFF2-40B4-BE49-F238E27FC236}">
                <a16:creationId xmlns:a16="http://schemas.microsoft.com/office/drawing/2014/main" id="{89795BBF-59B3-4593-878F-341E497DC0DE}"/>
              </a:ext>
            </a:extLst>
          </p:cNvPr>
          <p:cNvCxnSpPr>
            <a:cxnSpLocks/>
          </p:cNvCxnSpPr>
          <p:nvPr/>
        </p:nvCxnSpPr>
        <p:spPr>
          <a:xfrm flipV="1">
            <a:off x="5618235" y="2250486"/>
            <a:ext cx="2806883" cy="3612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7F1779-466D-4DC1-84F3-ECAAC42B1B3B}"/>
              </a:ext>
            </a:extLst>
          </p:cNvPr>
          <p:cNvCxnSpPr>
            <a:cxnSpLocks/>
          </p:cNvCxnSpPr>
          <p:nvPr/>
        </p:nvCxnSpPr>
        <p:spPr>
          <a:xfrm flipV="1">
            <a:off x="5604144" y="2268549"/>
            <a:ext cx="2838510" cy="342589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69C60D6-9B66-4CB1-B896-8317E00B72F8}"/>
              </a:ext>
            </a:extLst>
          </p:cNvPr>
          <p:cNvCxnSpPr>
            <a:cxnSpLocks/>
            <a:endCxn id="45" idx="2"/>
          </p:cNvCxnSpPr>
          <p:nvPr/>
        </p:nvCxnSpPr>
        <p:spPr>
          <a:xfrm>
            <a:off x="5653981" y="4047999"/>
            <a:ext cx="2802765"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F816C6F-EC0E-45B0-9C9B-AB1800CB464E}"/>
              </a:ext>
            </a:extLst>
          </p:cNvPr>
          <p:cNvCxnSpPr>
            <a:cxnSpLocks/>
            <a:endCxn id="36" idx="2"/>
          </p:cNvCxnSpPr>
          <p:nvPr/>
        </p:nvCxnSpPr>
        <p:spPr>
          <a:xfrm>
            <a:off x="5586611" y="5670482"/>
            <a:ext cx="2870135" cy="108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339F302-6DEA-44FF-AB46-EB4CEBF2DAA0}"/>
              </a:ext>
            </a:extLst>
          </p:cNvPr>
          <p:cNvCxnSpPr>
            <a:cxnSpLocks/>
            <a:stCxn id="51" idx="4"/>
            <a:endCxn id="34" idx="2"/>
          </p:cNvCxnSpPr>
          <p:nvPr/>
        </p:nvCxnSpPr>
        <p:spPr>
          <a:xfrm flipV="1">
            <a:off x="5649863" y="2268550"/>
            <a:ext cx="2806883" cy="177945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2D555ED-FD9F-4AA8-A6C4-E25B8B45D0BB}"/>
              </a:ext>
            </a:extLst>
          </p:cNvPr>
          <p:cNvCxnSpPr>
            <a:cxnSpLocks/>
          </p:cNvCxnSpPr>
          <p:nvPr/>
        </p:nvCxnSpPr>
        <p:spPr>
          <a:xfrm>
            <a:off x="5618236" y="2268550"/>
            <a:ext cx="2806883" cy="177945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FD2492-26EA-4309-B400-BAC27719E91E}"/>
              </a:ext>
            </a:extLst>
          </p:cNvPr>
          <p:cNvCxnSpPr>
            <a:cxnSpLocks/>
            <a:stCxn id="51" idx="4"/>
            <a:endCxn id="36" idx="2"/>
          </p:cNvCxnSpPr>
          <p:nvPr/>
        </p:nvCxnSpPr>
        <p:spPr>
          <a:xfrm>
            <a:off x="5649863" y="4048000"/>
            <a:ext cx="2806883" cy="16332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8DDFED7-3E87-412A-8ABA-EBCB6A70D2D8}"/>
              </a:ext>
            </a:extLst>
          </p:cNvPr>
          <p:cNvCxnSpPr>
            <a:cxnSpLocks/>
            <a:stCxn id="31" idx="4"/>
            <a:endCxn id="36" idx="2"/>
          </p:cNvCxnSpPr>
          <p:nvPr/>
        </p:nvCxnSpPr>
        <p:spPr>
          <a:xfrm>
            <a:off x="5649863" y="2268550"/>
            <a:ext cx="2806883" cy="34127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AD8D17-72A7-4569-B280-FDC4B4EBDE8D}"/>
              </a:ext>
            </a:extLst>
          </p:cNvPr>
          <p:cNvCxnSpPr>
            <a:cxnSpLocks/>
            <a:stCxn id="50" idx="4"/>
            <a:endCxn id="45" idx="2"/>
          </p:cNvCxnSpPr>
          <p:nvPr/>
        </p:nvCxnSpPr>
        <p:spPr>
          <a:xfrm flipV="1">
            <a:off x="5649863" y="4048000"/>
            <a:ext cx="2806883" cy="16332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759369-FC90-442B-A334-5143D4A272F2}"/>
              </a:ext>
            </a:extLst>
          </p:cNvPr>
          <p:cNvCxnSpPr>
            <a:cxnSpLocks/>
            <a:stCxn id="45" idx="1"/>
            <a:endCxn id="34" idx="3"/>
          </p:cNvCxnSpPr>
          <p:nvPr/>
        </p:nvCxnSpPr>
        <p:spPr>
          <a:xfrm flipV="1">
            <a:off x="8966040" y="2833209"/>
            <a:ext cx="0" cy="65013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5DF4C84-C709-4C15-AA9A-A50C36C4B09B}"/>
              </a:ext>
            </a:extLst>
          </p:cNvPr>
          <p:cNvCxnSpPr>
            <a:cxnSpLocks/>
          </p:cNvCxnSpPr>
          <p:nvPr/>
        </p:nvCxnSpPr>
        <p:spPr>
          <a:xfrm flipV="1">
            <a:off x="8966039" y="4612659"/>
            <a:ext cx="0" cy="65013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F9D711-EC11-48F4-BABC-1FF4C95F4484}"/>
              </a:ext>
            </a:extLst>
          </p:cNvPr>
          <p:cNvCxnSpPr>
            <a:cxnSpLocks/>
          </p:cNvCxnSpPr>
          <p:nvPr/>
        </p:nvCxnSpPr>
        <p:spPr>
          <a:xfrm>
            <a:off x="664934" y="5392827"/>
            <a:ext cx="10148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95C3B086-1A8C-4463-A79D-83FCE02E2B69}"/>
              </a:ext>
            </a:extLst>
          </p:cNvPr>
          <p:cNvSpPr txBox="1"/>
          <p:nvPr/>
        </p:nvSpPr>
        <p:spPr>
          <a:xfrm>
            <a:off x="1679762" y="5276721"/>
            <a:ext cx="159863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Cluster bus ,node to node communication</a:t>
            </a:r>
          </a:p>
        </p:txBody>
      </p:sp>
      <p:cxnSp>
        <p:nvCxnSpPr>
          <p:cNvPr id="106" name="Straight Connector 105">
            <a:extLst>
              <a:ext uri="{FF2B5EF4-FFF2-40B4-BE49-F238E27FC236}">
                <a16:creationId xmlns:a16="http://schemas.microsoft.com/office/drawing/2014/main" id="{B58AA897-6336-430B-B336-FB37A83CB725}"/>
              </a:ext>
            </a:extLst>
          </p:cNvPr>
          <p:cNvCxnSpPr>
            <a:cxnSpLocks/>
          </p:cNvCxnSpPr>
          <p:nvPr/>
        </p:nvCxnSpPr>
        <p:spPr>
          <a:xfrm flipV="1">
            <a:off x="5132228" y="2864724"/>
            <a:ext cx="0" cy="65013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DE53D2-90B2-4EB2-B49D-306F797163A6}"/>
              </a:ext>
            </a:extLst>
          </p:cNvPr>
          <p:cNvCxnSpPr>
            <a:cxnSpLocks/>
          </p:cNvCxnSpPr>
          <p:nvPr/>
        </p:nvCxnSpPr>
        <p:spPr>
          <a:xfrm flipV="1">
            <a:off x="5030868" y="4626590"/>
            <a:ext cx="0" cy="65013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384135"/>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515600" cy="1943100"/>
          </a:xfrm>
        </p:spPr>
        <p:txBody>
          <a:bodyPr anchor="ctr" anchorCtr="0">
            <a:normAutofit fontScale="90000"/>
          </a:bodyPr>
          <a:lstStyle/>
          <a:p>
            <a:r>
              <a:rPr lang="en-US" sz="4000" dirty="0">
                <a:solidFill>
                  <a:schemeClr val="bg1"/>
                </a:solidFill>
                <a:ea typeface="+mn-ea"/>
                <a:cs typeface="+mn-cs"/>
              </a:rPr>
              <a:t>Redis Cluster</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7250" y="1447800"/>
            <a:ext cx="9582736" cy="4649321"/>
          </a:xfrm>
        </p:spPr>
        <p:txBody>
          <a:bodyPr>
            <a:normAutofit fontScale="55000" lnSpcReduction="20000"/>
          </a:bodyPr>
          <a:lstStyle/>
          <a:p>
            <a:r>
              <a:rPr lang="en-US" sz="7200" dirty="0">
                <a:solidFill>
                  <a:schemeClr val="bg1"/>
                </a:solidFill>
                <a:latin typeface="+mj-lt"/>
              </a:rPr>
              <a:t>https://redis.io/topics/cluster-tutorial</a:t>
            </a:r>
            <a:br>
              <a:rPr lang="en-US" sz="6400" dirty="0"/>
            </a:br>
            <a:endParaRPr lang="en-US" sz="6400" dirty="0">
              <a:solidFill>
                <a:schemeClr val="bg1"/>
              </a:solidFill>
              <a:latin typeface="+mj-lt"/>
            </a:endParaRPr>
          </a:p>
          <a:p>
            <a:endParaRPr lang="en-US" sz="3800" dirty="0">
              <a:solidFill>
                <a:schemeClr val="bg1"/>
              </a:solidFill>
              <a:latin typeface="+mj-lt"/>
            </a:endParaRPr>
          </a:p>
          <a:p>
            <a:endParaRPr lang="en-US" sz="3800" dirty="0">
              <a:solidFill>
                <a:schemeClr val="bg1"/>
              </a:solidFill>
              <a:latin typeface="+mj-lt"/>
            </a:endParaRPr>
          </a:p>
          <a:p>
            <a:endParaRPr lang="en-US" dirty="0"/>
          </a:p>
          <a:p>
            <a:endParaRPr lang="en-US" b="1" dirty="0"/>
          </a:p>
          <a:p>
            <a:br>
              <a:rPr lang="en-US" b="1" dirty="0"/>
            </a:br>
            <a:endParaRPr lang="en-US" b="1" dirty="0"/>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362234342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515600" cy="1943100"/>
          </a:xfrm>
        </p:spPr>
        <p:txBody>
          <a:bodyPr anchor="ctr" anchorCtr="0">
            <a:normAutofit fontScale="90000"/>
          </a:bodyPr>
          <a:lstStyle/>
          <a:p>
            <a:r>
              <a:rPr lang="en-US" sz="4000" dirty="0">
                <a:solidFill>
                  <a:schemeClr val="bg1"/>
                </a:solidFill>
                <a:ea typeface="+mn-ea"/>
                <a:cs typeface="+mn-cs"/>
              </a:rPr>
              <a:t>Redis Cluster VS Redis Sentinel</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38200" y="1476375"/>
            <a:ext cx="9582736" cy="4649321"/>
          </a:xfrm>
        </p:spPr>
        <p:txBody>
          <a:bodyPr>
            <a:normAutofit fontScale="25000" lnSpcReduction="20000"/>
          </a:bodyPr>
          <a:lstStyle/>
          <a:p>
            <a:r>
              <a:rPr lang="en-US" sz="8000" b="1" dirty="0">
                <a:solidFill>
                  <a:schemeClr val="bg1"/>
                </a:solidFill>
                <a:latin typeface="+mj-lt"/>
              </a:rPr>
              <a:t>Similarities</a:t>
            </a:r>
            <a:r>
              <a:rPr lang="en-US" sz="8000" dirty="0">
                <a:solidFill>
                  <a:schemeClr val="bg1"/>
                </a:solidFill>
                <a:latin typeface="+mj-lt"/>
              </a:rPr>
              <a:t> :Both solutions provide high availability for your system.</a:t>
            </a:r>
          </a:p>
          <a:p>
            <a:r>
              <a:rPr lang="en-US" sz="8000" dirty="0">
                <a:solidFill>
                  <a:schemeClr val="bg1"/>
                </a:solidFill>
                <a:latin typeface="+mj-lt"/>
              </a:rPr>
              <a:t>Use sentinel when speed isn’t your primary concern, which makes it an excellent option for smaller implementation with high availability concerns.</a:t>
            </a:r>
          </a:p>
          <a:p>
            <a:r>
              <a:rPr lang="en-US" sz="8000" dirty="0">
                <a:solidFill>
                  <a:schemeClr val="bg1"/>
                </a:solidFill>
                <a:latin typeface="+mj-lt"/>
              </a:rPr>
              <a:t>Redis cluster provides high availability plus clustering solution, it's an excellent choice to ensure high availability while keeping fast access speed in consideration to access your data.</a:t>
            </a:r>
          </a:p>
          <a:p>
            <a:r>
              <a:rPr lang="en-US" sz="8000" dirty="0">
                <a:solidFill>
                  <a:schemeClr val="bg1"/>
                </a:solidFill>
                <a:latin typeface="+mj-lt"/>
              </a:rPr>
              <a:t>Bottom line: If you need an automatic failover solution without going to a full cluster solution, then use Sentinel. For getting a complete clustering solution which splits your database in between multiple nodes then go for clustering.</a:t>
            </a:r>
            <a:br>
              <a:rPr lang="en-US" sz="8000" dirty="0"/>
            </a:br>
            <a:endParaRPr lang="en-US" sz="8000" dirty="0">
              <a:solidFill>
                <a:schemeClr val="bg1"/>
              </a:solidFill>
              <a:latin typeface="+mj-lt"/>
            </a:endParaRPr>
          </a:p>
          <a:p>
            <a:endParaRPr lang="en-US" sz="3800" dirty="0">
              <a:solidFill>
                <a:schemeClr val="bg1"/>
              </a:solidFill>
              <a:latin typeface="+mj-lt"/>
            </a:endParaRPr>
          </a:p>
          <a:p>
            <a:endParaRPr lang="en-US" sz="3800" dirty="0">
              <a:solidFill>
                <a:schemeClr val="bg1"/>
              </a:solidFill>
              <a:latin typeface="+mj-lt"/>
            </a:endParaRPr>
          </a:p>
          <a:p>
            <a:endParaRPr lang="en-US" dirty="0"/>
          </a:p>
          <a:p>
            <a:endParaRPr lang="en-US" b="1" dirty="0"/>
          </a:p>
          <a:p>
            <a:br>
              <a:rPr lang="en-US" b="1" dirty="0"/>
            </a:br>
            <a:endParaRPr lang="en-US" b="1" dirty="0"/>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3010336794"/>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4375864"/>
          </a:xfrm>
        </p:spPr>
        <p:txBody>
          <a:bodyPr anchor="ctr" anchorCtr="0">
            <a:normAutofit/>
          </a:bodyPr>
          <a:lstStyle/>
          <a:p>
            <a:pPr algn="ctr"/>
            <a:r>
              <a:rPr lang="en-US" sz="4000" dirty="0">
                <a:solidFill>
                  <a:schemeClr val="bg1"/>
                </a:solidFill>
                <a:latin typeface="+mn-lt"/>
                <a:ea typeface="+mn-ea"/>
                <a:cs typeface="+mn-cs"/>
              </a:rPr>
              <a:t>Section 5: </a:t>
            </a:r>
            <a:r>
              <a:rPr lang="en-US" sz="4000" dirty="0" err="1">
                <a:solidFill>
                  <a:schemeClr val="bg1"/>
                </a:solidFill>
                <a:latin typeface="+mn-lt"/>
                <a:ea typeface="+mn-ea"/>
                <a:cs typeface="+mn-cs"/>
              </a:rPr>
              <a:t>Jedis</a:t>
            </a:r>
            <a:r>
              <a:rPr lang="en-US" sz="4000" dirty="0">
                <a:solidFill>
                  <a:schemeClr val="bg1"/>
                </a:solidFill>
                <a:latin typeface="+mn-lt"/>
                <a:ea typeface="+mn-ea"/>
                <a:cs typeface="+mn-cs"/>
              </a:rPr>
              <a:t> And Spring Data Redis</a:t>
            </a:r>
          </a:p>
        </p:txBody>
      </p:sp>
      <p:sp>
        <p:nvSpPr>
          <p:cNvPr id="3" name="Subtitle 2"/>
          <p:cNvSpPr>
            <a:spLocks noGrp="1"/>
          </p:cNvSpPr>
          <p:nvPr>
            <p:ph type="subTitle" idx="4294967295"/>
          </p:nvPr>
        </p:nvSpPr>
        <p:spPr>
          <a:xfrm>
            <a:off x="855620" y="681318"/>
            <a:ext cx="9582736" cy="1084729"/>
          </a:xfrm>
        </p:spPr>
        <p:txBody>
          <a:bodyPr>
            <a:noAutofit/>
          </a:bodyPr>
          <a:lstStyle/>
          <a:p>
            <a:endParaRPr lang="en-US" sz="2400" dirty="0">
              <a:solidFill>
                <a:schemeClr val="bg1"/>
              </a:solidFill>
            </a:endParaRPr>
          </a:p>
          <a:p>
            <a:endParaRPr lang="en-US" sz="4000" dirty="0">
              <a:solidFill>
                <a:schemeClr val="bg1"/>
              </a:solidFill>
            </a:endParaRPr>
          </a:p>
          <a:p>
            <a:r>
              <a:rPr lang="en-US" sz="2400" dirty="0">
                <a:solidFill>
                  <a:schemeClr val="bg1"/>
                </a:solidFill>
              </a:rPr>
              <a:t>                                                                                                </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330116078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Redis Java Clients</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3144966"/>
          </a:xfrm>
        </p:spPr>
        <p:txBody>
          <a:bodyPr>
            <a:normAutofit/>
          </a:bodyPr>
          <a:lstStyle/>
          <a:p>
            <a:r>
              <a:rPr lang="en-US" sz="2400" dirty="0">
                <a:solidFill>
                  <a:schemeClr val="bg1"/>
                </a:solidFill>
                <a:latin typeface="+mj-lt"/>
              </a:rPr>
              <a:t>Jedis </a:t>
            </a:r>
          </a:p>
          <a:p>
            <a:r>
              <a:rPr lang="en-US" sz="2400" dirty="0">
                <a:solidFill>
                  <a:schemeClr val="bg1"/>
                </a:solidFill>
                <a:latin typeface="+mj-lt"/>
              </a:rPr>
              <a:t>Lettuce</a:t>
            </a:r>
          </a:p>
          <a:p>
            <a:r>
              <a:rPr lang="en-US" sz="2400" dirty="0">
                <a:solidFill>
                  <a:schemeClr val="bg1"/>
                </a:solidFill>
                <a:latin typeface="+mj-lt"/>
              </a:rPr>
              <a:t>Redisson</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318569711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Jedis</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3144966"/>
          </a:xfrm>
        </p:spPr>
        <p:txBody>
          <a:bodyPr>
            <a:normAutofit lnSpcReduction="10000"/>
          </a:bodyPr>
          <a:lstStyle/>
          <a:p>
            <a:r>
              <a:rPr lang="en-US" sz="2400" dirty="0">
                <a:solidFill>
                  <a:schemeClr val="bg1"/>
                </a:solidFill>
                <a:latin typeface="+mj-lt"/>
              </a:rPr>
              <a:t>Small, light and extremely fast client library in java for Redis.</a:t>
            </a:r>
          </a:p>
          <a:p>
            <a:r>
              <a:rPr lang="en-US" sz="2400" dirty="0">
                <a:solidFill>
                  <a:schemeClr val="bg1"/>
                </a:solidFill>
                <a:latin typeface="+mj-lt"/>
              </a:rPr>
              <a:t>Supported by Spring Data.</a:t>
            </a:r>
          </a:p>
          <a:p>
            <a:r>
              <a:rPr lang="en-US" sz="2400" dirty="0">
                <a:solidFill>
                  <a:schemeClr val="bg1"/>
                </a:solidFill>
                <a:latin typeface="+mj-lt"/>
              </a:rPr>
              <a:t>Implementation using Jedis is painless.</a:t>
            </a:r>
          </a:p>
          <a:p>
            <a:r>
              <a:rPr lang="en-US" sz="2400" dirty="0">
                <a:solidFill>
                  <a:schemeClr val="bg1"/>
                </a:solidFill>
                <a:latin typeface="+mj-lt"/>
              </a:rPr>
              <a:t>Jedis instance is not thread safe.</a:t>
            </a:r>
          </a:p>
          <a:p>
            <a:endParaRPr lang="en-US" sz="2400" dirty="0">
              <a:solidFill>
                <a:schemeClr val="bg1"/>
              </a:solidFill>
              <a:latin typeface="+mj-lt"/>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618976878"/>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Jedis Pool</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3144966"/>
          </a:xfrm>
        </p:spPr>
        <p:txBody>
          <a:bodyPr>
            <a:normAutofit/>
          </a:bodyPr>
          <a:lstStyle/>
          <a:p>
            <a:r>
              <a:rPr lang="en-US" sz="2400" dirty="0">
                <a:solidFill>
                  <a:schemeClr val="bg1"/>
                </a:solidFill>
                <a:latin typeface="+mj-lt"/>
              </a:rPr>
              <a:t>Jedis Pool object is thread safe.</a:t>
            </a:r>
          </a:p>
          <a:p>
            <a:r>
              <a:rPr lang="en-US" sz="2400" dirty="0">
                <a:solidFill>
                  <a:schemeClr val="bg1"/>
                </a:solidFill>
                <a:latin typeface="+mj-lt"/>
              </a:rPr>
              <a:t>Pool is configurable.</a:t>
            </a:r>
          </a:p>
          <a:p>
            <a:r>
              <a:rPr lang="en-US" sz="2400" dirty="0">
                <a:solidFill>
                  <a:schemeClr val="bg1"/>
                </a:solidFill>
                <a:latin typeface="+mj-lt"/>
              </a:rPr>
              <a:t>Pool improve performance.</a:t>
            </a:r>
          </a:p>
          <a:p>
            <a:endParaRPr lang="en-US" sz="2400" dirty="0">
              <a:solidFill>
                <a:schemeClr val="bg1"/>
              </a:solidFill>
              <a:latin typeface="+mj-lt"/>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256716497"/>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630" y="1182704"/>
            <a:ext cx="10515600" cy="2387600"/>
          </a:xfrm>
        </p:spPr>
        <p:txBody>
          <a:bodyPr anchor="ctr" anchorCtr="0">
            <a:normAutofit/>
          </a:bodyPr>
          <a:lstStyle/>
          <a:p>
            <a:r>
              <a:rPr lang="en-US" sz="4800" dirty="0">
                <a:solidFill>
                  <a:schemeClr val="bg1"/>
                </a:solidFill>
              </a:rPr>
              <a:t>             How Pooling Works </a:t>
            </a:r>
            <a:br>
              <a:rPr lang="en-US" sz="4800" dirty="0">
                <a:solidFill>
                  <a:schemeClr val="bg1"/>
                </a:solidFill>
              </a:rPr>
            </a:br>
            <a:endParaRPr lang="en-US" sz="48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73188" y="2423527"/>
            <a:ext cx="7175828" cy="4037598"/>
          </a:xfrm>
          <a:prstGeom prst="rect">
            <a:avLst/>
          </a:prstGeom>
        </p:spPr>
      </p:pic>
    </p:spTree>
    <p:extLst>
      <p:ext uri="{BB962C8B-B14F-4D97-AF65-F5344CB8AC3E}">
        <p14:creationId xmlns:p14="http://schemas.microsoft.com/office/powerpoint/2010/main" val="755833419"/>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000" dirty="0">
                <a:solidFill>
                  <a:schemeClr val="bg1"/>
                </a:solidFill>
                <a:ea typeface="+mn-ea"/>
                <a:cs typeface="+mn-cs"/>
              </a:rPr>
              <a:t>Redis Template</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3144966"/>
          </a:xfrm>
        </p:spPr>
        <p:txBody>
          <a:bodyPr>
            <a:normAutofit fontScale="47500" lnSpcReduction="20000"/>
          </a:bodyPr>
          <a:lstStyle/>
          <a:p>
            <a:r>
              <a:rPr lang="en-US" sz="4000" dirty="0">
                <a:solidFill>
                  <a:schemeClr val="bg1"/>
                </a:solidFill>
                <a:latin typeface="+mj-lt"/>
              </a:rPr>
              <a:t>The RedisTemplate is crucial class in Spring Data Redis.</a:t>
            </a:r>
          </a:p>
          <a:p>
            <a:r>
              <a:rPr lang="en-US" sz="4000" dirty="0">
                <a:solidFill>
                  <a:schemeClr val="bg1"/>
                </a:solidFill>
                <a:latin typeface="+mj-lt"/>
              </a:rPr>
              <a:t>RedisTemplate class provides methods to communicate with a Redis instance. </a:t>
            </a:r>
          </a:p>
          <a:p>
            <a:r>
              <a:rPr lang="en-US" sz="4000" dirty="0">
                <a:solidFill>
                  <a:schemeClr val="bg1"/>
                </a:solidFill>
                <a:latin typeface="+mj-lt"/>
              </a:rPr>
              <a:t>Redis Template class takes two parameter on instantiation: the type of  redis key and redis value. </a:t>
            </a:r>
            <a:endParaRPr lang="en-US" sz="2400" dirty="0"/>
          </a:p>
          <a:p>
            <a:br>
              <a:rPr lang="en-US" sz="2400" dirty="0"/>
            </a:br>
            <a:endParaRPr lang="en-US" sz="2400" dirty="0">
              <a:solidFill>
                <a:schemeClr val="bg1"/>
              </a:solidFill>
              <a:latin typeface="+mj-lt"/>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1148223310"/>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fontScale="90000"/>
          </a:bodyPr>
          <a:lstStyle/>
          <a:p>
            <a:r>
              <a:rPr lang="en-US" sz="4800" dirty="0">
                <a:solidFill>
                  <a:schemeClr val="bg1"/>
                </a:solidFill>
              </a:rPr>
              <a:t>What is Redis?</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Open Source.   </a:t>
            </a:r>
          </a:p>
          <a:p>
            <a:r>
              <a:rPr lang="en-US" sz="2400" dirty="0">
                <a:solidFill>
                  <a:schemeClr val="bg1"/>
                </a:solidFill>
              </a:rPr>
              <a:t>No indexing.</a:t>
            </a:r>
          </a:p>
          <a:p>
            <a:r>
              <a:rPr lang="en-US" sz="2400" dirty="0">
                <a:solidFill>
                  <a:schemeClr val="bg1"/>
                </a:solidFill>
              </a:rPr>
              <a:t>No query language.</a:t>
            </a:r>
          </a:p>
          <a:p>
            <a:r>
              <a:rPr lang="en-US" sz="2400" dirty="0">
                <a:solidFill>
                  <a:schemeClr val="bg1"/>
                </a:solidFill>
              </a:rPr>
              <a:t>LUA Support.</a:t>
            </a:r>
          </a:p>
          <a:p>
            <a:r>
              <a:rPr lang="en-US" sz="2400" dirty="0">
                <a:solidFill>
                  <a:schemeClr val="bg1"/>
                </a:solidFill>
              </a:rPr>
              <a:t>                                                                                                </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285534264"/>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5620" y="545505"/>
            <a:ext cx="10515600" cy="2387600"/>
          </a:xfrm>
        </p:spPr>
        <p:txBody>
          <a:bodyPr anchor="ctr" anchorCtr="0">
            <a:normAutofit/>
          </a:bodyPr>
          <a:lstStyle/>
          <a:p>
            <a:r>
              <a:rPr lang="en-US" sz="4000" dirty="0">
                <a:solidFill>
                  <a:schemeClr val="bg1"/>
                </a:solidFill>
                <a:ea typeface="+mn-ea"/>
                <a:cs typeface="+mn-cs"/>
              </a:rPr>
              <a:t>Redis Template Main Operations</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1645024"/>
            <a:ext cx="9582736" cy="3420035"/>
          </a:xfrm>
        </p:spPr>
        <p:txBody>
          <a:bodyPr>
            <a:noAutofit/>
          </a:bodyPr>
          <a:lstStyle/>
          <a:p>
            <a:pPr>
              <a:lnSpc>
                <a:spcPct val="100000"/>
              </a:lnSpc>
            </a:pPr>
            <a:r>
              <a:rPr lang="en-US" sz="1800" dirty="0">
                <a:solidFill>
                  <a:schemeClr val="bg1"/>
                </a:solidFill>
                <a:latin typeface="+mj-lt"/>
              </a:rPr>
              <a:t>For Value Operations  use opsForValue(): returns redis string (or value) operations</a:t>
            </a:r>
          </a:p>
          <a:p>
            <a:pPr>
              <a:lnSpc>
                <a:spcPct val="100000"/>
              </a:lnSpc>
            </a:pPr>
            <a:r>
              <a:rPr lang="en-US" sz="1800" dirty="0">
                <a:solidFill>
                  <a:schemeClr val="bg1"/>
                </a:solidFill>
              </a:rPr>
              <a:t>For </a:t>
            </a:r>
            <a:r>
              <a:rPr lang="en-US" sz="1800" dirty="0">
                <a:solidFill>
                  <a:schemeClr val="bg1"/>
                </a:solidFill>
                <a:latin typeface="+mj-lt"/>
              </a:rPr>
              <a:t>Hash Operations use opsForHash(): returns redis hash operations</a:t>
            </a:r>
          </a:p>
          <a:p>
            <a:pPr>
              <a:lnSpc>
                <a:spcPct val="100000"/>
              </a:lnSpc>
            </a:pPr>
            <a:r>
              <a:rPr lang="en-US" sz="1800" dirty="0">
                <a:solidFill>
                  <a:schemeClr val="bg1"/>
                </a:solidFill>
              </a:rPr>
              <a:t>For </a:t>
            </a:r>
            <a:r>
              <a:rPr lang="en-US" sz="1800" dirty="0">
                <a:solidFill>
                  <a:schemeClr val="bg1"/>
                </a:solidFill>
                <a:latin typeface="+mj-lt"/>
              </a:rPr>
              <a:t>List Operations use  opsForList():  returns redis hash operations</a:t>
            </a:r>
          </a:p>
          <a:p>
            <a:pPr>
              <a:lnSpc>
                <a:spcPct val="100000"/>
              </a:lnSpc>
            </a:pPr>
            <a:r>
              <a:rPr lang="en-US" sz="1800" dirty="0">
                <a:solidFill>
                  <a:schemeClr val="bg1"/>
                </a:solidFill>
              </a:rPr>
              <a:t>For </a:t>
            </a:r>
            <a:r>
              <a:rPr lang="en-US" sz="1800" dirty="0">
                <a:solidFill>
                  <a:schemeClr val="bg1"/>
                </a:solidFill>
                <a:latin typeface="+mj-lt"/>
              </a:rPr>
              <a:t>Set Operations  use opsForList(): returns  redis set operations</a:t>
            </a:r>
          </a:p>
          <a:p>
            <a:pPr>
              <a:lnSpc>
                <a:spcPct val="100000"/>
              </a:lnSpc>
            </a:pPr>
            <a:r>
              <a:rPr lang="en-US" sz="1800" dirty="0">
                <a:solidFill>
                  <a:schemeClr val="bg1"/>
                </a:solidFill>
              </a:rPr>
              <a:t>For </a:t>
            </a:r>
            <a:r>
              <a:rPr lang="en-US" sz="1800" dirty="0" err="1">
                <a:solidFill>
                  <a:schemeClr val="bg1"/>
                </a:solidFill>
                <a:latin typeface="+mj-lt"/>
              </a:rPr>
              <a:t>Zset</a:t>
            </a:r>
            <a:r>
              <a:rPr lang="en-US" sz="1800" dirty="0">
                <a:solidFill>
                  <a:schemeClr val="bg1"/>
                </a:solidFill>
                <a:latin typeface="+mj-lt"/>
              </a:rPr>
              <a:t> Operations  use  opsForZSet() returns  redis sorted set operations</a:t>
            </a:r>
          </a:p>
          <a:p>
            <a:endParaRPr lang="en-US" sz="1800" dirty="0"/>
          </a:p>
          <a:p>
            <a:br>
              <a:rPr lang="en-US" sz="1800" dirty="0"/>
            </a:br>
            <a:endParaRPr lang="en-US" sz="1800" dirty="0">
              <a:solidFill>
                <a:schemeClr val="bg1"/>
              </a:solidFill>
              <a:latin typeface="+mj-lt"/>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pic>
        <p:nvPicPr>
          <p:cNvPr id="9" name="Picture 8"/>
          <p:cNvPicPr>
            <a:picLocks noChangeAspect="1"/>
          </p:cNvPicPr>
          <p:nvPr/>
        </p:nvPicPr>
        <p:blipFill>
          <a:blip r:embed="rId6"/>
          <a:stretch>
            <a:fillRect/>
          </a:stretch>
        </p:blipFill>
        <p:spPr>
          <a:xfrm>
            <a:off x="6027316" y="4316507"/>
            <a:ext cx="4931545" cy="2144618"/>
          </a:xfrm>
          <a:prstGeom prst="rect">
            <a:avLst/>
          </a:prstGeom>
        </p:spPr>
      </p:pic>
    </p:spTree>
    <p:extLst>
      <p:ext uri="{BB962C8B-B14F-4D97-AF65-F5344CB8AC3E}">
        <p14:creationId xmlns:p14="http://schemas.microsoft.com/office/powerpoint/2010/main" val="35563264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000" dirty="0">
                <a:solidFill>
                  <a:schemeClr val="bg1"/>
                </a:solidFill>
                <a:ea typeface="+mn-ea"/>
                <a:cs typeface="+mn-cs"/>
              </a:rPr>
              <a:t>Serializers</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9582736" cy="3144966"/>
          </a:xfrm>
        </p:spPr>
        <p:txBody>
          <a:bodyPr>
            <a:normAutofit/>
          </a:bodyPr>
          <a:lstStyle/>
          <a:p>
            <a:r>
              <a:rPr lang="en-US" sz="2400" dirty="0">
                <a:solidFill>
                  <a:schemeClr val="bg1"/>
                </a:solidFill>
                <a:latin typeface="+mj-lt"/>
              </a:rPr>
              <a:t>Problem: Data stored in redis in bytes</a:t>
            </a:r>
          </a:p>
          <a:p>
            <a:r>
              <a:rPr lang="en-US" sz="2400" dirty="0">
                <a:solidFill>
                  <a:schemeClr val="bg1"/>
                </a:solidFill>
                <a:latin typeface="+mj-lt"/>
              </a:rPr>
              <a:t>Required: Convert bytes to String, Json ,object,xml and vice versa.</a:t>
            </a:r>
          </a:p>
          <a:p>
            <a:r>
              <a:rPr lang="en-US" sz="2400" dirty="0">
                <a:solidFill>
                  <a:schemeClr val="bg1"/>
                </a:solidFill>
                <a:latin typeface="+mj-lt"/>
              </a:rPr>
              <a:t>Solution:  Use </a:t>
            </a:r>
            <a:r>
              <a:rPr lang="en-US" sz="2400" dirty="0">
                <a:solidFill>
                  <a:schemeClr val="bg1"/>
                </a:solidFill>
              </a:rPr>
              <a:t>Serializers</a:t>
            </a:r>
            <a:endParaRPr lang="en-US" sz="2400" dirty="0">
              <a:solidFill>
                <a:schemeClr val="bg1"/>
              </a:solidFill>
              <a:latin typeface="+mj-lt"/>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1839135448"/>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000" dirty="0">
                <a:solidFill>
                  <a:schemeClr val="bg1"/>
                </a:solidFill>
                <a:ea typeface="+mn-ea"/>
                <a:cs typeface="+mn-cs"/>
              </a:rPr>
              <a:t>Serializers</a:t>
            </a:r>
            <a:br>
              <a:rPr lang="en-US" dirty="0"/>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111604"/>
            <a:ext cx="9582736" cy="3966467"/>
          </a:xfrm>
        </p:spPr>
        <p:txBody>
          <a:bodyPr>
            <a:normAutofit fontScale="40000" lnSpcReduction="20000"/>
          </a:bodyPr>
          <a:lstStyle/>
          <a:p>
            <a:r>
              <a:rPr lang="en-US" sz="4000" dirty="0">
                <a:solidFill>
                  <a:schemeClr val="bg1"/>
                </a:solidFill>
                <a:latin typeface="+mj-lt"/>
              </a:rPr>
              <a:t>GenericToStringSerializer: serializes strings to bytes and vice versa. Relies on the Spring {@link ConversionService}</a:t>
            </a:r>
          </a:p>
          <a:p>
            <a:r>
              <a:rPr lang="en-US" sz="4000" dirty="0">
                <a:solidFill>
                  <a:schemeClr val="bg1"/>
                </a:solidFill>
                <a:latin typeface="+mj-lt"/>
              </a:rPr>
              <a:t>JacksonJsonRedisSerializer: converts object to json and vice versa .</a:t>
            </a:r>
          </a:p>
          <a:p>
            <a:r>
              <a:rPr lang="en-US" sz="4000" dirty="0">
                <a:solidFill>
                  <a:schemeClr val="bg1"/>
                </a:solidFill>
                <a:latin typeface="+mj-lt"/>
              </a:rPr>
              <a:t>JdkSerializationRedisSerializer: Uses the default (Java based) serialization method.(</a:t>
            </a:r>
            <a:r>
              <a:rPr lang="en-US" sz="4000" b="1" dirty="0">
                <a:solidFill>
                  <a:schemeClr val="bg1"/>
                </a:solidFill>
                <a:latin typeface="+mj-lt"/>
              </a:rPr>
              <a:t>Default Serializer for objects</a:t>
            </a:r>
            <a:r>
              <a:rPr lang="en-US" sz="4000" dirty="0">
                <a:solidFill>
                  <a:schemeClr val="bg1"/>
                </a:solidFill>
                <a:latin typeface="+mj-lt"/>
              </a:rPr>
              <a:t>)</a:t>
            </a:r>
          </a:p>
          <a:p>
            <a:r>
              <a:rPr lang="en-US" sz="4000" dirty="0">
                <a:solidFill>
                  <a:schemeClr val="bg1"/>
                </a:solidFill>
                <a:latin typeface="+mj-lt"/>
              </a:rPr>
              <a:t>OxmSerializer : Uses the Object/XML mapping </a:t>
            </a:r>
          </a:p>
          <a:p>
            <a:r>
              <a:rPr lang="en-US" sz="4000" dirty="0">
                <a:solidFill>
                  <a:schemeClr val="bg1"/>
                </a:solidFill>
                <a:latin typeface="+mj-lt"/>
              </a:rPr>
              <a:t>StringRedisSerializer : Converts Strings into bytes and vice versa using the specified charset(by default UTF-8) </a:t>
            </a:r>
            <a:r>
              <a:rPr lang="en-US" sz="4000" dirty="0">
                <a:solidFill>
                  <a:schemeClr val="bg1"/>
                </a:solidFill>
              </a:rPr>
              <a:t>.(Default Serializer for string values</a:t>
            </a:r>
            <a:r>
              <a:rPr lang="en-US" sz="4000" dirty="0">
                <a:solidFill>
                  <a:schemeClr val="bg1"/>
                </a:solidFill>
                <a:latin typeface="+mj-lt"/>
              </a:rPr>
              <a:t>)</a:t>
            </a:r>
          </a:p>
          <a:p>
            <a:endParaRPr lang="en-US" dirty="0"/>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062769716"/>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800" dirty="0">
                <a:solidFill>
                  <a:schemeClr val="bg1"/>
                </a:solidFill>
              </a:rPr>
              <a:t>SQl</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Structured relational databases.</a:t>
            </a:r>
          </a:p>
          <a:p>
            <a:r>
              <a:rPr lang="en-US" sz="2400" dirty="0">
                <a:solidFill>
                  <a:schemeClr val="bg1"/>
                </a:solidFill>
              </a:rPr>
              <a:t>Predefined DB Schema.</a:t>
            </a:r>
          </a:p>
          <a:p>
            <a:r>
              <a:rPr lang="en-US" sz="2400" dirty="0">
                <a:solidFill>
                  <a:schemeClr val="bg1"/>
                </a:solidFill>
              </a:rPr>
              <a:t> MySQL, Oracle, MS SQL Server, SQLite, Postgres, etc. 	</a:t>
            </a:r>
          </a:p>
          <a:p>
            <a:endParaRPr lang="en-US" sz="2400" dirty="0">
              <a:solidFill>
                <a:schemeClr val="bg1"/>
              </a:solidFill>
            </a:endParaRPr>
          </a:p>
          <a:p>
            <a:r>
              <a:rPr lang="en-US" sz="2400" dirty="0">
                <a:solidFill>
                  <a:schemeClr val="bg1"/>
                </a:solidFill>
              </a:rPr>
              <a:t>			        								</a:t>
            </a:r>
          </a:p>
          <a:p>
            <a:r>
              <a:rPr lang="en-US" sz="2400" dirty="0">
                <a:solidFill>
                  <a:schemeClr val="bg1"/>
                </a:solidFill>
              </a:rPr>
              <a:t>									</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785600876"/>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800" dirty="0">
                <a:solidFill>
                  <a:schemeClr val="bg1"/>
                </a:solidFill>
              </a:rPr>
              <a:t>NoSQL</a:t>
            </a:r>
          </a:p>
        </p:txBody>
      </p:sp>
      <p:sp>
        <p:nvSpPr>
          <p:cNvPr id="3" name="Subtitle 2"/>
          <p:cNvSpPr>
            <a:spLocks noGrp="1"/>
          </p:cNvSpPr>
          <p:nvPr>
            <p:ph type="subTitle" idx="4294967295"/>
          </p:nvPr>
        </p:nvSpPr>
        <p:spPr>
          <a:xfrm>
            <a:off x="878595" y="2277532"/>
            <a:ext cx="9582736" cy="3805134"/>
          </a:xfrm>
        </p:spPr>
        <p:txBody>
          <a:bodyPr>
            <a:noAutofit/>
          </a:bodyPr>
          <a:lstStyle/>
          <a:p>
            <a:pPr>
              <a:lnSpc>
                <a:spcPct val="100000"/>
              </a:lnSpc>
            </a:pPr>
            <a:r>
              <a:rPr lang="en-US" sz="2400" dirty="0">
                <a:solidFill>
                  <a:schemeClr val="bg1"/>
                </a:solidFill>
              </a:rPr>
              <a:t>Unstructured.</a:t>
            </a:r>
          </a:p>
          <a:p>
            <a:pPr>
              <a:lnSpc>
                <a:spcPct val="100000"/>
              </a:lnSpc>
            </a:pPr>
            <a:r>
              <a:rPr lang="en-US" sz="2400" dirty="0">
                <a:solidFill>
                  <a:schemeClr val="bg1"/>
                </a:solidFill>
              </a:rPr>
              <a:t>Dynamic Schema.</a:t>
            </a:r>
          </a:p>
          <a:p>
            <a:pPr>
              <a:lnSpc>
                <a:spcPct val="100000"/>
              </a:lnSpc>
            </a:pPr>
            <a:r>
              <a:rPr lang="en-US" sz="2400" dirty="0">
                <a:solidFill>
                  <a:schemeClr val="bg1"/>
                </a:solidFill>
              </a:rPr>
              <a:t>Common types:</a:t>
            </a:r>
          </a:p>
          <a:p>
            <a:pPr>
              <a:lnSpc>
                <a:spcPct val="100000"/>
              </a:lnSpc>
            </a:pPr>
            <a:r>
              <a:rPr lang="en-US" sz="1800" dirty="0">
                <a:solidFill>
                  <a:schemeClr val="bg1"/>
                </a:solidFill>
              </a:rPr>
              <a:t>Key-Value stores (Redis, Voldemort, and Dynamo).	</a:t>
            </a:r>
          </a:p>
          <a:p>
            <a:pPr>
              <a:lnSpc>
                <a:spcPct val="100000"/>
              </a:lnSpc>
            </a:pPr>
            <a:r>
              <a:rPr lang="en-US" sz="1800" dirty="0">
                <a:solidFill>
                  <a:schemeClr val="bg1"/>
                </a:solidFill>
              </a:rPr>
              <a:t>Document databases(MongoDB and  CouchDB ).</a:t>
            </a:r>
          </a:p>
          <a:p>
            <a:pPr>
              <a:lnSpc>
                <a:spcPct val="100000"/>
              </a:lnSpc>
            </a:pPr>
            <a:r>
              <a:rPr lang="en-US" sz="1800" dirty="0">
                <a:solidFill>
                  <a:schemeClr val="bg1"/>
                </a:solidFill>
              </a:rPr>
              <a:t>Wide-Column databases (Cassandra and HBase).</a:t>
            </a:r>
          </a:p>
          <a:p>
            <a:pPr>
              <a:lnSpc>
                <a:spcPct val="100000"/>
              </a:lnSpc>
            </a:pPr>
            <a:r>
              <a:rPr lang="en-US" sz="1800" dirty="0">
                <a:solidFill>
                  <a:schemeClr val="bg1"/>
                </a:solidFill>
              </a:rPr>
              <a:t>Graph databases: (Neo4J and Infinite Graph)</a:t>
            </a:r>
          </a:p>
          <a:p>
            <a:endParaRPr lang="en-US" sz="18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2281557618"/>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200" dirty="0">
                <a:solidFill>
                  <a:schemeClr val="bg1"/>
                </a:solidFill>
              </a:rPr>
              <a:t>Differences among SQl and NoSQl Databases</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 Schema: SQL stores data in tables. NoSQL stores in different methods(key/value, document, columnar, and graph).</a:t>
            </a:r>
          </a:p>
          <a:p>
            <a:r>
              <a:rPr lang="en-US" sz="2400" dirty="0">
                <a:solidFill>
                  <a:schemeClr val="bg1"/>
                </a:solidFill>
              </a:rPr>
              <a:t>Querying: SQL databases uses regular SQL statements. NoSQL uses UnQL(Unstructured Query Language).</a:t>
            </a:r>
          </a:p>
          <a:p>
            <a:r>
              <a:rPr lang="en-US" sz="2400" dirty="0">
                <a:solidFill>
                  <a:schemeClr val="bg1"/>
                </a:solidFill>
              </a:rPr>
              <a:t>Scalability: SQL databases are vertically(beef the same server hardware) scalable. NoSQL databases are horizontally(add more servers) scalable.</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4140451513"/>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200" dirty="0">
                <a:solidFill>
                  <a:schemeClr val="bg1"/>
                </a:solidFill>
              </a:rPr>
              <a:t>Differences among SQl and NoSQl Databases</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Reliability: SQL databases are ACID friendly. Majority of  NoSQL databases sacrifices the ACID property for performance reasons.</a:t>
            </a: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1380200874"/>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1448247"/>
          </a:xfrm>
        </p:spPr>
        <p:txBody>
          <a:bodyPr anchor="ctr" anchorCtr="0">
            <a:normAutofit/>
          </a:bodyPr>
          <a:lstStyle/>
          <a:p>
            <a:r>
              <a:rPr lang="en-US" sz="4800" dirty="0">
                <a:solidFill>
                  <a:schemeClr val="bg1"/>
                </a:solidFill>
              </a:rPr>
              <a:t>When to use SQL vs NoSQL</a:t>
            </a:r>
          </a:p>
        </p:txBody>
      </p:sp>
      <p:sp>
        <p:nvSpPr>
          <p:cNvPr id="3" name="Subtitle 2"/>
          <p:cNvSpPr>
            <a:spLocks noGrp="1"/>
          </p:cNvSpPr>
          <p:nvPr>
            <p:ph type="subTitle" idx="4294967295"/>
          </p:nvPr>
        </p:nvSpPr>
        <p:spPr>
          <a:xfrm>
            <a:off x="855620" y="2272937"/>
            <a:ext cx="9582736" cy="3805134"/>
          </a:xfrm>
        </p:spPr>
        <p:txBody>
          <a:bodyPr>
            <a:noAutofit/>
          </a:bodyPr>
          <a:lstStyle/>
          <a:p>
            <a:r>
              <a:rPr lang="en-US" sz="2400" dirty="0">
                <a:solidFill>
                  <a:schemeClr val="bg1"/>
                </a:solidFill>
              </a:rPr>
              <a:t>When to use SQL?</a:t>
            </a:r>
          </a:p>
          <a:p>
            <a:r>
              <a:rPr lang="en-US" sz="2400" dirty="0">
                <a:solidFill>
                  <a:schemeClr val="bg1"/>
                </a:solidFill>
              </a:rPr>
              <a:t>The data has stable and defined structure.</a:t>
            </a:r>
          </a:p>
          <a:p>
            <a:r>
              <a:rPr lang="en-US" sz="2400" dirty="0">
                <a:solidFill>
                  <a:schemeClr val="bg1"/>
                </a:solidFill>
              </a:rPr>
              <a:t>ACID compliance.</a:t>
            </a:r>
          </a:p>
          <a:p>
            <a:r>
              <a:rPr lang="en-US" sz="2400" dirty="0">
                <a:solidFill>
                  <a:schemeClr val="bg1"/>
                </a:solidFill>
              </a:rPr>
              <a:t>Not looking for insanely fast data retrieval. (reading from desk vs memory)</a:t>
            </a:r>
          </a:p>
          <a:p>
            <a:endParaRPr lang="en-US" sz="2400" dirty="0">
              <a:solidFill>
                <a:schemeClr val="bg1"/>
              </a:solidFill>
            </a:endParaRPr>
          </a:p>
          <a:p>
            <a:endParaRPr lang="en-US" sz="2400" dirty="0">
              <a:solidFill>
                <a:schemeClr val="bg1"/>
              </a:solidFill>
            </a:endParaRPr>
          </a:p>
        </p:txBody>
      </p:sp>
      <p:sp>
        <p:nvSpPr>
          <p:cNvPr id="7" name="Rectangle 3"/>
          <p:cNvSpPr>
            <a:spLocks noChangeArrowheads="1"/>
          </p:cNvSpPr>
          <p:nvPr/>
        </p:nvSpPr>
        <p:spPr bwMode="auto">
          <a:xfrm>
            <a:off x="0" y="58050"/>
            <a:ext cx="65" cy="3410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Audio 10">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795125" y="6461125"/>
            <a:ext cx="244475" cy="244475"/>
          </a:xfrm>
          <a:prstGeom prst="rect">
            <a:avLst/>
          </a:prstGeom>
        </p:spPr>
      </p:pic>
    </p:spTree>
    <p:extLst>
      <p:ext uri="{BB962C8B-B14F-4D97-AF65-F5344CB8AC3E}">
        <p14:creationId xmlns:p14="http://schemas.microsoft.com/office/powerpoint/2010/main" val="1043952612"/>
      </p:ext>
    </p:extLst>
  </p:cSld>
  <p:clrMapOvr>
    <a:masterClrMapping/>
  </p:clrMapOvr>
  <mc:AlternateContent xmlns:mc="http://schemas.openxmlformats.org/markup-compatibility/2006" xmlns:p14="http://schemas.microsoft.com/office/powerpoint/2010/main">
    <mc:Choice Requires="p14">
      <p:transition spd="slow" p14:dur="2000" advTm="4916"/>
    </mc:Choice>
    <mc:Fallback xmlns="">
      <p:transition spd="slow" advTm="4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4378</TotalTime>
  <Words>1985</Words>
  <Application>Microsoft Office PowerPoint</Application>
  <PresentationFormat>Widescreen</PresentationFormat>
  <Paragraphs>284</Paragraphs>
  <Slides>42</Slides>
  <Notes>41</Notes>
  <HiddenSlides>0</HiddenSlides>
  <MMClips>41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Calibri Light</vt:lpstr>
      <vt:lpstr>Segoe UI</vt:lpstr>
      <vt:lpstr>Segoe UI Light</vt:lpstr>
      <vt:lpstr>WelcomeDoc</vt:lpstr>
      <vt:lpstr>Office Theme</vt:lpstr>
      <vt:lpstr>PowerPoint Presentation</vt:lpstr>
      <vt:lpstr>Section 1: Introduction</vt:lpstr>
      <vt:lpstr>What is Redis? </vt:lpstr>
      <vt:lpstr>What is Redis? </vt:lpstr>
      <vt:lpstr>SQl</vt:lpstr>
      <vt:lpstr>NoSQL</vt:lpstr>
      <vt:lpstr>Differences among SQl and NoSQl Databases</vt:lpstr>
      <vt:lpstr>Differences among SQl and NoSQl Databases</vt:lpstr>
      <vt:lpstr>When to use SQL vs NoSQL</vt:lpstr>
      <vt:lpstr>When to use SQL vs NoSQL </vt:lpstr>
      <vt:lpstr>Redis Usage In Web Applications</vt:lpstr>
      <vt:lpstr>Section 2: Redis Installation</vt:lpstr>
      <vt:lpstr>Installing Redis On Windows</vt:lpstr>
      <vt:lpstr>Installing Redis On Mac OS X </vt:lpstr>
      <vt:lpstr>Installing Redis On Unix</vt:lpstr>
      <vt:lpstr>Free Cloud/Hosted Installation</vt:lpstr>
      <vt:lpstr>Redis GUI Client</vt:lpstr>
      <vt:lpstr>Section 3: Redis Data Types And Commands</vt:lpstr>
      <vt:lpstr>Redis Main Data Types </vt:lpstr>
      <vt:lpstr>Section 4: Redis Advanced</vt:lpstr>
      <vt:lpstr>Redis Persistence Options  </vt:lpstr>
      <vt:lpstr>RDB(Redis Database File)   </vt:lpstr>
      <vt:lpstr>RDB(Redis Database File)   </vt:lpstr>
      <vt:lpstr>AOF(Append Only File)   </vt:lpstr>
      <vt:lpstr>Hybrid Approach(RDB &amp; AOF)   </vt:lpstr>
      <vt:lpstr>Redis Sentinel   </vt:lpstr>
      <vt:lpstr>How do Sentinels work?  </vt:lpstr>
      <vt:lpstr>Sentinel how it works?  </vt:lpstr>
      <vt:lpstr>Sentinel, Things to Consider.  </vt:lpstr>
      <vt:lpstr>Redis Cluster  </vt:lpstr>
      <vt:lpstr>Cluster, How it works?  </vt:lpstr>
      <vt:lpstr>Redis Cluster  </vt:lpstr>
      <vt:lpstr>Redis Cluster VS Redis Sentinel  </vt:lpstr>
      <vt:lpstr>Section 5: Jedis And Spring Data Redis</vt:lpstr>
      <vt:lpstr>Redis Java Clients </vt:lpstr>
      <vt:lpstr>Jedis </vt:lpstr>
      <vt:lpstr>Jedis Pool </vt:lpstr>
      <vt:lpstr>             How Pooling Works  </vt:lpstr>
      <vt:lpstr>Redis Template  </vt:lpstr>
      <vt:lpstr>Redis Template Main Operations  </vt:lpstr>
      <vt:lpstr>Serializers  </vt:lpstr>
      <vt:lpstr>Serializers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Redis On Mac</dc:title>
  <dc:creator>bassem A</dc:creator>
  <cp:keywords/>
  <cp:lastModifiedBy>bassem A</cp:lastModifiedBy>
  <cp:revision>65</cp:revision>
  <dcterms:created xsi:type="dcterms:W3CDTF">2018-05-21T06:41:18Z</dcterms:created>
  <dcterms:modified xsi:type="dcterms:W3CDTF">2019-12-27T01:26:45Z</dcterms:modified>
  <cp:version/>
</cp:coreProperties>
</file>