
<file path=[Content_Types].xml><?xml version="1.0" encoding="utf-8"?>
<Types xmlns="http://schemas.openxmlformats.org/package/2006/content-types">
  <Default Extension="xml" ContentType="application/xml"/>
  <Default Extension="tiff" ContentType="image/tif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372" r:id="rId2"/>
    <p:sldId id="379" r:id="rId3"/>
    <p:sldId id="383" r:id="rId4"/>
    <p:sldId id="387" r:id="rId5"/>
    <p:sldId id="388" r:id="rId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03"/>
    <p:restoredTop sz="65104"/>
  </p:normalViewPr>
  <p:slideViewPr>
    <p:cSldViewPr snapToObjects="1">
      <p:cViewPr varScale="1">
        <p:scale>
          <a:sx n="73" d="100"/>
          <a:sy n="73" d="100"/>
        </p:scale>
        <p:origin x="1288"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6" d="100"/>
          <a:sy n="96" d="100"/>
        </p:scale>
        <p:origin x="1872" y="176"/>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37"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esProps" Target="presProps.xml"/><Relationship Id="rId1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B74432A-EBEE-41FD-97F5-0966D10D001A}"/>
    <pc:docChg chg="delSld modSld">
      <pc:chgData name="" userId="" providerId="" clId="Web-{CB74432A-EBEE-41FD-97F5-0966D10D001A}" dt="2018-04-11T18:44:47.965" v="51"/>
      <pc:docMkLst>
        <pc:docMk/>
      </pc:docMkLst>
      <pc:sldChg chg="modSp">
        <pc:chgData name="" userId="" providerId="" clId="Web-{CB74432A-EBEE-41FD-97F5-0966D10D001A}" dt="2018-04-11T18:41:42.824" v="10"/>
        <pc:sldMkLst>
          <pc:docMk/>
          <pc:sldMk cId="2237707165" sldId="374"/>
        </pc:sldMkLst>
        <pc:spChg chg="mod">
          <ac:chgData name="" userId="" providerId="" clId="Web-{CB74432A-EBEE-41FD-97F5-0966D10D001A}" dt="2018-04-11T18:41:42.824" v="10"/>
          <ac:spMkLst>
            <pc:docMk/>
            <pc:sldMk cId="2237707165" sldId="374"/>
            <ac:spMk id="3" creationId="{00000000-0000-0000-0000-000000000000}"/>
          </ac:spMkLst>
        </pc:spChg>
      </pc:sldChg>
      <pc:sldChg chg="del">
        <pc:chgData name="" userId="" providerId="" clId="Web-{CB74432A-EBEE-41FD-97F5-0966D10D001A}" dt="2018-04-11T18:41:46.199" v="12"/>
        <pc:sldMkLst>
          <pc:docMk/>
          <pc:sldMk cId="1218579122" sldId="376"/>
        </pc:sldMkLst>
      </pc:sldChg>
      <pc:sldChg chg="modSp modNotes">
        <pc:chgData name="" userId="" providerId="" clId="Web-{CB74432A-EBEE-41FD-97F5-0966D10D001A}" dt="2018-04-11T18:44:47.965" v="51"/>
        <pc:sldMkLst>
          <pc:docMk/>
          <pc:sldMk cId="3934580896" sldId="377"/>
        </pc:sldMkLst>
        <pc:spChg chg="mod">
          <ac:chgData name="" userId="" providerId="" clId="Web-{CB74432A-EBEE-41FD-97F5-0966D10D001A}" dt="2018-04-11T18:42:55.465" v="17"/>
          <ac:spMkLst>
            <pc:docMk/>
            <pc:sldMk cId="3934580896" sldId="37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F57A95B-4E9C-B34A-A9E3-88BD4A16F33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DB862440-B0C7-BF4D-94E1-661503A2D9A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896C5F1-DFC7-F145-B4AD-03FC2D991F8F}" type="datetimeFigureOut">
              <a:rPr lang="en-US" smtClean="0"/>
              <a:t>7/5/18</a:t>
            </a:fld>
            <a:endParaRPr lang="en-US"/>
          </a:p>
        </p:txBody>
      </p:sp>
      <p:sp>
        <p:nvSpPr>
          <p:cNvPr id="4" name="Footer Placeholder 3">
            <a:extLst>
              <a:ext uri="{FF2B5EF4-FFF2-40B4-BE49-F238E27FC236}">
                <a16:creationId xmlns="" xmlns:a16="http://schemas.microsoft.com/office/drawing/2014/main" id="{D32F6D43-76DC-0A4E-B62A-27EB4C664C0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2F652BC0-A858-814A-B7F5-8DA76469EDA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3705F0F-5C4B-EA40-A1B7-62F079EC65B0}" type="slidenum">
              <a:rPr lang="en-US" smtClean="0"/>
              <a:t>‹#›</a:t>
            </a:fld>
            <a:endParaRPr lang="en-US"/>
          </a:p>
        </p:txBody>
      </p:sp>
    </p:spTree>
    <p:extLst>
      <p:ext uri="{BB962C8B-B14F-4D97-AF65-F5344CB8AC3E}">
        <p14:creationId xmlns:p14="http://schemas.microsoft.com/office/powerpoint/2010/main" val="412423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4BA5E9-42AC-FB44-A01A-932FDCCD8508}" type="datetimeFigureOut">
              <a:rPr lang="en-US" smtClean="0"/>
              <a:t>7/5/18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D445AEF-66F2-8F4E-AF73-E138B1B3DC90}" type="slidenum">
              <a:rPr lang="en-US" smtClean="0"/>
              <a:t>‹#›</a:t>
            </a:fld>
            <a:endParaRPr lang="en-US"/>
          </a:p>
        </p:txBody>
      </p:sp>
    </p:spTree>
    <p:extLst>
      <p:ext uri="{BB962C8B-B14F-4D97-AF65-F5344CB8AC3E}">
        <p14:creationId xmlns:p14="http://schemas.microsoft.com/office/powerpoint/2010/main" val="4300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kubernetes.io/" TargetMode="External"/><Relationship Id="rId4" Type="http://schemas.openxmlformats.org/officeDocument/2006/relationships/hyperlink" Target="https://github.com/kubernete"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Explanatory</a:t>
            </a:r>
            <a:r>
              <a:rPr lang="en-US" baseline="0" dirty="0"/>
              <a:t> for where the commands you are going to run come from. Not necessary for them to do. Point them at the guidance we have for doing this. Maybe bring it up in a browser</a:t>
            </a:r>
            <a:r>
              <a:rPr lang="en-US" baseline="0" dirty="0" smtClean="0"/>
              <a:t>. </a:t>
            </a:r>
          </a:p>
          <a:p>
            <a:r>
              <a:rPr lang="en-US" baseline="0" dirty="0" smtClean="0"/>
              <a:t>Use https://</a:t>
            </a:r>
            <a:r>
              <a:rPr lang="en-US" baseline="0" dirty="0" err="1" smtClean="0"/>
              <a:t>github.com</a:t>
            </a:r>
            <a:r>
              <a:rPr lang="en-US" baseline="0" dirty="0" smtClean="0"/>
              <a:t>/IBM/container-journey-template#step-1-setting-up-the-bluemix-cli or direct links to IBM Cloud to setup an account and install necessary plugins.</a:t>
            </a:r>
          </a:p>
          <a:p>
            <a:endParaRPr lang="en-US" baseline="0" dirty="0" smtClean="0"/>
          </a:p>
          <a:p>
            <a:r>
              <a:rPr lang="en-US" baseline="0" dirty="0" smtClean="0"/>
              <a:t>If users are interested in running this </a:t>
            </a:r>
            <a:r>
              <a:rPr lang="en-US" baseline="0" dirty="0" smtClean="0"/>
              <a:t>on </a:t>
            </a:r>
            <a:r>
              <a:rPr lang="en-US" baseline="0" dirty="0" smtClean="0"/>
              <a:t>their own, they need to have </a:t>
            </a:r>
            <a:r>
              <a:rPr lang="en-US" baseline="0" dirty="0" err="1" smtClean="0"/>
              <a:t>kubectl</a:t>
            </a:r>
            <a:r>
              <a:rPr lang="en-US" baseline="0" dirty="0" smtClean="0"/>
              <a:t> client and </a:t>
            </a:r>
            <a:r>
              <a:rPr lang="en-US" baseline="0" dirty="0" err="1" smtClean="0"/>
              <a:t>docker</a:t>
            </a:r>
            <a:r>
              <a:rPr lang="en-US" baseline="0" dirty="0" smtClean="0"/>
              <a:t> installed locally to manage images and test containers</a:t>
            </a:r>
            <a:r>
              <a:rPr lang="en-US" baseline="0" dirty="0" smtClean="0"/>
              <a:t>.</a:t>
            </a:r>
          </a:p>
          <a:p>
            <a:endParaRPr lang="en-US" baseline="0" dirty="0" smtClean="0"/>
          </a:p>
          <a:p>
            <a:endParaRPr lang="en-US" baseline="0" dirty="0" smtClean="0"/>
          </a:p>
          <a:p>
            <a:r>
              <a:rPr lang="en-US" baseline="0" dirty="0" smtClean="0"/>
              <a:t>RUN the first two demos from scripts/lab1-1.sh and scripts/lab1-2.sh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a:t>
            </a:fld>
            <a:endParaRPr lang="en-US"/>
          </a:p>
        </p:txBody>
      </p:sp>
    </p:spTree>
    <p:extLst>
      <p:ext uri="{BB962C8B-B14F-4D97-AF65-F5344CB8AC3E}">
        <p14:creationId xmlns:p14="http://schemas.microsoft.com/office/powerpoint/2010/main" val="14387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It’s no use running something if we can’t talk to it to see what it’s doing. Got to give it input, and get results out of it. To do that, </a:t>
            </a:r>
            <a:r>
              <a:rPr lang="en-US" dirty="0" err="1"/>
              <a:t>kubernetes</a:t>
            </a:r>
            <a:r>
              <a:rPr lang="en-US" dirty="0"/>
              <a:t> has the service concept.</a:t>
            </a:r>
          </a:p>
          <a:p>
            <a:endParaRPr lang="en-US" dirty="0" smtClean="0"/>
          </a:p>
          <a:p>
            <a:r>
              <a:rPr lang="en-US" dirty="0" smtClean="0"/>
              <a:t>A</a:t>
            </a:r>
            <a:r>
              <a:rPr lang="en-US" baseline="0" dirty="0" smtClean="0"/>
              <a:t> service is </a:t>
            </a:r>
            <a:r>
              <a:rPr lang="en-US" sz="1200" b="0" i="0" u="none" strike="noStrike" kern="1200" dirty="0" smtClean="0">
                <a:solidFill>
                  <a:schemeClr val="tx1"/>
                </a:solidFill>
                <a:effectLst/>
                <a:latin typeface="+mn-lt"/>
                <a:ea typeface="+mn-ea"/>
                <a:cs typeface="+mn-cs"/>
              </a:rPr>
              <a:t>an abstraction which defines a logical set of </a:t>
            </a:r>
            <a:r>
              <a:rPr lang="en-US" dirty="0" smtClean="0"/>
              <a:t>Pods</a:t>
            </a:r>
            <a:r>
              <a:rPr lang="en-US" sz="1200" b="0" i="0" u="none" strike="noStrike" kern="1200" dirty="0" smtClean="0">
                <a:solidFill>
                  <a:schemeClr val="tx1"/>
                </a:solidFill>
                <a:effectLst/>
                <a:latin typeface="+mn-lt"/>
                <a:ea typeface="+mn-ea"/>
                <a:cs typeface="+mn-cs"/>
              </a:rPr>
              <a:t> and a policy by which to access them - sometimes called a micro-service. In a caller-</a:t>
            </a:r>
            <a:r>
              <a:rPr lang="en-US" sz="1200" b="0" i="0" u="none" strike="noStrike" kern="1200" dirty="0" err="1" smtClean="0">
                <a:solidFill>
                  <a:schemeClr val="tx1"/>
                </a:solidFill>
                <a:effectLst/>
                <a:latin typeface="+mn-lt"/>
                <a:ea typeface="+mn-ea"/>
                <a:cs typeface="+mn-cs"/>
              </a:rPr>
              <a:t>callee</a:t>
            </a:r>
            <a:r>
              <a:rPr lang="en-US" sz="1200" b="0" i="0" u="none" strike="noStrike" kern="1200" dirty="0" smtClean="0">
                <a:solidFill>
                  <a:schemeClr val="tx1"/>
                </a:solidFill>
                <a:effectLst/>
                <a:latin typeface="+mn-lt"/>
                <a:ea typeface="+mn-ea"/>
                <a:cs typeface="+mn-cs"/>
              </a:rPr>
              <a:t> model the front end caller need not have to worry about</a:t>
            </a:r>
            <a:r>
              <a:rPr lang="en-US" sz="1200" b="0" i="0" u="none" strike="noStrike" kern="1200" baseline="0" dirty="0" smtClean="0">
                <a:solidFill>
                  <a:schemeClr val="tx1"/>
                </a:solidFill>
                <a:effectLst/>
                <a:latin typeface="+mn-lt"/>
                <a:ea typeface="+mn-ea"/>
                <a:cs typeface="+mn-cs"/>
              </a:rPr>
              <a:t> which backend they are talk.</a:t>
            </a:r>
          </a:p>
          <a:p>
            <a:endParaRPr lang="en-US" sz="1200" b="0" i="0" u="none" strike="noStrike" kern="1200" baseline="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For Kubernetes-native applications, Kubernetes offers a simple </a:t>
            </a:r>
            <a:r>
              <a:rPr lang="en-US" dirty="0" smtClean="0"/>
              <a:t>Endpoints</a:t>
            </a:r>
            <a:r>
              <a:rPr lang="en-US" sz="1200" b="0" i="0" u="none" strike="noStrike" kern="1200" dirty="0" smtClean="0">
                <a:solidFill>
                  <a:schemeClr val="tx1"/>
                </a:solidFill>
                <a:effectLst/>
                <a:latin typeface="+mn-lt"/>
                <a:ea typeface="+mn-ea"/>
                <a:cs typeface="+mn-cs"/>
              </a:rPr>
              <a:t> API that is updated whenever the set of </a:t>
            </a:r>
            <a:r>
              <a:rPr lang="en-US" dirty="0" smtClean="0"/>
              <a:t>Pods</a:t>
            </a:r>
            <a:r>
              <a:rPr lang="en-US" sz="1200" b="0" i="0" u="none" strike="noStrike" kern="1200" dirty="0" smtClean="0">
                <a:solidFill>
                  <a:schemeClr val="tx1"/>
                </a:solidFill>
                <a:effectLst/>
                <a:latin typeface="+mn-lt"/>
                <a:ea typeface="+mn-ea"/>
                <a:cs typeface="+mn-cs"/>
              </a:rPr>
              <a:t> in a </a:t>
            </a:r>
            <a:r>
              <a:rPr lang="en-US" dirty="0" smtClean="0"/>
              <a:t>Service</a:t>
            </a:r>
            <a:r>
              <a:rPr lang="en-US" sz="1200" b="0" i="0" u="none" strike="noStrike" kern="1200" dirty="0" smtClean="0">
                <a:solidFill>
                  <a:schemeClr val="tx1"/>
                </a:solidFill>
                <a:effectLst/>
                <a:latin typeface="+mn-lt"/>
                <a:ea typeface="+mn-ea"/>
                <a:cs typeface="+mn-cs"/>
              </a:rPr>
              <a:t> changes. For non-native applications, Kubernetes offers a virtual-IP-based bridge to Services which redirects to the backend </a:t>
            </a:r>
            <a:r>
              <a:rPr lang="en-US" dirty="0" smtClean="0"/>
              <a:t>Pods</a:t>
            </a:r>
            <a:r>
              <a:rPr lang="en-US" sz="1200" b="0" i="0" u="none" strike="noStrike" kern="1200" dirty="0" smtClean="0">
                <a:solidFill>
                  <a:schemeClr val="tx1"/>
                </a:solidFill>
                <a:effectLst/>
                <a:latin typeface="+mn-lt"/>
                <a:ea typeface="+mn-ea"/>
                <a:cs typeface="+mn-cs"/>
              </a:rPr>
              <a:t>.</a:t>
            </a:r>
          </a:p>
          <a:p>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effectLst/>
                <a:latin typeface="+mn-lt"/>
                <a:ea typeface="+mn-ea"/>
                <a:cs typeface="+mn-cs"/>
              </a:rPr>
              <a:t>You can expose your application to the external world using a service through an external IP address. By default service is exposed  on a </a:t>
            </a:r>
            <a:r>
              <a:rPr lang="en-US" sz="1200" b="0" i="0" u="none" strike="noStrike" kern="1200" baseline="0" dirty="0" err="1" smtClean="0">
                <a:solidFill>
                  <a:schemeClr val="tx1"/>
                </a:solidFill>
                <a:effectLst/>
                <a:latin typeface="+mn-lt"/>
                <a:ea typeface="+mn-ea"/>
                <a:cs typeface="+mn-cs"/>
              </a:rPr>
              <a:t>clusterIP</a:t>
            </a:r>
            <a:r>
              <a:rPr lang="en-US" sz="1200" b="0" i="0" u="none" strike="noStrike" kern="1200" baseline="0" dirty="0" smtClean="0">
                <a:solidFill>
                  <a:schemeClr val="tx1"/>
                </a:solidFill>
                <a:effectLst/>
                <a:latin typeface="+mn-lt"/>
                <a:ea typeface="+mn-ea"/>
                <a:cs typeface="+mn-cs"/>
              </a:rPr>
              <a:t> which means it is visible within the cluster. Other options are to expose the service using </a:t>
            </a:r>
            <a:r>
              <a:rPr lang="en-US" sz="1200" b="0" i="0" u="none" strike="noStrike" kern="1200" baseline="0" dirty="0" err="1" smtClean="0">
                <a:solidFill>
                  <a:schemeClr val="tx1"/>
                </a:solidFill>
                <a:effectLst/>
                <a:latin typeface="+mn-lt"/>
                <a:ea typeface="+mn-ea"/>
                <a:cs typeface="+mn-cs"/>
              </a:rPr>
              <a:t>Nodeport</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LoadBalancer</a:t>
            </a:r>
            <a:r>
              <a:rPr lang="en-US" sz="1200" b="0" i="0" u="none" strike="noStrike" kern="1200" baseline="0" dirty="0" smtClean="0">
                <a:solidFill>
                  <a:schemeClr val="tx1"/>
                </a:solidFill>
                <a:effectLst/>
                <a:latin typeface="+mn-lt"/>
                <a:ea typeface="+mn-ea"/>
                <a:cs typeface="+mn-cs"/>
              </a:rPr>
              <a:t>.</a:t>
            </a:r>
          </a:p>
          <a:p>
            <a:r>
              <a:rPr lang="en-US" sz="1200" b="0" i="0" u="none" strike="noStrike" kern="1200" baseline="0" dirty="0" err="1" smtClean="0">
                <a:solidFill>
                  <a:schemeClr val="tx1"/>
                </a:solidFill>
                <a:effectLst/>
                <a:latin typeface="+mn-lt"/>
                <a:ea typeface="+mn-ea"/>
                <a:cs typeface="+mn-cs"/>
              </a:rPr>
              <a:t>NodePort</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Nodeport</a:t>
            </a:r>
            <a:r>
              <a:rPr lang="en-US" sz="1200" b="0" i="0" u="none" strike="noStrike" kern="1200" baseline="0" dirty="0" smtClean="0">
                <a:solidFill>
                  <a:schemeClr val="tx1"/>
                </a:solidFill>
                <a:effectLst/>
                <a:latin typeface="+mn-lt"/>
                <a:ea typeface="+mn-ea"/>
                <a:cs typeface="+mn-cs"/>
              </a:rPr>
              <a:t> is exposed at a static port on the Node IP. </a:t>
            </a:r>
            <a:r>
              <a:rPr lang="en-US" sz="1200" b="0" i="0" u="none" strike="noStrike" kern="1200" baseline="0" dirty="0" err="1" smtClean="0">
                <a:solidFill>
                  <a:schemeClr val="tx1"/>
                </a:solidFill>
                <a:effectLst/>
                <a:latin typeface="+mn-lt"/>
                <a:ea typeface="+mn-ea"/>
                <a:cs typeface="+mn-cs"/>
              </a:rPr>
              <a:t>NodePort</a:t>
            </a:r>
            <a:r>
              <a:rPr lang="en-US" sz="1200" b="0" i="0" u="none" strike="noStrike" kern="1200" baseline="0" dirty="0" smtClean="0">
                <a:solidFill>
                  <a:schemeClr val="tx1"/>
                </a:solidFill>
                <a:effectLst/>
                <a:latin typeface="+mn-lt"/>
                <a:ea typeface="+mn-ea"/>
                <a:cs typeface="+mn-cs"/>
              </a:rPr>
              <a:t> service then routes the calls into a </a:t>
            </a:r>
            <a:r>
              <a:rPr lang="en-US" sz="1200" b="0" i="0" u="none" strike="noStrike" kern="1200" baseline="0" dirty="0" err="1" smtClean="0">
                <a:solidFill>
                  <a:schemeClr val="tx1"/>
                </a:solidFill>
                <a:effectLst/>
                <a:latin typeface="+mn-lt"/>
                <a:ea typeface="+mn-ea"/>
                <a:cs typeface="+mn-cs"/>
              </a:rPr>
              <a:t>ClusterIP</a:t>
            </a:r>
            <a:r>
              <a:rPr lang="en-US" sz="1200" b="0" i="0" u="none" strike="noStrike" kern="1200" baseline="0" dirty="0" smtClean="0">
                <a:solidFill>
                  <a:schemeClr val="tx1"/>
                </a:solidFill>
                <a:effectLst/>
                <a:latin typeface="+mn-lt"/>
                <a:ea typeface="+mn-ea"/>
                <a:cs typeface="+mn-cs"/>
              </a:rPr>
              <a:t> service.</a:t>
            </a:r>
          </a:p>
          <a:p>
            <a:r>
              <a:rPr lang="en-US" sz="1200" b="0" i="0" u="none" strike="noStrike" kern="1200" baseline="0" dirty="0" err="1" smtClean="0">
                <a:solidFill>
                  <a:schemeClr val="tx1"/>
                </a:solidFill>
                <a:effectLst/>
                <a:latin typeface="+mn-lt"/>
                <a:ea typeface="+mn-ea"/>
                <a:cs typeface="+mn-cs"/>
              </a:rPr>
              <a:t>LoadBalancer</a:t>
            </a:r>
            <a:r>
              <a:rPr lang="en-US" sz="1200" b="0" i="0" u="none" strike="noStrike" kern="1200" baseline="0" dirty="0" smtClean="0">
                <a:solidFill>
                  <a:schemeClr val="tx1"/>
                </a:solidFill>
                <a:effectLst/>
                <a:latin typeface="+mn-lt"/>
                <a:ea typeface="+mn-ea"/>
                <a:cs typeface="+mn-cs"/>
              </a:rPr>
              <a:t>: Use the cloud specific </a:t>
            </a:r>
            <a:r>
              <a:rPr lang="en-US" sz="1200" b="0" i="0" u="none" strike="noStrike" kern="1200" baseline="0" dirty="0" err="1" smtClean="0">
                <a:solidFill>
                  <a:schemeClr val="tx1"/>
                </a:solidFill>
                <a:effectLst/>
                <a:latin typeface="+mn-lt"/>
                <a:ea typeface="+mn-ea"/>
                <a:cs typeface="+mn-cs"/>
              </a:rPr>
              <a:t>LoadBalancer</a:t>
            </a:r>
            <a:r>
              <a:rPr lang="en-US" sz="1200" b="0" i="0" u="none" strike="noStrike" kern="1200" baseline="0" dirty="0" smtClean="0">
                <a:solidFill>
                  <a:schemeClr val="tx1"/>
                </a:solidFill>
                <a:effectLst/>
                <a:latin typeface="+mn-lt"/>
                <a:ea typeface="+mn-ea"/>
                <a:cs typeface="+mn-cs"/>
              </a:rPr>
              <a:t> to route calls to </a:t>
            </a:r>
            <a:r>
              <a:rPr lang="en-US" sz="1200" b="0" i="0" u="none" strike="noStrike" kern="1200" baseline="0" dirty="0" err="1" smtClean="0">
                <a:solidFill>
                  <a:schemeClr val="tx1"/>
                </a:solidFill>
                <a:effectLst/>
                <a:latin typeface="+mn-lt"/>
                <a:ea typeface="+mn-ea"/>
                <a:cs typeface="+mn-cs"/>
              </a:rPr>
              <a:t>Nodeport</a:t>
            </a:r>
            <a:r>
              <a:rPr lang="en-US" sz="1200" b="0" i="0" u="none" strike="noStrike" kern="1200" baseline="0" dirty="0" smtClean="0">
                <a:solidFill>
                  <a:schemeClr val="tx1"/>
                </a:solidFill>
                <a:effectLst/>
                <a:latin typeface="+mn-lt"/>
                <a:ea typeface="+mn-ea"/>
                <a:cs typeface="+mn-cs"/>
              </a:rPr>
              <a:t> and </a:t>
            </a:r>
            <a:r>
              <a:rPr lang="en-US" sz="1200" b="0" i="0" u="none" strike="noStrike" kern="1200" baseline="0" dirty="0" err="1" smtClean="0">
                <a:solidFill>
                  <a:schemeClr val="tx1"/>
                </a:solidFill>
                <a:effectLst/>
                <a:latin typeface="+mn-lt"/>
                <a:ea typeface="+mn-ea"/>
                <a:cs typeface="+mn-cs"/>
              </a:rPr>
              <a:t>ClusterIP</a:t>
            </a:r>
            <a:r>
              <a:rPr lang="en-US" sz="1200" b="0" i="0" u="none" strike="noStrike" kern="1200" baseline="0" dirty="0" smtClean="0">
                <a:solidFill>
                  <a:schemeClr val="tx1"/>
                </a:solidFill>
                <a:effectLst/>
                <a:latin typeface="+mn-lt"/>
                <a:ea typeface="+mn-ea"/>
                <a:cs typeface="+mn-cs"/>
              </a:rPr>
              <a:t> services.</a:t>
            </a:r>
          </a:p>
          <a:p>
            <a:endParaRPr lang="en-US" sz="1200" b="0" i="0" u="none" strike="noStrike" kern="1200" baseline="0" dirty="0" smtClean="0">
              <a:solidFill>
                <a:schemeClr val="tx1"/>
              </a:solidFill>
              <a:effectLst/>
              <a:latin typeface="+mn-lt"/>
              <a:ea typeface="+mn-ea"/>
              <a:cs typeface="+mn-cs"/>
            </a:endParaRPr>
          </a:p>
          <a:p>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effectLst/>
                <a:latin typeface="+mn-lt"/>
                <a:ea typeface="+mn-ea"/>
                <a:cs typeface="+mn-cs"/>
              </a:rPr>
              <a:t>Run demo 3 using scripts/lab1-3.sh</a:t>
            </a:r>
          </a:p>
          <a:p>
            <a:endParaRPr lang="en-US" sz="1200" b="0" i="0" u="none" strike="noStrike" kern="1200" baseline="0" dirty="0" smtClean="0">
              <a:solidFill>
                <a:schemeClr val="tx1"/>
              </a:solidFill>
              <a:effectLst/>
              <a:latin typeface="+mn-lt"/>
              <a:ea typeface="+mn-ea"/>
              <a:cs typeface="+mn-cs"/>
            </a:endParaRPr>
          </a:p>
          <a:p>
            <a:endParaRPr lang="en-US" sz="1200" b="0" i="0" u="none" strike="noStrike"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a:t>
            </a:fld>
            <a:endParaRPr lang="en-US"/>
          </a:p>
        </p:txBody>
      </p:sp>
    </p:spTree>
    <p:extLst>
      <p:ext uri="{BB962C8B-B14F-4D97-AF65-F5344CB8AC3E}">
        <p14:creationId xmlns:p14="http://schemas.microsoft.com/office/powerpoint/2010/main" val="4143521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load on your application grows you need to run more than on instance of your application. This is</a:t>
            </a:r>
            <a:r>
              <a:rPr lang="en-US" baseline="0" dirty="0" smtClean="0"/>
              <a:t> when you run your application with replica count more than 1.</a:t>
            </a:r>
          </a:p>
          <a:p>
            <a:r>
              <a:rPr lang="en-US" baseline="0" dirty="0" smtClean="0"/>
              <a:t>With higher replica count you are specifying Kubernetes the desired state of your application, which is the number of instances of your application that you want to run.</a:t>
            </a:r>
          </a:p>
          <a:p>
            <a:r>
              <a:rPr lang="en-US" baseline="0" dirty="0" smtClean="0"/>
              <a:t>Kubernetes then tries to </a:t>
            </a:r>
            <a:r>
              <a:rPr lang="en-US" baseline="0" dirty="0" smtClean="0"/>
              <a:t>match </a:t>
            </a:r>
            <a:r>
              <a:rPr lang="en-US" baseline="0" dirty="0" smtClean="0"/>
              <a:t>the desired state to the actual state by spawning more instance depending upon resource availability such as CPU and Memory</a:t>
            </a:r>
            <a:r>
              <a:rPr lang="en-US" baseline="0" dirty="0" smtClean="0"/>
              <a:t>.</a:t>
            </a:r>
          </a:p>
          <a:p>
            <a:endParaRPr lang="en-US" baseline="0" dirty="0" smtClean="0"/>
          </a:p>
          <a:p>
            <a:endParaRPr lang="en-US" baseline="0" dirty="0" smtClean="0"/>
          </a:p>
          <a:p>
            <a:r>
              <a:rPr lang="en-US" baseline="0" dirty="0" smtClean="0"/>
              <a:t>Run the demo to show replicas using scripts/lab2-	1.sh</a:t>
            </a:r>
          </a:p>
          <a:p>
            <a:r>
              <a:rPr lang="en-US" baseline="0" dirty="0" smtClean="0"/>
              <a:t>Run the demo to show how you rollout changes to your deployment using scripts/lab2-2.sh</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a:t>
            </a:fld>
            <a:endParaRPr lang="en-US"/>
          </a:p>
        </p:txBody>
      </p:sp>
    </p:spTree>
    <p:extLst>
      <p:ext uri="{BB962C8B-B14F-4D97-AF65-F5344CB8AC3E}">
        <p14:creationId xmlns:p14="http://schemas.microsoft.com/office/powerpoint/2010/main" val="224556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a:p>
            <a:r>
              <a:rPr lang="en-US" b="0" dirty="0">
                <a:effectLst/>
              </a:rPr>
              <a:t/>
            </a:r>
            <a:br>
              <a:rPr lang="en-US" b="0" dirty="0">
                <a:effectLst/>
              </a:rPr>
            </a:br>
            <a:r>
              <a:rPr lang="en-US" sz="1200" b="0" i="0" u="none" strike="noStrike" kern="1200" dirty="0">
                <a:solidFill>
                  <a:schemeClr val="tx1"/>
                </a:solidFill>
                <a:effectLst/>
                <a:latin typeface="+mn-lt"/>
                <a:ea typeface="+mn-ea"/>
                <a:cs typeface="+mn-cs"/>
              </a:rPr>
              <a:t>Main entry point for the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project is at </a:t>
            </a:r>
            <a:r>
              <a:rPr lang="en-US" sz="1200" b="0" i="0" u="sng" strike="noStrike" kern="1200" dirty="0">
                <a:solidFill>
                  <a:schemeClr val="tx1"/>
                </a:solidFill>
                <a:effectLst/>
                <a:latin typeface="+mn-lt"/>
                <a:ea typeface="+mn-ea"/>
                <a:cs typeface="+mn-cs"/>
                <a:hlinkClick r:id="rId3"/>
              </a:rPr>
              <a:t>http://kubernetes.io</a:t>
            </a:r>
            <a:r>
              <a:rPr lang="en-US" sz="1200" b="0" i="0" u="none" strike="noStrike" kern="1200" dirty="0">
                <a:solidFill>
                  <a:schemeClr val="tx1"/>
                </a:solidFill>
                <a:effectLst/>
                <a:latin typeface="+mn-lt"/>
                <a:ea typeface="+mn-ea"/>
                <a:cs typeface="+mn-cs"/>
              </a:rPr>
              <a:t> and the source code can be found at </a:t>
            </a:r>
            <a:r>
              <a:rPr lang="en-US" sz="1200" b="0" i="0" u="sng" strike="noStrike" kern="1200" dirty="0">
                <a:solidFill>
                  <a:schemeClr val="tx1"/>
                </a:solidFill>
                <a:effectLst/>
                <a:latin typeface="+mn-lt"/>
                <a:ea typeface="+mn-ea"/>
                <a:cs typeface="+mn-cs"/>
                <a:hlinkClick r:id="rId4"/>
              </a:rPr>
              <a:t>https://github.com/</a:t>
            </a:r>
            <a:r>
              <a:rPr lang="en-US" sz="1200" b="0" i="0" u="sng" strike="noStrike" kern="1200" dirty="0" err="1">
                <a:solidFill>
                  <a:schemeClr val="tx1"/>
                </a:solidFill>
                <a:effectLst/>
                <a:latin typeface="+mn-lt"/>
                <a:ea typeface="+mn-ea"/>
                <a:cs typeface="+mn-cs"/>
                <a:hlinkClick r:id="rId4"/>
              </a:rPr>
              <a:t>kubernete</a:t>
            </a:r>
            <a:r>
              <a:rPr lang="en-US" sz="1200" b="0" i="0" u="sng" strike="noStrike" kern="1200" dirty="0" err="1">
                <a:solidFill>
                  <a:schemeClr val="tx1"/>
                </a:solidFill>
                <a:effectLst/>
                <a:latin typeface="+mn-lt"/>
                <a:ea typeface="+mn-ea"/>
                <a:cs typeface="+mn-cs"/>
              </a:rPr>
              <a:t>s</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5</a:t>
            </a:fld>
            <a:endParaRPr lang="en-US"/>
          </a:p>
        </p:txBody>
      </p:sp>
    </p:spTree>
    <p:extLst>
      <p:ext uri="{BB962C8B-B14F-4D97-AF65-F5344CB8AC3E}">
        <p14:creationId xmlns:p14="http://schemas.microsoft.com/office/powerpoint/2010/main" val="158245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57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1354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564BD44-9ED7-6744-A12F-3CD373F188E6}" type="datetime1">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52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5400"/>
            <a:ext cx="3932237" cy="1600200"/>
          </a:xfrm>
        </p:spPr>
        <p:txBody>
          <a:bodyPr anchor="b"/>
          <a:lstStyle>
            <a:lvl1pPr>
              <a:defRPr sz="3200">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5183188" y="1295400"/>
            <a:ext cx="6172200" cy="4565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895600"/>
            <a:ext cx="3932237" cy="2973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3B2E437-D25F-904D-B749-4AC8A14AAE67}" type="datetime1">
              <a:rPr lang="en-US" smtClean="0"/>
              <a:t>7/5/18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2346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D04EA-8894-0C4E-A96C-33E58E1FD5B9}" type="datetime1">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35948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60804-0135-6347-9F37-DD0AC3C4B575}" type="datetime1">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83444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11353800" cy="4953000"/>
          </a:xfrm>
        </p:spPr>
        <p:txBody>
          <a:bodyPr/>
          <a:lstStyle>
            <a:lvl1pPr>
              <a:buClr>
                <a:schemeClr val="tx1"/>
              </a:buCl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00800"/>
            <a:ext cx="2743200" cy="365125"/>
          </a:xfrm>
        </p:spPr>
        <p:txBody>
          <a:bodyPr/>
          <a:lstStyle/>
          <a:p>
            <a:fld id="{F96B7D31-5740-2540-960E-830772103504}" type="datetime1">
              <a:rPr lang="en-US" smtClean="0"/>
              <a:t>7/5/18</a:t>
            </a:fld>
            <a:endParaRPr lang="en-US"/>
          </a:p>
        </p:txBody>
      </p:sp>
      <p:sp>
        <p:nvSpPr>
          <p:cNvPr id="5" name="Footer Placeholder 4"/>
          <p:cNvSpPr>
            <a:spLocks noGrp="1"/>
          </p:cNvSpPr>
          <p:nvPr>
            <p:ph type="ftr" sz="quarter" idx="11"/>
          </p:nvPr>
        </p:nvSpPr>
        <p:spPr>
          <a:xfrm>
            <a:off x="4038600" y="6400800"/>
            <a:ext cx="4114800" cy="365125"/>
          </a:xfrm>
        </p:spPr>
        <p:txBody>
          <a:bodyPr/>
          <a:lstStyle/>
          <a:p>
            <a:endParaRPr lang="en-US"/>
          </a:p>
        </p:txBody>
      </p:sp>
      <p:sp>
        <p:nvSpPr>
          <p:cNvPr id="6" name="Slide Number Placeholder 5"/>
          <p:cNvSpPr>
            <a:spLocks noGrp="1"/>
          </p:cNvSpPr>
          <p:nvPr>
            <p:ph type="sldNum" sz="quarter" idx="12"/>
          </p:nvPr>
        </p:nvSpPr>
        <p:spPr>
          <a:xfrm>
            <a:off x="9067800" y="6400800"/>
            <a:ext cx="2743200" cy="365125"/>
          </a:xfrm>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6770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p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52756" y="1447800"/>
            <a:ext cx="10958243" cy="4908550"/>
          </a:xfrm>
        </p:spPr>
        <p:txBody>
          <a:bodyPr/>
          <a:lstStyle>
            <a:lvl1pPr>
              <a:defRPr b="1"/>
            </a:lvl1pPr>
            <a:lvl2pPr marL="914400" indent="-457200">
              <a:buFont typeface="+mj-lt"/>
              <a:buAutoNum type="arabicPeriod"/>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6B7D31-5740-2540-960E-830772103504}" type="datetime1">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327704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C05AD-9AC1-8446-A891-E4BC6F95154C}" type="datetime1">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0497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4D9D6A-AB2F-ED4A-9D2B-3CFA16DBB150}" type="datetime1">
              <a:rPr lang="en-US" smtClean="0"/>
              <a:t>7/5/18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78011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F4E32-9DFF-F54A-A4F0-10CAAEC3737C}" type="datetime1">
              <a:rPr lang="en-US" smtClean="0"/>
              <a:t>7/5/18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A81F-5E2C-2E4D-A217-11B91391D3AF}" type="slidenum">
              <a:rPr lang="en-US" smtClean="0"/>
              <a:t>‹#›</a:t>
            </a:fld>
            <a:endParaRPr lang="en-US"/>
          </a:p>
        </p:txBody>
      </p:sp>
      <p:sp>
        <p:nvSpPr>
          <p:cNvPr id="10" name="Title Placeholder 1">
            <a:extLst>
              <a:ext uri="{FF2B5EF4-FFF2-40B4-BE49-F238E27FC236}">
                <a16:creationId xmlns="" xmlns:a16="http://schemas.microsoft.com/office/drawing/2014/main" id="{33FCD51B-D8B8-1B46-AEF0-8AB97D949B7C}"/>
              </a:ext>
            </a:extLst>
          </p:cNvPr>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290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436D8-76DC-4C48-B223-3722A1528131}" type="datetime1">
              <a:rPr lang="en-US" smtClean="0"/>
              <a:t>7/5/18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55249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3B1C4-DA41-6E4A-A890-D17D6ADE85A2}" type="datetime1">
              <a:rPr lang="en-US" smtClean="0"/>
              <a:t>7/5/18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0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9626B-35B3-0843-BA5F-60AC1169B3F2}" type="datetime1">
              <a:rPr lang="en-US" smtClean="0"/>
              <a:t>7/5/18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750123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10F9AD12-580D-CC44-8CCE-50BC78237E4C}"/>
              </a:ext>
            </a:extLst>
          </p:cNvPr>
          <p:cNvSpPr/>
          <p:nvPr userDrawn="1"/>
        </p:nvSpPr>
        <p:spPr bwMode="auto">
          <a:xfrm>
            <a:off x="0" y="0"/>
            <a:ext cx="12192000" cy="1214273"/>
          </a:xfrm>
          <a:prstGeom prst="rect">
            <a:avLst/>
          </a:prstGeom>
          <a:solidFill>
            <a:srgbClr val="182646"/>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sp>
        <p:nvSpPr>
          <p:cNvPr id="2" name="Title Placeholder 1"/>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47800"/>
            <a:ext cx="11353800" cy="49085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735F-2293-754C-9C95-4FF5C0C5987C}" type="datetime1">
              <a:rPr lang="en-US" smtClean="0"/>
              <a:t>7/5/18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A81F-5E2C-2E4D-A217-11B91391D3AF}" type="slidenum">
              <a:rPr lang="en-US" smtClean="0"/>
              <a:t>‹#›</a:t>
            </a:fld>
            <a:endParaRPr lang="en-US"/>
          </a:p>
        </p:txBody>
      </p:sp>
      <p:sp>
        <p:nvSpPr>
          <p:cNvPr id="8" name="Hexagon 7">
            <a:extLst>
              <a:ext uri="{FF2B5EF4-FFF2-40B4-BE49-F238E27FC236}">
                <a16:creationId xmlns="" xmlns:a16="http://schemas.microsoft.com/office/drawing/2014/main" id="{24E608F0-3106-1541-9ED2-87A6BF127CA3}"/>
              </a:ext>
            </a:extLst>
          </p:cNvPr>
          <p:cNvSpPr/>
          <p:nvPr userDrawn="1"/>
        </p:nvSpPr>
        <p:spPr bwMode="auto">
          <a:xfrm>
            <a:off x="43240" y="136275"/>
            <a:ext cx="1227621" cy="1013652"/>
          </a:xfrm>
          <a:prstGeom prst="hexagon">
            <a:avLst>
              <a:gd name="adj" fmla="val 23157"/>
              <a:gd name="vf" fmla="val 115470"/>
            </a:avLst>
          </a:prstGeom>
          <a:solidFill>
            <a:schemeClr val="bg1"/>
          </a:solidFill>
          <a:ln w="12700" cap="flat" cmpd="sng" algn="ctr">
            <a:solidFill>
              <a:srgbClr val="18264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pic>
        <p:nvPicPr>
          <p:cNvPr id="10" name="Picture 9">
            <a:extLst>
              <a:ext uri="{FF2B5EF4-FFF2-40B4-BE49-F238E27FC236}">
                <a16:creationId xmlns="" xmlns:a16="http://schemas.microsoft.com/office/drawing/2014/main" id="{8AD54A47-9789-CD4C-B662-BC021B8D092B}"/>
              </a:ext>
            </a:extLst>
          </p:cNvPr>
          <p:cNvPicPr>
            <a:picLocks noChangeAspect="1"/>
          </p:cNvPicPr>
          <p:nvPr userDrawn="1"/>
        </p:nvPicPr>
        <p:blipFill>
          <a:blip r:embed="rId14"/>
          <a:stretch>
            <a:fillRect/>
          </a:stretch>
        </p:blipFill>
        <p:spPr>
          <a:xfrm>
            <a:off x="243156" y="201757"/>
            <a:ext cx="867011" cy="867011"/>
          </a:xfrm>
          <a:prstGeom prst="rect">
            <a:avLst/>
          </a:prstGeom>
        </p:spPr>
      </p:pic>
    </p:spTree>
    <p:extLst>
      <p:ext uri="{BB962C8B-B14F-4D97-AF65-F5344CB8AC3E}">
        <p14:creationId xmlns:p14="http://schemas.microsoft.com/office/powerpoint/2010/main" val="56374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kubernetes.io/" TargetMode="External"/><Relationship Id="rId4" Type="http://schemas.openxmlformats.org/officeDocument/2006/relationships/hyperlink" Target="https://github.com/kubernete" TargetMode="External"/><Relationship Id="rId5" Type="http://schemas.openxmlformats.org/officeDocument/2006/relationships/hyperlink" Target="https://www.youtube.com/channel/UCZ2bu0qutTOM0tHYa_jkIwg" TargetMode="External"/><Relationship Id="rId6" Type="http://schemas.openxmlformats.org/officeDocument/2006/relationships/hyperlink" Target="https://kubernetes.io/community/" TargetMode="External"/><Relationship Id="rId7" Type="http://schemas.openxmlformats.org/officeDocument/2006/relationships/hyperlink" Target="https://github.com/IBM/kube101"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a:t>
            </a:r>
            <a:r>
              <a:rPr lang="mr-IN" dirty="0" smtClean="0"/>
              <a:t>–</a:t>
            </a:r>
            <a:r>
              <a:rPr lang="en-US" dirty="0" smtClean="0"/>
              <a:t> Running Demo on IKS</a:t>
            </a:r>
            <a:endParaRPr lang="en-US" dirty="0"/>
          </a:p>
        </p:txBody>
      </p:sp>
      <p:sp>
        <p:nvSpPr>
          <p:cNvPr id="3" name="Content Placeholder 2"/>
          <p:cNvSpPr>
            <a:spLocks noGrp="1"/>
          </p:cNvSpPr>
          <p:nvPr>
            <p:ph idx="1"/>
          </p:nvPr>
        </p:nvSpPr>
        <p:spPr/>
        <p:txBody>
          <a:bodyPr/>
          <a:lstStyle/>
          <a:p>
            <a:pPr>
              <a:buClrTx/>
            </a:pPr>
            <a:endParaRPr lang="en-US" b="0" dirty="0"/>
          </a:p>
          <a:p>
            <a:pPr>
              <a:buClrTx/>
            </a:pPr>
            <a:r>
              <a:rPr lang="en-US" b="0" dirty="0" smtClean="0"/>
              <a:t>This demo is a subset of a hands on </a:t>
            </a:r>
            <a:r>
              <a:rPr lang="en-US" b="0" dirty="0" err="1" smtClean="0"/>
              <a:t>Kube</a:t>
            </a:r>
            <a:r>
              <a:rPr lang="en-US" b="0" dirty="0" smtClean="0"/>
              <a:t> 101 workshop. Some pre-requisites if you want to run this on your own are the following</a:t>
            </a:r>
          </a:p>
          <a:p>
            <a:pPr>
              <a:buClrTx/>
            </a:pPr>
            <a:endParaRPr lang="en-US" b="0" dirty="0" smtClean="0"/>
          </a:p>
          <a:p>
            <a:pPr>
              <a:buClrTx/>
            </a:pPr>
            <a:r>
              <a:rPr lang="en-US" b="0" dirty="0" smtClean="0"/>
              <a:t>Install </a:t>
            </a:r>
            <a:r>
              <a:rPr lang="en-US" dirty="0" err="1"/>
              <a:t>bluemix</a:t>
            </a:r>
            <a:r>
              <a:rPr lang="en-US" dirty="0"/>
              <a:t> </a:t>
            </a:r>
            <a:r>
              <a:rPr lang="en-US" dirty="0" smtClean="0"/>
              <a:t>cli</a:t>
            </a:r>
          </a:p>
          <a:p>
            <a:pPr>
              <a:buClrTx/>
            </a:pPr>
            <a:endParaRPr lang="en-US" b="0" dirty="0"/>
          </a:p>
          <a:p>
            <a:pPr>
              <a:buClrTx/>
            </a:pPr>
            <a:r>
              <a:rPr lang="en-US" b="0" dirty="0"/>
              <a:t>Install</a:t>
            </a:r>
            <a:r>
              <a:rPr lang="en-US" dirty="0"/>
              <a:t> Kubernetes CLI </a:t>
            </a:r>
            <a:r>
              <a:rPr lang="en-US" b="0" dirty="0" err="1" smtClean="0"/>
              <a:t>kubectl</a:t>
            </a:r>
            <a:endParaRPr lang="en-US" b="0" dirty="0"/>
          </a:p>
        </p:txBody>
      </p:sp>
      <p:sp>
        <p:nvSpPr>
          <p:cNvPr id="4" name="Slide Number Placeholder 3"/>
          <p:cNvSpPr>
            <a:spLocks noGrp="1"/>
          </p:cNvSpPr>
          <p:nvPr>
            <p:ph type="sldNum" sz="quarter" idx="12"/>
          </p:nvPr>
        </p:nvSpPr>
        <p:spPr/>
        <p:txBody>
          <a:bodyPr/>
          <a:lstStyle/>
          <a:p>
            <a:fld id="{019380CA-75FF-554C-A3E7-7D7ED8257EA2}" type="slidenum">
              <a:rPr lang="en-US" smtClean="0"/>
              <a:t>1</a:t>
            </a:fld>
            <a:endParaRPr lang="en-US"/>
          </a:p>
        </p:txBody>
      </p:sp>
    </p:spTree>
    <p:extLst>
      <p:ext uri="{BB962C8B-B14F-4D97-AF65-F5344CB8AC3E}">
        <p14:creationId xmlns:p14="http://schemas.microsoft.com/office/powerpoint/2010/main" val="9676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Expose your application</a:t>
            </a:r>
            <a:endParaRPr lang="en-US" dirty="0"/>
          </a:p>
        </p:txBody>
      </p:sp>
      <p:sp>
        <p:nvSpPr>
          <p:cNvPr id="3" name="Content Placeholder 2"/>
          <p:cNvSpPr>
            <a:spLocks noGrp="1"/>
          </p:cNvSpPr>
          <p:nvPr>
            <p:ph idx="1"/>
          </p:nvPr>
        </p:nvSpPr>
        <p:spPr/>
        <p:txBody>
          <a:bodyPr/>
          <a:lstStyle/>
          <a:p>
            <a:r>
              <a:rPr lang="en-US" dirty="0"/>
              <a:t>Exposing Our Application </a:t>
            </a:r>
          </a:p>
          <a:p>
            <a:r>
              <a:rPr lang="en-US" dirty="0"/>
              <a:t>Use a Kubernetes Resource called a Service </a:t>
            </a:r>
          </a:p>
          <a:p>
            <a:r>
              <a:rPr lang="en-US" dirty="0"/>
              <a:t>Stable reference point within the cluster network</a:t>
            </a:r>
          </a:p>
          <a:p>
            <a:pPr lvl="1"/>
            <a:r>
              <a:rPr lang="en-US" dirty="0"/>
              <a:t>Unchanging IP with </a:t>
            </a:r>
            <a:r>
              <a:rPr lang="en-US" dirty="0" err="1"/>
              <a:t>Type:ClusterIP</a:t>
            </a:r>
            <a:endParaRPr lang="en-US" dirty="0"/>
          </a:p>
          <a:p>
            <a:pPr lvl="1"/>
            <a:r>
              <a:rPr lang="en-US" dirty="0"/>
              <a:t>DNS Entry for lookups by name </a:t>
            </a:r>
          </a:p>
          <a:p>
            <a:r>
              <a:rPr lang="en-US" dirty="0"/>
              <a:t>Also can allow access from outside the cluster </a:t>
            </a:r>
          </a:p>
          <a:p>
            <a:pPr lvl="1"/>
            <a:r>
              <a:rPr lang="en-US" dirty="0" err="1"/>
              <a:t>Type:NodePort</a:t>
            </a:r>
            <a:endParaRPr lang="en-US" dirty="0"/>
          </a:p>
          <a:p>
            <a:pPr lvl="1"/>
            <a:r>
              <a:rPr lang="en-US" dirty="0" err="1"/>
              <a:t>Type:LoadBalancer</a:t>
            </a:r>
            <a:r>
              <a:rPr lang="en-US" dirty="0"/>
              <a:t> </a:t>
            </a:r>
            <a:endParaRPr lang="en-US" dirty="0">
              <a:effectLst/>
            </a:endParaRPr>
          </a:p>
        </p:txBody>
      </p:sp>
      <p:sp>
        <p:nvSpPr>
          <p:cNvPr id="4" name="Slide Number Placeholder 3"/>
          <p:cNvSpPr>
            <a:spLocks noGrp="1"/>
          </p:cNvSpPr>
          <p:nvPr>
            <p:ph type="sldNum" sz="quarter" idx="12"/>
          </p:nvPr>
        </p:nvSpPr>
        <p:spPr/>
        <p:txBody>
          <a:bodyPr/>
          <a:lstStyle/>
          <a:p>
            <a:fld id="{D924A81F-5E2C-2E4D-A217-11B91391D3AF}" type="slidenum">
              <a:rPr lang="en-US" smtClean="0"/>
              <a:t>2</a:t>
            </a:fld>
            <a:endParaRPr lang="en-US"/>
          </a:p>
        </p:txBody>
      </p:sp>
    </p:spTree>
    <p:extLst>
      <p:ext uri="{BB962C8B-B14F-4D97-AF65-F5344CB8AC3E}">
        <p14:creationId xmlns:p14="http://schemas.microsoft.com/office/powerpoint/2010/main" val="46764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B50A14-B970-4346-96B8-4E8B6A7CDBE9}"/>
              </a:ext>
            </a:extLst>
          </p:cNvPr>
          <p:cNvSpPr>
            <a:spLocks noGrp="1"/>
          </p:cNvSpPr>
          <p:nvPr>
            <p:ph type="title"/>
          </p:nvPr>
        </p:nvSpPr>
        <p:spPr/>
        <p:txBody>
          <a:bodyPr/>
          <a:lstStyle/>
          <a:p>
            <a:r>
              <a:rPr lang="en-US" dirty="0"/>
              <a:t>Commentary about distributed apps</a:t>
            </a:r>
          </a:p>
        </p:txBody>
      </p:sp>
      <p:sp>
        <p:nvSpPr>
          <p:cNvPr id="3" name="Content Placeholder 2">
            <a:extLst>
              <a:ext uri="{FF2B5EF4-FFF2-40B4-BE49-F238E27FC236}">
                <a16:creationId xmlns="" xmlns:a16="http://schemas.microsoft.com/office/drawing/2014/main" id="{81C33474-31DB-DA40-A3E0-21E77715C812}"/>
              </a:ext>
            </a:extLst>
          </p:cNvPr>
          <p:cNvSpPr>
            <a:spLocks noGrp="1"/>
          </p:cNvSpPr>
          <p:nvPr>
            <p:ph idx="1"/>
          </p:nvPr>
        </p:nvSpPr>
        <p:spPr/>
        <p:txBody>
          <a:bodyPr/>
          <a:lstStyle/>
          <a:p>
            <a:r>
              <a:rPr lang="en-US" dirty="0"/>
              <a:t>One single instance, what it is it good for, absolutely nothing</a:t>
            </a:r>
          </a:p>
          <a:p>
            <a:r>
              <a:rPr lang="en-US" dirty="0"/>
              <a:t>Especially if it goes down.</a:t>
            </a:r>
          </a:p>
          <a:p>
            <a:r>
              <a:rPr lang="en-US" dirty="0"/>
              <a:t>Let’s replicate</a:t>
            </a:r>
          </a:p>
          <a:p>
            <a:r>
              <a:rPr lang="en-US" dirty="0"/>
              <a:t>Recap: Kubernetes is an orchestrator, good for not only running, but also lifecycle</a:t>
            </a:r>
          </a:p>
        </p:txBody>
      </p:sp>
      <p:sp>
        <p:nvSpPr>
          <p:cNvPr id="4" name="Slide Number Placeholder 3">
            <a:extLst>
              <a:ext uri="{FF2B5EF4-FFF2-40B4-BE49-F238E27FC236}">
                <a16:creationId xmlns="" xmlns:a16="http://schemas.microsoft.com/office/drawing/2014/main" id="{FB8FD7EF-E245-8742-9D94-D576ADFD2553}"/>
              </a:ext>
            </a:extLst>
          </p:cNvPr>
          <p:cNvSpPr>
            <a:spLocks noGrp="1"/>
          </p:cNvSpPr>
          <p:nvPr>
            <p:ph type="sldNum" sz="quarter" idx="12"/>
          </p:nvPr>
        </p:nvSpPr>
        <p:spPr/>
        <p:txBody>
          <a:bodyPr/>
          <a:lstStyle/>
          <a:p>
            <a:fld id="{D924A81F-5E2C-2E4D-A217-11B91391D3AF}" type="slidenum">
              <a:rPr lang="en-US" smtClean="0"/>
              <a:t>3</a:t>
            </a:fld>
            <a:endParaRPr lang="en-US"/>
          </a:p>
        </p:txBody>
      </p:sp>
    </p:spTree>
    <p:extLst>
      <p:ext uri="{BB962C8B-B14F-4D97-AF65-F5344CB8AC3E}">
        <p14:creationId xmlns:p14="http://schemas.microsoft.com/office/powerpoint/2010/main" val="204033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0FBC5F-3EFB-4EF2-952C-F937AF8333E0}"/>
              </a:ext>
            </a:extLst>
          </p:cNvPr>
          <p:cNvSpPr>
            <a:spLocks noGrp="1"/>
          </p:cNvSpPr>
          <p:nvPr>
            <p:ph type="title"/>
          </p:nvPr>
        </p:nvSpPr>
        <p:spPr/>
        <p:txBody>
          <a:bodyPr/>
          <a:lstStyle/>
          <a:p>
            <a:r>
              <a:rPr lang="en-US" dirty="0"/>
              <a:t>Kubernetes @ IBM</a:t>
            </a:r>
          </a:p>
        </p:txBody>
      </p:sp>
      <p:sp>
        <p:nvSpPr>
          <p:cNvPr id="3" name="Content Placeholder 2">
            <a:extLst>
              <a:ext uri="{FF2B5EF4-FFF2-40B4-BE49-F238E27FC236}">
                <a16:creationId xmlns="" xmlns:a16="http://schemas.microsoft.com/office/drawing/2014/main" id="{4BA8E388-F52F-4EB5-B662-1F4B577561EB}"/>
              </a:ext>
            </a:extLst>
          </p:cNvPr>
          <p:cNvSpPr>
            <a:spLocks noGrp="1"/>
          </p:cNvSpPr>
          <p:nvPr>
            <p:ph idx="1"/>
          </p:nvPr>
        </p:nvSpPr>
        <p:spPr/>
        <p:txBody>
          <a:bodyPr vert="horz" lIns="91440" tIns="45720" rIns="91440" bIns="45720" rtlCol="0" anchor="t">
            <a:normAutofit fontScale="92500" lnSpcReduction="20000"/>
          </a:bodyPr>
          <a:lstStyle/>
          <a:p>
            <a:r>
              <a:rPr lang="en-US" dirty="0"/>
              <a:t>Offerings / Plans</a:t>
            </a:r>
          </a:p>
          <a:p>
            <a:pPr marL="631190"/>
            <a:r>
              <a:rPr lang="en-US" dirty="0"/>
              <a:t>IBM Cloud Container Services – Docker containers orchestrated by K8s</a:t>
            </a:r>
          </a:p>
          <a:p>
            <a:pPr marL="631190"/>
            <a:r>
              <a:rPr lang="en-US" dirty="0" err="1"/>
              <a:t>ICp</a:t>
            </a:r>
            <a:r>
              <a:rPr lang="en-US" dirty="0"/>
              <a:t> – IBM Cloud Private</a:t>
            </a:r>
          </a:p>
          <a:p>
            <a:pPr marL="631190"/>
            <a:r>
              <a:rPr lang="en-US" dirty="0"/>
              <a:t>Watson is </a:t>
            </a:r>
            <a:r>
              <a:rPr lang="en-US"/>
              <a:t>using Kubernetes</a:t>
            </a:r>
          </a:p>
          <a:p>
            <a:pPr marL="631190"/>
            <a:endParaRPr lang="en-US" dirty="0"/>
          </a:p>
          <a:p>
            <a:pPr marL="347345"/>
            <a:r>
              <a:rPr lang="en-US" dirty="0"/>
              <a:t>Key Development Activities</a:t>
            </a:r>
          </a:p>
          <a:p>
            <a:pPr marL="631190"/>
            <a:r>
              <a:rPr lang="en-US" dirty="0"/>
              <a:t>Service Catalog  (co-lead)</a:t>
            </a:r>
          </a:p>
          <a:p>
            <a:pPr marL="631190"/>
            <a:r>
              <a:rPr lang="en-US" dirty="0"/>
              <a:t>Contributor Experience</a:t>
            </a:r>
          </a:p>
          <a:p>
            <a:pPr marL="631190"/>
            <a:r>
              <a:rPr lang="en-US" dirty="0"/>
              <a:t>Networking &amp; </a:t>
            </a:r>
            <a:r>
              <a:rPr lang="en-US" dirty="0" err="1"/>
              <a:t>Istio</a:t>
            </a:r>
            <a:r>
              <a:rPr lang="en-US" dirty="0"/>
              <a:t> (co-lead)</a:t>
            </a:r>
          </a:p>
          <a:p>
            <a:pPr marL="631190"/>
            <a:r>
              <a:rPr lang="en-US" dirty="0" err="1"/>
              <a:t>ContainerD</a:t>
            </a:r>
            <a:r>
              <a:rPr lang="en-US" dirty="0"/>
              <a:t> integration (co-lead)</a:t>
            </a:r>
          </a:p>
          <a:p>
            <a:pPr marL="631190"/>
            <a:r>
              <a:rPr lang="en-US" dirty="0"/>
              <a:t>Storage</a:t>
            </a:r>
          </a:p>
          <a:p>
            <a:pPr marL="631190"/>
            <a:r>
              <a:rPr lang="en-US" dirty="0"/>
              <a:t>Performance</a:t>
            </a:r>
          </a:p>
          <a:p>
            <a:endParaRPr lang="en-US" dirty="0"/>
          </a:p>
        </p:txBody>
      </p:sp>
    </p:spTree>
    <p:extLst>
      <p:ext uri="{BB962C8B-B14F-4D97-AF65-F5344CB8AC3E}">
        <p14:creationId xmlns:p14="http://schemas.microsoft.com/office/powerpoint/2010/main" val="7165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Resources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Main Website - </a:t>
            </a:r>
            <a:r>
              <a:rPr lang="en-US" b="1" dirty="0"/>
              <a:t> </a:t>
            </a:r>
            <a:r>
              <a:rPr lang="en-US" u="sng" dirty="0">
                <a:hlinkClick r:id="rId3"/>
              </a:rPr>
              <a:t>http://kubernetes.io</a:t>
            </a:r>
            <a:endParaRPr lang="en-US" dirty="0"/>
          </a:p>
          <a:p>
            <a:pPr marL="742950" lvl="1" indent="-285750">
              <a:buFont typeface="Arial" charset="0"/>
              <a:buChar char="•"/>
            </a:pPr>
            <a:endParaRPr lang="en-US" dirty="0"/>
          </a:p>
          <a:p>
            <a:pPr marL="285750" indent="-285750">
              <a:buFont typeface="Arial" charset="0"/>
              <a:buChar char="•"/>
            </a:pPr>
            <a:r>
              <a:rPr lang="en-US" dirty="0"/>
              <a:t>Source Code - </a:t>
            </a:r>
            <a:r>
              <a:rPr lang="en-US" u="sng" dirty="0">
                <a:hlinkClick r:id="rId4"/>
              </a:rPr>
              <a:t>https://github.com/kubernetes</a:t>
            </a:r>
            <a:endParaRPr lang="en-US" u="sng" dirty="0"/>
          </a:p>
          <a:p>
            <a:pPr marL="285750" indent="-285750">
              <a:buFont typeface="Arial" charset="0"/>
              <a:buChar char="•"/>
            </a:pPr>
            <a:endParaRPr lang="en-US" dirty="0"/>
          </a:p>
          <a:p>
            <a:pPr marL="285750" indent="-285750">
              <a:buFont typeface="Arial" charset="0"/>
              <a:buChar char="•"/>
            </a:pPr>
            <a:r>
              <a:rPr lang="en-US" u="sng" dirty="0">
                <a:hlinkClick r:id="rId5"/>
              </a:rPr>
              <a:t>Youtube Channel</a:t>
            </a:r>
            <a:endParaRPr lang="en-US" u="sng" dirty="0"/>
          </a:p>
          <a:p>
            <a:pPr marL="285750" indent="-285750">
              <a:buFont typeface="Arial" charset="0"/>
              <a:buChar char="•"/>
            </a:pPr>
            <a:endParaRPr lang="en-US" u="sng" dirty="0"/>
          </a:p>
          <a:p>
            <a:pPr marL="285750" indent="-285750">
              <a:buFont typeface="Arial" charset="0"/>
              <a:buChar char="•"/>
            </a:pPr>
            <a:r>
              <a:rPr lang="en-US" dirty="0"/>
              <a:t>Many </a:t>
            </a:r>
            <a:r>
              <a:rPr lang="en-US" dirty="0">
                <a:hlinkClick r:id="rId6"/>
              </a:rPr>
              <a:t>SIG’s</a:t>
            </a:r>
            <a:r>
              <a:rPr lang="en-US" dirty="0"/>
              <a:t>(Special Interest Groups), Zoom</a:t>
            </a:r>
          </a:p>
          <a:p>
            <a:pPr marL="285750" indent="-285750">
              <a:buFont typeface="Arial" charset="0"/>
              <a:buChar char="•"/>
            </a:pPr>
            <a:endParaRPr lang="en-US" dirty="0"/>
          </a:p>
          <a:p>
            <a:pPr marL="285750" indent="-285750">
              <a:buFont typeface="Arial" charset="0"/>
              <a:buChar char="•"/>
            </a:pPr>
            <a:r>
              <a:rPr lang="en-US" dirty="0"/>
              <a:t>Meetup </a:t>
            </a:r>
            <a:r>
              <a:rPr lang="en-US" dirty="0">
                <a:hlinkClick r:id="rId7"/>
              </a:rPr>
              <a:t>https://</a:t>
            </a:r>
            <a:r>
              <a:rPr lang="en-US" dirty="0" smtClean="0">
                <a:hlinkClick r:id="rId7"/>
              </a:rPr>
              <a:t>github.com/IBM/kube101</a:t>
            </a:r>
            <a:endParaRPr lang="en-US" dirty="0"/>
          </a:p>
        </p:txBody>
      </p:sp>
    </p:spTree>
    <p:extLst>
      <p:ext uri="{BB962C8B-B14F-4D97-AF65-F5344CB8AC3E}">
        <p14:creationId xmlns:p14="http://schemas.microsoft.com/office/powerpoint/2010/main" val="22582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56645</TotalTime>
  <Words>427</Words>
  <Application>Microsoft Macintosh PowerPoint</Application>
  <PresentationFormat>Widescreen</PresentationFormat>
  <Paragraphs>81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Calibri Light</vt:lpstr>
      <vt:lpstr>HelvNeue Light for IBM</vt:lpstr>
      <vt:lpstr>Mangal</vt:lpstr>
      <vt:lpstr>Arial</vt:lpstr>
      <vt:lpstr>Office Theme</vt:lpstr>
      <vt:lpstr>Prerequisites – Running Demo on IKS</vt:lpstr>
      <vt:lpstr>Expose your application</vt:lpstr>
      <vt:lpstr>Commentary about distributed apps</vt:lpstr>
      <vt:lpstr>Kubernetes @ IBM</vt:lpstr>
      <vt:lpstr>Kubernetes Resources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Tarpinian</dc:creator>
  <cp:lastModifiedBy>Srinivas Brahmaroutu</cp:lastModifiedBy>
  <cp:revision>344</cp:revision>
  <cp:lastPrinted>2017-09-28T20:26:11Z</cp:lastPrinted>
  <dcterms:created xsi:type="dcterms:W3CDTF">2017-08-22T17:57:30Z</dcterms:created>
  <dcterms:modified xsi:type="dcterms:W3CDTF">2018-07-05T23:11:10Z</dcterms:modified>
</cp:coreProperties>
</file>