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7" r:id="rId2"/>
    <p:sldId id="268" r:id="rId3"/>
    <p:sldId id="266" r:id="rId4"/>
    <p:sldId id="299" r:id="rId5"/>
    <p:sldId id="278" r:id="rId6"/>
    <p:sldId id="298" r:id="rId7"/>
    <p:sldId id="295" r:id="rId8"/>
    <p:sldId id="302" r:id="rId9"/>
    <p:sldId id="267" r:id="rId10"/>
    <p:sldId id="301" r:id="rId11"/>
    <p:sldId id="296" r:id="rId12"/>
    <p:sldId id="300" r:id="rId13"/>
    <p:sldId id="279" r:id="rId14"/>
    <p:sldId id="280" r:id="rId15"/>
    <p:sldId id="290" r:id="rId16"/>
    <p:sldId id="303" r:id="rId17"/>
    <p:sldId id="29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EDE618"/>
    <a:srgbClr val="00A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6DC9A-24C9-20DF-CE63-8342490B59FB}" v="56" dt="2024-12-18T20:40:42.517"/>
    <p1510:client id="{FABC316C-0934-C2C1-3CE4-4581AB936EC0}" v="21" dt="2024-12-18T20:35:35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720"/>
  </p:normalViewPr>
  <p:slideViewPr>
    <p:cSldViewPr snapToGrid="0">
      <p:cViewPr>
        <p:scale>
          <a:sx n="196" d="100"/>
          <a:sy n="196" d="100"/>
        </p:scale>
        <p:origin x="4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71E64-B4EF-4B40-B724-CEB24162615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11F99-C2D7-914A-BF64-E3395516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0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7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EA21-B6FD-50BC-7F77-32D751D7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26792-E6EA-D39C-F19F-6B32AB857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04FE-0040-EF46-BDDC-31471E93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3F338-E3AD-9BDA-D8B9-138D384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05F7-F79C-DEAB-DE9B-52EBBAFB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F529-7156-0061-3ECA-D85B7BB7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E1EE2-DFEB-A9B8-6069-6ED87A53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B751-0D10-0249-FCB4-CB14E72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8A3E-FB4A-278B-3D0B-E2A67AC2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5186-DF5E-B6E4-4DB3-1204D8C8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9744A-94E4-EF87-61F9-039BC58B9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FD76F-5468-330A-6BE8-A16FE0E6F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2B65-503A-EFA4-4217-6330028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AD67-DD87-E644-3981-6A75CC10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C3FE-B807-E1CD-7C24-A4585292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914A-6549-A2D0-82B0-1D0E7041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CA81-ABE5-4E86-45CA-0408F3E2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6DD1-A474-8F4D-429F-FB71FF80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2A4FE-649C-8F90-ACF5-77C6A987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2A07-1E7E-BCAA-8692-DA4F97C5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2700-2D7B-7571-7221-A4F34F7B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73DA9-E2EE-D14E-1FF9-6C79C219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8951-08C5-7B16-D406-D4122C0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FDED-0DA2-14FF-19C2-56AEB6FB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EE75A-7863-A617-E2B8-EEE8E98F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FAF9-C9EA-D5E7-89A5-E8EF5133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9F44-62A0-04CB-F206-682EEBD21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67EC7-EF12-367F-14A4-B933E046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9EFB-75F3-B21D-43B3-680BBF18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F2944-2C2A-E635-ECB8-3C107AC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EDB37-0DCF-6177-D06F-976141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971-AFBB-02C3-394A-17AF7D9F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E77A-99EF-1CF8-6749-50B37E4D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D8119-4B65-116F-F6D3-218022455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2F12D-B57E-FBDC-F6DF-881D4F4F0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4026E-4103-1A45-2E5D-C14BF6469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4CD6A-BECD-8E9F-1DB1-27A829C1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52731-169A-CCA2-527F-302F0FF0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5027-7759-6EB1-2402-F7363D90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356C-6313-87DE-5689-75E5DEF8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1324-BB31-701D-64BD-85AF953B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C582D-2193-3EDC-B29C-933B1C74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3CE92-B42C-7996-A27E-3419630D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B4446-64C8-04B4-966B-3DC9D9F6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EDF6B-424A-BBAD-A91A-F5BBED6D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DE4B-EE51-08AC-A338-A88C60B0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4AC1-2F38-3AED-BF22-F641B73F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F347-7B42-ACDA-0C22-85C36B2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5D379-3FDE-DD0A-869F-3FC4166D6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E869-8B54-BD8E-F417-7EFD4CA4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71229-62F3-AABF-CCA0-0A3C19FE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F10F-3E6B-72F0-617B-CFF1493B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7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BF84-BBF3-64D0-7FC0-39851F51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FBFB0-FBCD-3F15-EC3D-E1831ED0C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CE49B-2F70-D904-DD0D-B1A071473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E022B-BC7A-A0FF-65D8-2AE04419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6B233-15CC-4F01-87D2-31A10D9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9E022-4ABD-9CFE-F4FD-FA129E9E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802A1-FBCA-D415-ECB4-26B0F956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03BE1-8B79-AC72-F43B-8BA19EC2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DE4EE-88D7-D5BC-FB75-8FFB27DB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35F10-9AD9-9C43-8528-A461A66E781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19F3-EBE6-D883-C587-1110D3278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8C41A-DD08-3884-A4E5-4F746DDAE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groups/13117017/" TargetMode="External"/><Relationship Id="rId5" Type="http://schemas.openxmlformats.org/officeDocument/2006/relationships/hyperlink" Target="https://discord.gg/WpUc2ZYHmE" TargetMode="External"/><Relationship Id="rId4" Type="http://schemas.openxmlformats.org/officeDocument/2006/relationships/hyperlink" Target="https://www.linkedin.com/in/serhii-kravchuk-74290314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0911A8-C808-527C-EB73-1C3712C01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6752C5C-BE0A-1499-128D-AB84AE0B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FE4A4-106B-8AE3-B956-86A6B9A9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Leaf Transaction</a:t>
            </a:r>
            <a:endParaRPr lang="en-US" b="1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3055E24-B739-EAF0-B9AB-E6A7AFAC9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3D16367-D309-2D00-B2B8-2745F8CEC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33782-24F0-9E75-9462-879057FE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89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A52969B-E92E-A546-EBBC-BF9192D91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B6D7CA9E-3018-505A-C0C5-820C2D27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  <a:noFill/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9368DD0-0E72-D3E9-EA0C-5AE209701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CB3240-5622-FC4F-C401-C57B423C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50AD81-8E2C-AFAA-4835-02702A943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F3547AC5-5027-1443-2A52-6C0A7C4FC95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98B9A4-FBB3-A77C-F251-73A336541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854F60-F791-CA3C-C237-2D1C7B4B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036" y="4365706"/>
            <a:ext cx="2228687" cy="783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strike="sngStrike" dirty="0">
                <a:solidFill>
                  <a:schemeClr val="tx2"/>
                </a:solidFill>
              </a:rPr>
              <a:t>IoC</a:t>
            </a:r>
            <a:r>
              <a:rPr lang="en-US" sz="2400" b="1" dirty="0">
                <a:solidFill>
                  <a:schemeClr val="tx2"/>
                </a:solidFill>
              </a:rPr>
              <a:t> Container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108F3736-B5E6-6B60-85BA-67EA91313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C2533AD-7249-5FAE-8E04-8284328954E7}"/>
              </a:ext>
            </a:extLst>
          </p:cNvPr>
          <p:cNvSpPr txBox="1">
            <a:spLocks/>
          </p:cNvSpPr>
          <p:nvPr/>
        </p:nvSpPr>
        <p:spPr>
          <a:xfrm>
            <a:off x="768016" y="327954"/>
            <a:ext cx="5616899" cy="859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Task Setup: Code base</a:t>
            </a:r>
            <a:endParaRPr lang="en-US" dirty="0"/>
          </a:p>
        </p:txBody>
      </p:sp>
      <p:sp>
        <p:nvSpPr>
          <p:cNvPr id="12" name="Freeform 29">
            <a:extLst>
              <a:ext uri="{FF2B5EF4-FFF2-40B4-BE49-F238E27FC236}">
                <a16:creationId xmlns:a16="http://schemas.microsoft.com/office/drawing/2014/main" id="{8D0B7307-9994-F09A-29D8-A145446E3635}"/>
              </a:ext>
            </a:extLst>
          </p:cNvPr>
          <p:cNvSpPr>
            <a:spLocks noChangeAspect="1"/>
          </p:cNvSpPr>
          <p:nvPr/>
        </p:nvSpPr>
        <p:spPr bwMode="auto">
          <a:xfrm>
            <a:off x="4592593" y="19794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Bean Factory</a:t>
            </a:r>
            <a:endParaRPr lang="en-US" dirty="0"/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07373219-D5D3-9604-0303-0A5BC3126291}"/>
              </a:ext>
            </a:extLst>
          </p:cNvPr>
          <p:cNvSpPr/>
          <p:nvPr/>
        </p:nvSpPr>
        <p:spPr>
          <a:xfrm>
            <a:off x="771292" y="2106072"/>
            <a:ext cx="1348777" cy="1167829"/>
          </a:xfrm>
          <a:prstGeom prst="flowChartMultidocument">
            <a:avLst/>
          </a:prstGeom>
          <a:solidFill>
            <a:srgbClr val="FFC000"/>
          </a:solidFill>
          <a:ln w="6350"/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Classes</a:t>
            </a:r>
            <a:endParaRPr lang="en-US" dirty="0"/>
          </a:p>
        </p:txBody>
      </p:sp>
      <p:sp>
        <p:nvSpPr>
          <p:cNvPr id="18" name="Freeform 29">
            <a:extLst>
              <a:ext uri="{FF2B5EF4-FFF2-40B4-BE49-F238E27FC236}">
                <a16:creationId xmlns:a16="http://schemas.microsoft.com/office/drawing/2014/main" id="{9A065A6E-ABAA-23C9-F606-78EA11CF5E5A}"/>
              </a:ext>
            </a:extLst>
          </p:cNvPr>
          <p:cNvSpPr>
            <a:spLocks noChangeAspect="1"/>
          </p:cNvSpPr>
          <p:nvPr/>
        </p:nvSpPr>
        <p:spPr bwMode="auto">
          <a:xfrm>
            <a:off x="4587886" y="3464238"/>
            <a:ext cx="1563151" cy="712354"/>
          </a:xfrm>
          <a:prstGeom prst="downArrow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Beans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E5590-DCA9-977C-DEF2-B8EB7B4F9395}"/>
              </a:ext>
            </a:extLst>
          </p:cNvPr>
          <p:cNvSpPr/>
          <p:nvPr/>
        </p:nvSpPr>
        <p:spPr>
          <a:xfrm>
            <a:off x="4047085" y="1663510"/>
            <a:ext cx="2642886" cy="3347012"/>
          </a:xfrm>
          <a:prstGeom prst="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1D03403C-B3A6-E920-06DD-B34088627780}"/>
              </a:ext>
            </a:extLst>
          </p:cNvPr>
          <p:cNvSpPr/>
          <p:nvPr/>
        </p:nvSpPr>
        <p:spPr>
          <a:xfrm rot="5400000">
            <a:off x="5094686" y="4736594"/>
            <a:ext cx="569087" cy="157222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B3EF52D9-A3CE-C052-6C7B-26A56DDE8DC7}"/>
              </a:ext>
            </a:extLst>
          </p:cNvPr>
          <p:cNvSpPr txBox="1">
            <a:spLocks/>
          </p:cNvSpPr>
          <p:nvPr/>
        </p:nvSpPr>
        <p:spPr>
          <a:xfrm>
            <a:off x="4254827" y="6053150"/>
            <a:ext cx="2228687" cy="7836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Fully configured objects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95CA04F4-9ED7-B55D-F8BA-5E151C27A043}"/>
              </a:ext>
            </a:extLst>
          </p:cNvPr>
          <p:cNvSpPr/>
          <p:nvPr/>
        </p:nvSpPr>
        <p:spPr>
          <a:xfrm rot="5400000">
            <a:off x="7034697" y="2142435"/>
            <a:ext cx="872433" cy="93869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D9C36F9-7614-4268-5D4E-561827D95691}"/>
              </a:ext>
            </a:extLst>
          </p:cNvPr>
          <p:cNvSpPr txBox="1">
            <a:spLocks/>
          </p:cNvSpPr>
          <p:nvPr/>
        </p:nvSpPr>
        <p:spPr>
          <a:xfrm>
            <a:off x="219765" y="4366809"/>
            <a:ext cx="3380451" cy="3742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!No Bean Definition Reader</a:t>
            </a:r>
            <a:endParaRPr lang="en-US" dirty="0"/>
          </a:p>
          <a:p>
            <a:r>
              <a:rPr lang="en-US" sz="2000">
                <a:ea typeface="+mn-lt"/>
                <a:cs typeface="+mn-lt"/>
              </a:rPr>
              <a:t>!No Bean Definitions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!No Bean Post Processors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FFE869-3807-42E1-4351-4968B2B75C28}"/>
              </a:ext>
            </a:extLst>
          </p:cNvPr>
          <p:cNvSpPr/>
          <p:nvPr/>
        </p:nvSpPr>
        <p:spPr>
          <a:xfrm>
            <a:off x="3793085" y="1045077"/>
            <a:ext cx="3139842" cy="41090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10110766-9A92-075A-3D3E-72D7F1828A32}"/>
              </a:ext>
            </a:extLst>
          </p:cNvPr>
          <p:cNvSpPr txBox="1">
            <a:spLocks/>
          </p:cNvSpPr>
          <p:nvPr/>
        </p:nvSpPr>
        <p:spPr>
          <a:xfrm>
            <a:off x="4045001" y="1046399"/>
            <a:ext cx="2648339" cy="7173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tx2"/>
                </a:solidFill>
              </a:rPr>
              <a:t>Application Context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56B21C-2B7F-0619-0C0A-1C1D910827B0}"/>
              </a:ext>
            </a:extLst>
          </p:cNvPr>
          <p:cNvCxnSpPr/>
          <p:nvPr/>
        </p:nvCxnSpPr>
        <p:spPr>
          <a:xfrm flipV="1">
            <a:off x="2287505" y="2728411"/>
            <a:ext cx="2070814" cy="913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CEB709F6-02D8-9EDF-1755-6D1B3ADBD475}"/>
              </a:ext>
            </a:extLst>
          </p:cNvPr>
          <p:cNvSpPr txBox="1">
            <a:spLocks/>
          </p:cNvSpPr>
          <p:nvPr/>
        </p:nvSpPr>
        <p:spPr>
          <a:xfrm>
            <a:off x="8104810" y="1716374"/>
            <a:ext cx="4374362" cy="362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Full custom code</a:t>
            </a:r>
          </a:p>
          <a:p>
            <a:r>
              <a:rPr lang="en-US" sz="2000" dirty="0">
                <a:ea typeface="+mn-lt"/>
                <a:cs typeface="+mn-lt"/>
              </a:rPr>
              <a:t>Creates a limited set of preconfigured beans</a:t>
            </a:r>
            <a:endParaRPr lang="en-US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Doesn't use Spring's interfaces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Represents only part of the Spring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6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 animBg="1"/>
      <p:bldP spid="8" grpId="0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F3EA3-D512-00F5-F67E-0030BDF4B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D783D-0828-BD4F-9785-5EB5C9A5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014A52-5D07-D8A0-D867-DCE10ACDA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44" y="2295967"/>
            <a:ext cx="9495873" cy="3499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Replace manual transaction handling in the task code with a </a:t>
            </a:r>
            <a:r>
              <a:rPr lang="en-US" sz="2400" u="sng" dirty="0">
                <a:ea typeface="+mn-lt"/>
                <a:cs typeface="+mn-lt"/>
              </a:rPr>
              <a:t>Proxy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pPr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There are 3 main steps.</a:t>
            </a:r>
          </a:p>
          <a:p>
            <a:pPr marL="0" indent="0">
              <a:buNone/>
            </a:pP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0781133A-158F-578F-4E40-78967855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8E7353-AFCF-A4D1-96CA-D01B46CEB43A}"/>
              </a:ext>
            </a:extLst>
          </p:cNvPr>
          <p:cNvSpPr txBox="1">
            <a:spLocks/>
          </p:cNvSpPr>
          <p:nvPr/>
        </p:nvSpPr>
        <p:spPr>
          <a:xfrm>
            <a:off x="768016" y="327954"/>
            <a:ext cx="5616899" cy="859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Task Setup: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6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CB3240-5622-FC4F-C401-C57B423C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50AD81-8E2C-AFAA-4835-02702A943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F3547AC5-5027-1443-2A52-6C0A7C4FC95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98B9A4-FBB3-A77C-F251-73A336541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90A23-A61A-220F-22E6-8B9F3CCB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Task Setup: Goal</a:t>
            </a:r>
            <a:endParaRPr lang="en-US" sz="4000" dirty="0">
              <a:gradFill flip="none">
                <a:gsLst>
                  <a:gs pos="7000">
                    <a:srgbClr val="0E2841">
                      <a:lumMod val="50000"/>
                      <a:lumOff val="50000"/>
                    </a:srgbClr>
                  </a:gs>
                  <a:gs pos="35000">
                    <a:srgbClr val="A02B93">
                      <a:lumMod val="60000"/>
                      <a:lumOff val="40000"/>
                    </a:srgbClr>
                  </a:gs>
                  <a:gs pos="76000">
                    <a:srgbClr val="0070C0"/>
                  </a:gs>
                  <a:gs pos="97000">
                    <a:srgbClr val="0E2841">
                      <a:lumMod val="75000"/>
                      <a:lumOff val="2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108F3736-B5E6-6B60-85BA-67EA91313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FBFA0FD9-4A54-9A8A-FE97-9E8F4C693B22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0E899600-AF6A-0510-376E-AFAC9F16F5D1}"/>
              </a:ext>
            </a:extLst>
          </p:cNvPr>
          <p:cNvSpPr txBox="1">
            <a:spLocks/>
          </p:cNvSpPr>
          <p:nvPr/>
        </p:nvSpPr>
        <p:spPr>
          <a:xfrm>
            <a:off x="1988173" y="1713514"/>
            <a:ext cx="4422727" cy="5625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Create @Transactional annotation.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053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7D6BB3-AB66-4B3E-DACB-FE0663FB3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AE2E9F-B3E1-A663-F85E-8A22F037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5A4F555A-0DCB-16BC-802D-9D3366F5B4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6F265D-4DA5-8A44-4175-0EEB6C3B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2ECBE-1BBD-87BE-5215-B7B41F7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Task Setup: Goal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AB0FB0-C95A-D9DC-254A-F43FE343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580" y="615499"/>
            <a:ext cx="5386702" cy="56257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Create @Transactional annotation.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A392666A-7988-5B06-B876-441B4EE83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87E5F8F0-CD03-FA4D-4500-5AFDC26617B4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602BD6FF-B7C8-4785-3A10-0B4A269A2653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Step </a:t>
            </a:r>
            <a:r>
              <a:rPr lang="uk-UA" sz="1400" b="1" dirty="0">
                <a:solidFill>
                  <a:schemeClr val="accent5"/>
                </a:solidFill>
              </a:rPr>
              <a:t>1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45C127C-CCC4-DC6A-50B6-EA71BFF6A780}"/>
              </a:ext>
            </a:extLst>
          </p:cNvPr>
          <p:cNvSpPr txBox="1">
            <a:spLocks/>
          </p:cNvSpPr>
          <p:nvPr/>
        </p:nvSpPr>
        <p:spPr>
          <a:xfrm>
            <a:off x="3402004" y="2576502"/>
            <a:ext cx="4147305" cy="5625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Create Proxy wrapper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8712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3C1D7D-8765-6227-BEF5-79EB7D94F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2385FC-D890-6629-5D05-835ADBC7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1BCBDC96-B563-2532-D176-76FAEA56EA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C2B48E-E89B-8419-3460-0AD937542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F298A-2628-6DCB-01E8-3CF27D0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Task Setup: Goal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9FEDFA82-547B-1746-B9E9-AA56A40A3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4034A83A-680E-36FE-7BB7-FB0FF8FCC7BF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C0A5A89C-EDD2-336A-3E9D-A43EF5C8E61E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Step </a:t>
            </a:r>
            <a:r>
              <a:rPr lang="uk-UA" sz="1400" b="1" dirty="0">
                <a:solidFill>
                  <a:schemeClr val="accent5"/>
                </a:solidFill>
              </a:rPr>
              <a:t>1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CFCF9F2E-ADC3-F545-9868-B856863AAA5F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13CF8F90-C12E-608B-40FD-5C4CE147746D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Step </a:t>
            </a:r>
            <a:r>
              <a:rPr lang="uk-UA" sz="1400" b="1" dirty="0">
                <a:solidFill>
                  <a:schemeClr val="accent5"/>
                </a:solidFill>
              </a:rPr>
              <a:t>2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E2A01CB0-A175-769A-1EB7-70A1FEEF98D9}"/>
              </a:ext>
            </a:extLst>
          </p:cNvPr>
          <p:cNvSpPr txBox="1">
            <a:spLocks/>
          </p:cNvSpPr>
          <p:nvPr/>
        </p:nvSpPr>
        <p:spPr>
          <a:xfrm>
            <a:off x="7261580" y="615499"/>
            <a:ext cx="5386702" cy="5625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Create @Transactional annotation.</a:t>
            </a:r>
          </a:p>
          <a:p>
            <a:r>
              <a:rPr lang="en-US" sz="2000" dirty="0">
                <a:ea typeface="+mn-lt"/>
                <a:cs typeface="+mn-lt"/>
              </a:rPr>
              <a:t>Create Proxy wrapper</a:t>
            </a:r>
          </a:p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4354ABA0-9C14-36AB-771F-AFC55E7150CB}"/>
              </a:ext>
            </a:extLst>
          </p:cNvPr>
          <p:cNvSpPr txBox="1">
            <a:spLocks/>
          </p:cNvSpPr>
          <p:nvPr/>
        </p:nvSpPr>
        <p:spPr>
          <a:xfrm>
            <a:off x="2520655" y="3834261"/>
            <a:ext cx="4147305" cy="5625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Implement Proxy wrapping logic for objects that have methods annotated with @Transactional</a:t>
            </a:r>
          </a:p>
        </p:txBody>
      </p:sp>
    </p:spTree>
    <p:extLst>
      <p:ext uri="{BB962C8B-B14F-4D97-AF65-F5344CB8AC3E}">
        <p14:creationId xmlns:p14="http://schemas.microsoft.com/office/powerpoint/2010/main" val="376509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B7B2B-FFCE-6F72-EA75-40ED57B3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2E1CB1-BCAC-50BB-4B95-25975FE0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F5ADBE5C-3F41-1C13-BA28-4899DF02A6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F628456-FAF9-959F-34E3-00A725E2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3204A-AB74-4730-EF7D-007BDAF2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Task Setup: Goal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3038D224-ED04-CB44-6860-0EAE17016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D6E6D7DD-26EB-3946-8641-B4BE3B660886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DF27B2EB-2A7A-CAE7-A537-182282CB8BE9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Step </a:t>
            </a:r>
            <a:r>
              <a:rPr lang="uk-UA" sz="1400" b="1" dirty="0">
                <a:solidFill>
                  <a:schemeClr val="accent5"/>
                </a:solidFill>
              </a:rPr>
              <a:t>1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04DEFC93-4C86-9304-648F-ADE6362FA79B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24157F32-13EF-705C-EE98-AEBEF9944122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Step </a:t>
            </a:r>
            <a:r>
              <a:rPr lang="uk-UA" sz="1400" b="1" dirty="0">
                <a:solidFill>
                  <a:schemeClr val="accent5"/>
                </a:solidFill>
              </a:rPr>
              <a:t>2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0EFE16FC-B69A-FBAA-1289-BCE7EFD75E45}"/>
              </a:ext>
            </a:extLst>
          </p:cNvPr>
          <p:cNvSpPr>
            <a:spLocks noChangeAspect="1"/>
          </p:cNvSpPr>
          <p:nvPr/>
        </p:nvSpPr>
        <p:spPr bwMode="auto">
          <a:xfrm>
            <a:off x="1590269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2C179587-554E-E5E5-3667-C7179DF04A13}"/>
              </a:ext>
            </a:extLst>
          </p:cNvPr>
          <p:cNvSpPr>
            <a:spLocks noChangeAspect="1"/>
          </p:cNvSpPr>
          <p:nvPr/>
        </p:nvSpPr>
        <p:spPr bwMode="auto">
          <a:xfrm>
            <a:off x="237402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Step </a:t>
            </a:r>
            <a:r>
              <a:rPr lang="uk-UA" sz="1400" b="1" dirty="0">
                <a:solidFill>
                  <a:schemeClr val="accent5"/>
                </a:solidFill>
              </a:rPr>
              <a:t>3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58625B81-08C9-A5D8-DC57-371E7353DFCA}"/>
              </a:ext>
            </a:extLst>
          </p:cNvPr>
          <p:cNvSpPr txBox="1">
            <a:spLocks/>
          </p:cNvSpPr>
          <p:nvPr/>
        </p:nvSpPr>
        <p:spPr>
          <a:xfrm>
            <a:off x="7261580" y="615499"/>
            <a:ext cx="4812442" cy="5625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Create @Transactional annotation.</a:t>
            </a:r>
          </a:p>
          <a:p>
            <a:r>
              <a:rPr lang="en-US" sz="2000" dirty="0">
                <a:ea typeface="+mn-lt"/>
                <a:cs typeface="+mn-lt"/>
              </a:rPr>
              <a:t>Create Proxy wrapper</a:t>
            </a:r>
          </a:p>
          <a:p>
            <a:r>
              <a:rPr lang="en-US" sz="2000" dirty="0">
                <a:ea typeface="+mn-lt"/>
                <a:cs typeface="+mn-lt"/>
              </a:rPr>
              <a:t>Implement Proxy wrapping logic for objects that have methods annotated with @Transactional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D7132BC3-14CA-A4F9-8965-DE0F25278A50}"/>
              </a:ext>
            </a:extLst>
          </p:cNvPr>
          <p:cNvSpPr txBox="1">
            <a:spLocks/>
          </p:cNvSpPr>
          <p:nvPr/>
        </p:nvSpPr>
        <p:spPr>
          <a:xfrm>
            <a:off x="3359959" y="4044087"/>
            <a:ext cx="4147305" cy="5625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Test your solution (Bonus)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37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B7B2B-FFCE-6F72-EA75-40ED57B3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2E1CB1-BCAC-50BB-4B95-25975FE0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F5ADBE5C-3F41-1C13-BA28-4899DF02A6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F628456-FAF9-959F-34E3-00A725E2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3204A-AB74-4730-EF7D-007BDAF2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Task Setup: Goal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3038D224-ED04-CB44-6860-0EAE17016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D6E6D7DD-26EB-3946-8641-B4BE3B660886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DF27B2EB-2A7A-CAE7-A537-182282CB8BE9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Step </a:t>
            </a:r>
            <a:r>
              <a:rPr lang="uk-UA" sz="1400" b="1" dirty="0">
                <a:solidFill>
                  <a:schemeClr val="accent5"/>
                </a:solidFill>
              </a:rPr>
              <a:t>1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04DEFC93-4C86-9304-648F-ADE6362FA79B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24157F32-13EF-705C-EE98-AEBEF9944122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Step </a:t>
            </a:r>
            <a:r>
              <a:rPr lang="uk-UA" sz="1400" b="1" dirty="0">
                <a:solidFill>
                  <a:schemeClr val="accent5"/>
                </a:solidFill>
              </a:rPr>
              <a:t>2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0EFE16FC-B69A-FBAA-1289-BCE7EFD75E45}"/>
              </a:ext>
            </a:extLst>
          </p:cNvPr>
          <p:cNvSpPr>
            <a:spLocks noChangeAspect="1"/>
          </p:cNvSpPr>
          <p:nvPr/>
        </p:nvSpPr>
        <p:spPr bwMode="auto">
          <a:xfrm>
            <a:off x="1590269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2C179587-554E-E5E5-3667-C7179DF04A13}"/>
              </a:ext>
            </a:extLst>
          </p:cNvPr>
          <p:cNvSpPr>
            <a:spLocks noChangeAspect="1"/>
          </p:cNvSpPr>
          <p:nvPr/>
        </p:nvSpPr>
        <p:spPr bwMode="auto">
          <a:xfrm>
            <a:off x="237402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Step </a:t>
            </a:r>
            <a:r>
              <a:rPr lang="uk-UA" sz="1400" b="1" dirty="0">
                <a:solidFill>
                  <a:schemeClr val="accent5"/>
                </a:solidFill>
              </a:rPr>
              <a:t>3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58625B81-08C9-A5D8-DC57-371E7353DFCA}"/>
              </a:ext>
            </a:extLst>
          </p:cNvPr>
          <p:cNvSpPr txBox="1">
            <a:spLocks/>
          </p:cNvSpPr>
          <p:nvPr/>
        </p:nvSpPr>
        <p:spPr>
          <a:xfrm>
            <a:off x="7261580" y="615499"/>
            <a:ext cx="4823485" cy="5625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Create @Transactional annotation.</a:t>
            </a:r>
          </a:p>
          <a:p>
            <a:r>
              <a:rPr lang="en-US" sz="2000" dirty="0">
                <a:ea typeface="+mn-lt"/>
                <a:cs typeface="+mn-lt"/>
              </a:rPr>
              <a:t>Create Proxy wrapper</a:t>
            </a:r>
          </a:p>
          <a:p>
            <a:r>
              <a:rPr lang="en-US" sz="2000" dirty="0">
                <a:ea typeface="+mn-lt"/>
                <a:cs typeface="+mn-lt"/>
              </a:rPr>
              <a:t>Implement Proxy wrapping logic for objects that have methods annotated with @Transactional</a:t>
            </a:r>
          </a:p>
          <a:p>
            <a:r>
              <a:rPr lang="en-US" sz="2000" dirty="0">
                <a:ea typeface="+mn-lt"/>
                <a:cs typeface="+mn-lt"/>
              </a:rPr>
              <a:t>Test your solution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104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F3EA3-D512-00F5-F67E-0030BDF4B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D783D-0828-BD4F-9785-5EB5C9A5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9AF0D-790B-2655-621A-9D8A2A0F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81" y="-184672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Task Setup: Flow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014A52-5D07-D8A0-D867-DCE10ACDA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853" y="1296723"/>
            <a:ext cx="7786797" cy="5953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You will be working in pair using </a:t>
            </a:r>
            <a:r>
              <a:rPr lang="en-US" sz="2000" b="1" i="1" dirty="0"/>
              <a:t>pair programming</a:t>
            </a:r>
            <a:r>
              <a:rPr lang="en-US" sz="2000" dirty="0"/>
              <a:t> technique.</a:t>
            </a:r>
            <a:endParaRPr lang="en-US" dirty="0"/>
          </a:p>
          <a:p>
            <a:endParaRPr lang="en-US" sz="2000" dirty="0">
              <a:ea typeface="+mn-lt"/>
              <a:cs typeface="+mn-lt"/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0781133A-158F-578F-4E40-78967855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6FCD67D-CABB-3170-ED74-2DBBB367410D}"/>
              </a:ext>
            </a:extLst>
          </p:cNvPr>
          <p:cNvSpPr txBox="1">
            <a:spLocks/>
          </p:cNvSpPr>
          <p:nvPr/>
        </p:nvSpPr>
        <p:spPr>
          <a:xfrm>
            <a:off x="913297" y="2078602"/>
            <a:ext cx="4076188" cy="3742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Driver</a:t>
            </a:r>
          </a:p>
          <a:p>
            <a:r>
              <a:rPr lang="en-US" sz="2000" dirty="0">
                <a:ea typeface="+mn-lt"/>
                <a:cs typeface="+mn-lt"/>
              </a:rPr>
              <a:t>writes code</a:t>
            </a:r>
          </a:p>
          <a:p>
            <a:r>
              <a:rPr lang="en-US" sz="2000" dirty="0">
                <a:ea typeface="+mn-lt"/>
                <a:cs typeface="+mn-lt"/>
              </a:rPr>
              <a:t>follows </a:t>
            </a:r>
            <a:r>
              <a:rPr lang="en-US" sz="2100" dirty="0">
                <a:ea typeface="+mn-lt"/>
                <a:cs typeface="+mn-lt"/>
              </a:rPr>
              <a:t>Navigator </a:t>
            </a:r>
            <a:r>
              <a:rPr lang="en-US" sz="2000" dirty="0">
                <a:ea typeface="+mn-lt"/>
                <a:cs typeface="+mn-lt"/>
              </a:rPr>
              <a:t>instructions and feedback</a:t>
            </a:r>
          </a:p>
          <a:p>
            <a:r>
              <a:rPr lang="en-US" sz="2100" dirty="0">
                <a:ea typeface="+mn-lt"/>
                <a:cs typeface="+mn-lt"/>
              </a:rPr>
              <a:t>"tactical" direction of the work </a:t>
            </a:r>
          </a:p>
          <a:p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211655-7454-8515-8AEA-EB1BC72CFEAC}"/>
              </a:ext>
            </a:extLst>
          </p:cNvPr>
          <p:cNvCxnSpPr/>
          <p:nvPr/>
        </p:nvCxnSpPr>
        <p:spPr>
          <a:xfrm flipH="1">
            <a:off x="5610087" y="2076174"/>
            <a:ext cx="0" cy="3622261"/>
          </a:xfrm>
          <a:prstGeom prst="straightConnector1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A7A53C0-25E6-35BA-2B06-D59137F6D242}"/>
              </a:ext>
            </a:extLst>
          </p:cNvPr>
          <p:cNvSpPr txBox="1">
            <a:spLocks/>
          </p:cNvSpPr>
          <p:nvPr/>
        </p:nvSpPr>
        <p:spPr>
          <a:xfrm>
            <a:off x="6379818" y="2078602"/>
            <a:ext cx="4076188" cy="3742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Navigator</a:t>
            </a:r>
          </a:p>
          <a:p>
            <a:r>
              <a:rPr lang="en-US" sz="2000" dirty="0">
                <a:ea typeface="+mn-lt"/>
                <a:cs typeface="+mn-lt"/>
              </a:rPr>
              <a:t>doesn't write code</a:t>
            </a:r>
          </a:p>
          <a:p>
            <a:r>
              <a:rPr lang="en-US" sz="2000" dirty="0">
                <a:ea typeface="+mn-lt"/>
                <a:cs typeface="+mn-lt"/>
              </a:rPr>
              <a:t>gives instructions and feedback to Driver</a:t>
            </a:r>
          </a:p>
          <a:p>
            <a:r>
              <a:rPr lang="en-US" sz="2100" dirty="0">
                <a:ea typeface="+mn-lt"/>
                <a:cs typeface="+mn-lt"/>
              </a:rPr>
              <a:t>"strategic" direction of the work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356ED-BDC8-8E55-5E45-5EDF3E9F3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9452A-42A3-5C81-969E-D3EB96B075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l="2404" r="2486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3499B-6632-C847-3059-0D6B6E4CE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7000">
                      <a:schemeClr val="accent5">
                        <a:lumMod val="60000"/>
                        <a:lumOff val="40000"/>
                      </a:schemeClr>
                    </a:gs>
                    <a:gs pos="42000">
                      <a:schemeClr val="tx2">
                        <a:lumMod val="25000"/>
                        <a:lumOff val="75000"/>
                      </a:schemeClr>
                    </a:gs>
                    <a:gs pos="86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72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7000">
                      <a:schemeClr val="accent5">
                        <a:lumMod val="60000"/>
                        <a:lumOff val="40000"/>
                      </a:schemeClr>
                    </a:gs>
                    <a:gs pos="42000">
                      <a:schemeClr val="tx2">
                        <a:lumMod val="25000"/>
                        <a:lumOff val="75000"/>
                      </a:schemeClr>
                    </a:gs>
                    <a:gs pos="86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4DFFA432-BF58-062C-8A02-3378C32AD9B8}"/>
              </a:ext>
            </a:extLst>
          </p:cNvPr>
          <p:cNvSpPr txBox="1">
            <a:spLocks/>
          </p:cNvSpPr>
          <p:nvPr/>
        </p:nvSpPr>
        <p:spPr>
          <a:xfrm>
            <a:off x="1198181" y="2957665"/>
            <a:ext cx="9792471" cy="3171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Author: Serhii Kravchuk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hlinkClick r:id="rId4"/>
              </a:rPr>
              <a:t>My LinkedIn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Date: 13 December 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hlinkClick r:id="rId5"/>
              </a:rPr>
              <a:t>Join Codeus community in Discord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hlinkClick r:id="rId6"/>
              </a:rPr>
              <a:t>Join Codeus community in LinkedIn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E830D5-49A2-5EDC-0549-0AE9D01AEA79}"/>
              </a:ext>
            </a:extLst>
          </p:cNvPr>
          <p:cNvSpPr txBox="1">
            <a:spLocks/>
          </p:cNvSpPr>
          <p:nvPr/>
        </p:nvSpPr>
        <p:spPr>
          <a:xfrm>
            <a:off x="990600" y="25866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6D6BBAE-B718-8D41-4379-DEC11DEFA0BB}"/>
              </a:ext>
            </a:extLst>
          </p:cNvPr>
          <p:cNvSpPr txBox="1">
            <a:spLocks/>
          </p:cNvSpPr>
          <p:nvPr/>
        </p:nvSpPr>
        <p:spPr>
          <a:xfrm>
            <a:off x="6185170" y="2593087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9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742" y="365125"/>
            <a:ext cx="5376267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Content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848" y="2434201"/>
            <a:ext cx="5255951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/>
              <a:t>Proxy Pattern recap</a:t>
            </a:r>
          </a:p>
          <a:p>
            <a:pPr marL="457200" indent="-457200">
              <a:buAutoNum type="arabicPeriod"/>
            </a:pPr>
            <a:r>
              <a:rPr lang="en-US" sz="2200" dirty="0"/>
              <a:t>How does Spring work?</a:t>
            </a:r>
          </a:p>
          <a:p>
            <a:pPr marL="457200" indent="-457200">
              <a:buAutoNum type="arabicPeriod"/>
            </a:pPr>
            <a:r>
              <a:rPr lang="en-US" sz="2200" dirty="0"/>
              <a:t>@Transactional annotation processing</a:t>
            </a:r>
          </a:p>
          <a:p>
            <a:pPr marL="457200" indent="-457200">
              <a:buAutoNum type="arabicPeriod"/>
            </a:pPr>
            <a:r>
              <a:rPr lang="en-US" sz="2200" dirty="0"/>
              <a:t>Dynamic-Proxy</a:t>
            </a:r>
          </a:p>
          <a:p>
            <a:pPr marL="457200" indent="-457200">
              <a:buAutoNum type="arabicPeriod"/>
            </a:pPr>
            <a:r>
              <a:rPr lang="en-US" sz="2200" dirty="0"/>
              <a:t>Task setup</a:t>
            </a: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2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F3EA3-D512-00F5-F67E-0030BDF4B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D783D-0828-BD4F-9785-5EB5C9A5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9AF0D-790B-2655-621A-9D8A2A0F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057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Proxy Pattern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0781133A-158F-578F-4E40-78967855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6" name="Picture 5" descr="A black screen with text on it&#10;&#10;Description automatically generated">
            <a:extLst>
              <a:ext uri="{FF2B5EF4-FFF2-40B4-BE49-F238E27FC236}">
                <a16:creationId xmlns:a16="http://schemas.microsoft.com/office/drawing/2014/main" id="{6E04520C-A5AF-98C4-3D4E-AC0F52D2F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824" y="1175132"/>
            <a:ext cx="7970353" cy="52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F3EA3-D512-00F5-F67E-0030BDF4B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D783D-0828-BD4F-9785-5EB5C9A5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9AF0D-790B-2655-621A-9D8A2A0F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40" y="-187049"/>
            <a:ext cx="5589144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Proxy Pattern: Example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014A52-5D07-D8A0-D867-DCE10ACDA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0781133A-158F-578F-4E40-78967855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DC5377AC-EEEE-A126-FA39-4B3C0612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30" y="2863642"/>
            <a:ext cx="4125844" cy="1439932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F3917C3-656C-5E0A-C78B-456F2E762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785" y="1234246"/>
            <a:ext cx="7512603" cy="50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CB3240-5622-FC4F-C401-C57B423C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50AD81-8E2C-AFAA-4835-02702A943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F3547AC5-5027-1443-2A52-6C0A7C4FC95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98B9A4-FBB3-A77C-F251-73A336541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854F60-F791-CA3C-C237-2D1C7B4B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862" y="4177967"/>
            <a:ext cx="2228687" cy="783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IoC Container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108F3736-B5E6-6B60-85BA-67EA91313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C2533AD-7249-5FAE-8E04-8284328954E7}"/>
              </a:ext>
            </a:extLst>
          </p:cNvPr>
          <p:cNvSpPr txBox="1">
            <a:spLocks/>
          </p:cNvSpPr>
          <p:nvPr/>
        </p:nvSpPr>
        <p:spPr>
          <a:xfrm>
            <a:off x="768016" y="327954"/>
            <a:ext cx="5616899" cy="859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How does Spring work?</a:t>
            </a:r>
            <a:endParaRPr lang="en-US" sz="4000" dirty="0">
              <a:solidFill>
                <a:srgbClr val="000000"/>
              </a:solidFill>
              <a:latin typeface="Aptos Display"/>
              <a:ea typeface="Calibri"/>
              <a:cs typeface="Calibri"/>
            </a:endParaRPr>
          </a:p>
        </p:txBody>
      </p:sp>
      <p:sp>
        <p:nvSpPr>
          <p:cNvPr id="12" name="Freeform 29">
            <a:extLst>
              <a:ext uri="{FF2B5EF4-FFF2-40B4-BE49-F238E27FC236}">
                <a16:creationId xmlns:a16="http://schemas.microsoft.com/office/drawing/2014/main" id="{8D0B7307-9994-F09A-29D8-A145446E3635}"/>
              </a:ext>
            </a:extLst>
          </p:cNvPr>
          <p:cNvSpPr>
            <a:spLocks noChangeAspect="1"/>
          </p:cNvSpPr>
          <p:nvPr/>
        </p:nvSpPr>
        <p:spPr bwMode="auto">
          <a:xfrm>
            <a:off x="5310419" y="1791669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Bean Factory</a:t>
            </a:r>
            <a:endParaRPr lang="en-US" dirty="0"/>
          </a:p>
        </p:txBody>
      </p:sp>
      <p:sp>
        <p:nvSpPr>
          <p:cNvPr id="15" name="Freeform 29">
            <a:extLst>
              <a:ext uri="{FF2B5EF4-FFF2-40B4-BE49-F238E27FC236}">
                <a16:creationId xmlns:a16="http://schemas.microsoft.com/office/drawing/2014/main" id="{1A13C659-E6C6-7A44-1798-D091B00860F9}"/>
              </a:ext>
            </a:extLst>
          </p:cNvPr>
          <p:cNvSpPr>
            <a:spLocks noChangeAspect="1"/>
          </p:cNvSpPr>
          <p:nvPr/>
        </p:nvSpPr>
        <p:spPr bwMode="auto">
          <a:xfrm>
            <a:off x="9754864" y="1140177"/>
            <a:ext cx="1860516" cy="1248860"/>
          </a:xfrm>
          <a:prstGeom prst="flowChartAlternateProcess">
            <a:avLst/>
          </a:prstGeom>
          <a:solidFill>
            <a:srgbClr val="156082"/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>
              <a:srgbClr val="000000"/>
            </a:outerShdw>
          </a:effectLst>
        </p:spPr>
        <p:txBody>
          <a:bodyPr lIns="91440" tIns="45720" rIns="91440" bIns="45720"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Bean Definition Reader(s)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07373219-D5D3-9604-0303-0A5BC3126291}"/>
              </a:ext>
            </a:extLst>
          </p:cNvPr>
          <p:cNvSpPr/>
          <p:nvPr/>
        </p:nvSpPr>
        <p:spPr>
          <a:xfrm>
            <a:off x="771292" y="1344072"/>
            <a:ext cx="1348777" cy="1167829"/>
          </a:xfrm>
          <a:prstGeom prst="flowChartMultidocument">
            <a:avLst/>
          </a:prstGeom>
          <a:solidFill>
            <a:srgbClr val="FFC000"/>
          </a:solidFill>
          <a:ln w="6350"/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Classes</a:t>
            </a:r>
            <a:endParaRPr lang="en-US" dirty="0"/>
          </a:p>
        </p:txBody>
      </p:sp>
      <p:sp>
        <p:nvSpPr>
          <p:cNvPr id="18" name="Freeform 29">
            <a:extLst>
              <a:ext uri="{FF2B5EF4-FFF2-40B4-BE49-F238E27FC236}">
                <a16:creationId xmlns:a16="http://schemas.microsoft.com/office/drawing/2014/main" id="{9A065A6E-ABAA-23C9-F606-78EA11CF5E5A}"/>
              </a:ext>
            </a:extLst>
          </p:cNvPr>
          <p:cNvSpPr>
            <a:spLocks noChangeAspect="1"/>
          </p:cNvSpPr>
          <p:nvPr/>
        </p:nvSpPr>
        <p:spPr bwMode="auto">
          <a:xfrm>
            <a:off x="5305712" y="3276499"/>
            <a:ext cx="1563151" cy="712354"/>
          </a:xfrm>
          <a:prstGeom prst="downArrow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Beans</a:t>
            </a:r>
          </a:p>
        </p:txBody>
      </p:sp>
      <p:sp>
        <p:nvSpPr>
          <p:cNvPr id="19" name="Freeform 29">
            <a:extLst>
              <a:ext uri="{FF2B5EF4-FFF2-40B4-BE49-F238E27FC236}">
                <a16:creationId xmlns:a16="http://schemas.microsoft.com/office/drawing/2014/main" id="{3ADF7E2D-18D0-9E47-0952-09615E1EA569}"/>
              </a:ext>
            </a:extLst>
          </p:cNvPr>
          <p:cNvSpPr>
            <a:spLocks noChangeAspect="1"/>
          </p:cNvSpPr>
          <p:nvPr/>
        </p:nvSpPr>
        <p:spPr bwMode="auto">
          <a:xfrm>
            <a:off x="9677979" y="4455728"/>
            <a:ext cx="2018493" cy="1406835"/>
          </a:xfrm>
          <a:prstGeom prst="verticalScroll">
            <a:avLst/>
          </a:prstGeom>
          <a:solidFill>
            <a:srgbClr val="00B05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Bean Definitions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E5590-DCA9-977C-DEF2-B8EB7B4F9395}"/>
              </a:ext>
            </a:extLst>
          </p:cNvPr>
          <p:cNvSpPr/>
          <p:nvPr/>
        </p:nvSpPr>
        <p:spPr>
          <a:xfrm>
            <a:off x="4764911" y="1475771"/>
            <a:ext cx="2642886" cy="3347012"/>
          </a:xfrm>
          <a:prstGeom prst="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1D03403C-B3A6-E920-06DD-B34088627780}"/>
              </a:ext>
            </a:extLst>
          </p:cNvPr>
          <p:cNvSpPr/>
          <p:nvPr/>
        </p:nvSpPr>
        <p:spPr>
          <a:xfrm rot="5400000">
            <a:off x="5812512" y="4460507"/>
            <a:ext cx="569087" cy="157222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B3EF52D9-A3CE-C052-6C7B-26A56DDE8DC7}"/>
              </a:ext>
            </a:extLst>
          </p:cNvPr>
          <p:cNvSpPr txBox="1">
            <a:spLocks/>
          </p:cNvSpPr>
          <p:nvPr/>
        </p:nvSpPr>
        <p:spPr>
          <a:xfrm>
            <a:off x="4972653" y="5777063"/>
            <a:ext cx="2228687" cy="7836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Fully configured objects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8616639B-A159-22DA-DBEA-42EEC98A0339}"/>
              </a:ext>
            </a:extLst>
          </p:cNvPr>
          <p:cNvSpPr/>
          <p:nvPr/>
        </p:nvSpPr>
        <p:spPr>
          <a:xfrm>
            <a:off x="473118" y="4568767"/>
            <a:ext cx="1646950" cy="1167829"/>
          </a:xfrm>
          <a:prstGeom prst="teardrop">
            <a:avLst/>
          </a:prstGeom>
          <a:solidFill>
            <a:schemeClr val="accent5">
              <a:lumMod val="60000"/>
              <a:lumOff val="40000"/>
            </a:schemeClr>
          </a:solidFill>
          <a:ln w="6350"/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Bean Post Processors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7013A5-3AF1-17AF-AD26-FF4A2D776BF2}"/>
              </a:ext>
            </a:extLst>
          </p:cNvPr>
          <p:cNvCxnSpPr>
            <a:cxnSpLocks/>
          </p:cNvCxnSpPr>
          <p:nvPr/>
        </p:nvCxnSpPr>
        <p:spPr>
          <a:xfrm flipH="1">
            <a:off x="10686234" y="2384151"/>
            <a:ext cx="5356" cy="197869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56E876-560A-211E-CDD4-0EAB6BEA12EA}"/>
              </a:ext>
            </a:extLst>
          </p:cNvPr>
          <p:cNvCxnSpPr>
            <a:cxnSpLocks/>
          </p:cNvCxnSpPr>
          <p:nvPr/>
        </p:nvCxnSpPr>
        <p:spPr>
          <a:xfrm flipH="1" flipV="1">
            <a:off x="6920408" y="2662146"/>
            <a:ext cx="2810401" cy="22399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485500-DE1D-8BA1-6B52-7241B68C2B04}"/>
              </a:ext>
            </a:extLst>
          </p:cNvPr>
          <p:cNvCxnSpPr>
            <a:cxnSpLocks/>
          </p:cNvCxnSpPr>
          <p:nvPr/>
        </p:nvCxnSpPr>
        <p:spPr>
          <a:xfrm flipH="1">
            <a:off x="2293188" y="2903193"/>
            <a:ext cx="2777274" cy="16253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26CAED-37EF-5BBF-0979-1117D6CE7160}"/>
              </a:ext>
            </a:extLst>
          </p:cNvPr>
          <p:cNvCxnSpPr>
            <a:cxnSpLocks/>
          </p:cNvCxnSpPr>
          <p:nvPr/>
        </p:nvCxnSpPr>
        <p:spPr>
          <a:xfrm flipV="1">
            <a:off x="2541506" y="3103891"/>
            <a:ext cx="2645072" cy="158834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56B21C-2B7F-0619-0C0A-1C1D910827B0}"/>
              </a:ext>
            </a:extLst>
          </p:cNvPr>
          <p:cNvCxnSpPr/>
          <p:nvPr/>
        </p:nvCxnSpPr>
        <p:spPr>
          <a:xfrm>
            <a:off x="2232288" y="2273715"/>
            <a:ext cx="2733422" cy="28904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5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7" grpId="0" animBg="1"/>
      <p:bldP spid="29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F3EA3-D512-00F5-F67E-0030BDF4B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D783D-0828-BD4F-9785-5EB5C9A5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0781133A-158F-578F-4E40-78967855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1C57DF-05FB-B191-0B15-168024B0153E}"/>
              </a:ext>
            </a:extLst>
          </p:cNvPr>
          <p:cNvSpPr txBox="1">
            <a:spLocks/>
          </p:cNvSpPr>
          <p:nvPr/>
        </p:nvSpPr>
        <p:spPr>
          <a:xfrm>
            <a:off x="768016" y="327954"/>
            <a:ext cx="5616899" cy="859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How does Spring work?</a:t>
            </a:r>
            <a:endParaRPr lang="en-US" sz="4000" dirty="0">
              <a:solidFill>
                <a:srgbClr val="000000"/>
              </a:solidFill>
              <a:latin typeface="Aptos Display"/>
              <a:ea typeface="Calibri"/>
              <a:cs typeface="Calibri"/>
            </a:endParaRPr>
          </a:p>
        </p:txBody>
      </p:sp>
      <p:pic>
        <p:nvPicPr>
          <p:cNvPr id="7" name="Content Placeholder 6" descr="A diagram of a service and subclav base&#10;&#10;Description automatically generated">
            <a:extLst>
              <a:ext uri="{FF2B5EF4-FFF2-40B4-BE49-F238E27FC236}">
                <a16:creationId xmlns:a16="http://schemas.microsoft.com/office/drawing/2014/main" id="{006548A1-9C88-5CE0-23CA-71E79911F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19225" y="1843881"/>
            <a:ext cx="9353550" cy="4314825"/>
          </a:xfrm>
        </p:spPr>
      </p:pic>
    </p:spTree>
    <p:extLst>
      <p:ext uri="{BB962C8B-B14F-4D97-AF65-F5344CB8AC3E}">
        <p14:creationId xmlns:p14="http://schemas.microsoft.com/office/powerpoint/2010/main" val="174528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F3EA3-D512-00F5-F67E-0030BDF4B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D783D-0828-BD4F-9785-5EB5C9A5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9AF0D-790B-2655-621A-9D8A2A0F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718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Dynamic-Proxy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014A52-5D07-D8A0-D867-DCE10ACDA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634" y="2369935"/>
            <a:ext cx="3822189" cy="2769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JDK Proxy follows the same design as well known Proxy Design Pattern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0781133A-158F-578F-4E40-78967855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107C307B-053D-521E-FE92-0B12CF07D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318" y="1395470"/>
            <a:ext cx="4454206" cy="40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6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F3EA3-D512-00F5-F67E-0030BDF4B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D783D-0828-BD4F-9785-5EB5C9A5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9AF0D-790B-2655-621A-9D8A2A0F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718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Dynamic-Proxy</a:t>
            </a:r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EC403A4-1195-5560-7A48-359D9E24F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453" y="2376236"/>
            <a:ext cx="3822189" cy="1673677"/>
          </a:xfrm>
        </p:spPr>
      </p:pic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0781133A-158F-578F-4E40-789678553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91959F7-6E93-45A8-EEE8-4F1B2250D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383" y="1193493"/>
            <a:ext cx="8010944" cy="51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3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B905F2-748D-42FB-F282-861343F2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22223-48F3-A82D-AC2D-1C90E669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68" r="24975"/>
          <a:stretch/>
        </p:blipFill>
        <p:spPr>
          <a:xfrm>
            <a:off x="5721536" y="1"/>
            <a:ext cx="6470464" cy="6856412"/>
          </a:xfrm>
          <a:custGeom>
            <a:avLst/>
            <a:gdLst/>
            <a:ahLst/>
            <a:cxnLst/>
            <a:rect l="l" t="t" r="r" b="b"/>
            <a:pathLst>
              <a:path w="6470464" h="6856412">
                <a:moveTo>
                  <a:pt x="0" y="0"/>
                </a:moveTo>
                <a:lnTo>
                  <a:pt x="6470464" y="0"/>
                </a:lnTo>
                <a:lnTo>
                  <a:pt x="6470464" y="6856412"/>
                </a:lnTo>
                <a:lnTo>
                  <a:pt x="753" y="6856412"/>
                </a:lnTo>
                <a:lnTo>
                  <a:pt x="83736" y="6682434"/>
                </a:lnTo>
                <a:cubicBezTo>
                  <a:pt x="534353" y="5654674"/>
                  <a:pt x="777103" y="4561946"/>
                  <a:pt x="777103" y="3428997"/>
                </a:cubicBezTo>
                <a:cubicBezTo>
                  <a:pt x="777103" y="2296047"/>
                  <a:pt x="534353" y="1203318"/>
                  <a:pt x="83736" y="175558"/>
                </a:cubicBezTo>
                <a:close/>
              </a:path>
            </a:pathLst>
          </a:custGeom>
        </p:spPr>
      </p:pic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160C8804-9FE2-040F-8E7C-8487EAC2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F81A1C-FC47-2526-A197-9F538A62FA28}"/>
              </a:ext>
            </a:extLst>
          </p:cNvPr>
          <p:cNvSpPr txBox="1">
            <a:spLocks/>
          </p:cNvSpPr>
          <p:nvPr/>
        </p:nvSpPr>
        <p:spPr>
          <a:xfrm>
            <a:off x="768016" y="327954"/>
            <a:ext cx="5616899" cy="859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Task Setup: Code base</a:t>
            </a:r>
            <a:endParaRPr lang="en-US" dirty="0"/>
          </a:p>
        </p:txBody>
      </p:sp>
      <p:pic>
        <p:nvPicPr>
          <p:cNvPr id="12" name="Content Placeholder 1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66ACE3D-04F6-5B8A-1CD2-3FBD67C21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79518" y="2072424"/>
            <a:ext cx="3832964" cy="4114800"/>
          </a:xfrm>
        </p:spPr>
      </p:pic>
      <p:pic>
        <p:nvPicPr>
          <p:cNvPr id="14" name="Picture 13" descr="A person in a white suit and red tie laughing&#10;&#10;Description automatically generated">
            <a:extLst>
              <a:ext uri="{FF2B5EF4-FFF2-40B4-BE49-F238E27FC236}">
                <a16:creationId xmlns:a16="http://schemas.microsoft.com/office/drawing/2014/main" id="{59EF3762-5D99-36B0-112B-56B4E638F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963" y="2075921"/>
            <a:ext cx="3709026" cy="4114800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CBD55DFE-8766-5F98-2C23-30F57F8866B7}"/>
              </a:ext>
            </a:extLst>
          </p:cNvPr>
          <p:cNvSpPr txBox="1">
            <a:spLocks/>
          </p:cNvSpPr>
          <p:nvPr/>
        </p:nvSpPr>
        <p:spPr>
          <a:xfrm>
            <a:off x="1342675" y="1185099"/>
            <a:ext cx="10055897" cy="1846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You will need to create the whole </a:t>
            </a:r>
            <a:r>
              <a:rPr lang="en-US" sz="2400" dirty="0" err="1">
                <a:ea typeface="+mn-lt"/>
                <a:cs typeface="+mn-lt"/>
              </a:rPr>
              <a:t>ApplicationContext</a:t>
            </a:r>
            <a:r>
              <a:rPr lang="en-US" sz="2400" dirty="0">
                <a:ea typeface="+mn-lt"/>
                <a:cs typeface="+mn-lt"/>
              </a:rPr>
              <a:t> and then process @Transactional annotation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990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316</Words>
  <Application>Microsoft Office PowerPoint</Application>
  <PresentationFormat>Widescreen</PresentationFormat>
  <Paragraphs>151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Leaf Transaction</vt:lpstr>
      <vt:lpstr>Content</vt:lpstr>
      <vt:lpstr>Proxy Pattern</vt:lpstr>
      <vt:lpstr>Proxy Pattern: Example</vt:lpstr>
      <vt:lpstr>PowerPoint Presentation</vt:lpstr>
      <vt:lpstr>PowerPoint Presentation</vt:lpstr>
      <vt:lpstr>Dynamic-Proxy</vt:lpstr>
      <vt:lpstr>Dynamic-Proxy</vt:lpstr>
      <vt:lpstr>PowerPoint Presentation</vt:lpstr>
      <vt:lpstr>PowerPoint Presentation</vt:lpstr>
      <vt:lpstr>PowerPoint Presentation</vt:lpstr>
      <vt:lpstr>Task Setup: Goal</vt:lpstr>
      <vt:lpstr>Task Setup: Goal</vt:lpstr>
      <vt:lpstr>Task Setup: Goal</vt:lpstr>
      <vt:lpstr>Task Setup: Goal</vt:lpstr>
      <vt:lpstr>Task Setup: Goal</vt:lpstr>
      <vt:lpstr>Task Setup: 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Pavlo Khshanovskyi</dc:creator>
  <cp:lastModifiedBy>Pavlo Khshanovskyi</cp:lastModifiedBy>
  <cp:revision>576</cp:revision>
  <dcterms:created xsi:type="dcterms:W3CDTF">2024-11-29T18:21:01Z</dcterms:created>
  <dcterms:modified xsi:type="dcterms:W3CDTF">2024-12-18T20:46:22Z</dcterms:modified>
</cp:coreProperties>
</file>