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TT Rounds Condensed Bold" charset="1" panose="02000806030000020003"/>
      <p:regular r:id="rId16"/>
    </p:embeddedFont>
    <p:embeddedFont>
      <p:font typeface="Arimo" charset="1" panose="020B0604020202020204"/>
      <p:regular r:id="rId17"/>
    </p:embeddedFont>
    <p:embeddedFont>
      <p:font typeface="TT Rounds Condensed" charset="1" panose="02000506030000020003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8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8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8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8.pn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8.pn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8.pn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8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58" y="15"/>
            <a:ext cx="18287542" cy="10287000"/>
            <a:chOff x="0" y="0"/>
            <a:chExt cx="2438339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336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3364">
                  <a:moveTo>
                    <a:pt x="0" y="0"/>
                  </a:moveTo>
                  <a:lnTo>
                    <a:pt x="24383364" y="0"/>
                  </a:lnTo>
                  <a:lnTo>
                    <a:pt x="24383364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565304" y="1873282"/>
            <a:ext cx="11211437" cy="4992353"/>
            <a:chOff x="0" y="0"/>
            <a:chExt cx="14752320" cy="65690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4752320" cy="6569076"/>
            </a:xfrm>
            <a:custGeom>
              <a:avLst/>
              <a:gdLst/>
              <a:ahLst/>
              <a:cxnLst/>
              <a:rect r="r" b="b" t="t" l="l"/>
              <a:pathLst>
                <a:path h="6569076" w="14752320">
                  <a:moveTo>
                    <a:pt x="0" y="0"/>
                  </a:moveTo>
                  <a:lnTo>
                    <a:pt x="14752320" y="0"/>
                  </a:lnTo>
                  <a:lnTo>
                    <a:pt x="14752320" y="6569076"/>
                  </a:lnTo>
                  <a:lnTo>
                    <a:pt x="0" y="65690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38100"/>
              <a:ext cx="14752320" cy="653097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4644"/>
                </a:lnSpc>
              </a:pPr>
              <a:r>
                <a:rPr lang="en-US" sz="4300" spc="38" b="true">
                  <a:solidFill>
                    <a:srgbClr val="4E95D9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SQL Joins &amp; CTEs Workshop</a:t>
              </a:r>
            </a:p>
            <a:p>
              <a:pPr algn="l">
                <a:lnSpc>
                  <a:spcPts val="4644"/>
                </a:lnSpc>
              </a:pPr>
              <a:r>
                <a:rPr lang="en-US" b="true" sz="4300" spc="40">
                  <a:solidFill>
                    <a:srgbClr val="4E95D9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-</a:t>
              </a:r>
              <a:r>
                <a:rPr lang="en-US" b="true" sz="4300" spc="40">
                  <a:solidFill>
                    <a:srgbClr val="4E95D9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 Understanding Table Relationships and Complex Queries</a:t>
              </a:r>
            </a:p>
            <a:p>
              <a:pPr algn="l">
                <a:lnSpc>
                  <a:spcPts val="6696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627407" y="0"/>
            <a:ext cx="3794584" cy="10287000"/>
          </a:xfrm>
          <a:custGeom>
            <a:avLst/>
            <a:gdLst/>
            <a:ahLst/>
            <a:cxnLst/>
            <a:rect r="r" b="b" t="t" l="l"/>
            <a:pathLst>
              <a:path h="10287000" w="3794584">
                <a:moveTo>
                  <a:pt x="0" y="0"/>
                </a:moveTo>
                <a:lnTo>
                  <a:pt x="3794585" y="0"/>
                </a:lnTo>
                <a:lnTo>
                  <a:pt x="379458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88362" y="0"/>
            <a:ext cx="3729483" cy="10287000"/>
          </a:xfrm>
          <a:custGeom>
            <a:avLst/>
            <a:gdLst/>
            <a:ahLst/>
            <a:cxnLst/>
            <a:rect r="r" b="b" t="t" l="l"/>
            <a:pathLst>
              <a:path h="10287000" w="3729483">
                <a:moveTo>
                  <a:pt x="0" y="0"/>
                </a:moveTo>
                <a:lnTo>
                  <a:pt x="3729484" y="0"/>
                </a:lnTo>
                <a:lnTo>
                  <a:pt x="37294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260" y="15"/>
            <a:ext cx="7808926" cy="10286985"/>
          </a:xfrm>
          <a:custGeom>
            <a:avLst/>
            <a:gdLst/>
            <a:ahLst/>
            <a:cxnLst/>
            <a:rect r="r" b="b" t="t" l="l"/>
            <a:pathLst>
              <a:path h="10286985" w="7808926">
                <a:moveTo>
                  <a:pt x="0" y="0"/>
                </a:moveTo>
                <a:lnTo>
                  <a:pt x="7808926" y="0"/>
                </a:lnTo>
                <a:lnTo>
                  <a:pt x="7808926" y="10286985"/>
                </a:lnTo>
                <a:lnTo>
                  <a:pt x="0" y="102869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1733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538608" y="0"/>
            <a:ext cx="4268058" cy="10287000"/>
          </a:xfrm>
          <a:custGeom>
            <a:avLst/>
            <a:gdLst/>
            <a:ahLst/>
            <a:cxnLst/>
            <a:rect r="r" b="b" t="t" l="l"/>
            <a:pathLst>
              <a:path h="10287000" w="4268058">
                <a:moveTo>
                  <a:pt x="0" y="0"/>
                </a:moveTo>
                <a:lnTo>
                  <a:pt x="4268058" y="0"/>
                </a:lnTo>
                <a:lnTo>
                  <a:pt x="42680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 descr="A green dot in a black background  Description automatically generated"/>
          <p:cNvSpPr/>
          <p:nvPr/>
        </p:nvSpPr>
        <p:spPr>
          <a:xfrm flipH="false" flipV="false" rot="0">
            <a:off x="0" y="9123759"/>
            <a:ext cx="1163241" cy="1163241"/>
          </a:xfrm>
          <a:custGeom>
            <a:avLst/>
            <a:gdLst/>
            <a:ahLst/>
            <a:cxnLst/>
            <a:rect r="r" b="b" t="t" l="l"/>
            <a:pathLst>
              <a:path h="1163241" w="1163241">
                <a:moveTo>
                  <a:pt x="0" y="0"/>
                </a:moveTo>
                <a:lnTo>
                  <a:pt x="1163241" y="0"/>
                </a:lnTo>
                <a:lnTo>
                  <a:pt x="1163241" y="1163241"/>
                </a:lnTo>
                <a:lnTo>
                  <a:pt x="0" y="116324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63241" y="1560900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261" y="-106191"/>
            <a:ext cx="18287542" cy="10287000"/>
            <a:chOff x="0" y="0"/>
            <a:chExt cx="2438339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336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3364">
                  <a:moveTo>
                    <a:pt x="0" y="0"/>
                  </a:moveTo>
                  <a:lnTo>
                    <a:pt x="24383364" y="0"/>
                  </a:lnTo>
                  <a:lnTo>
                    <a:pt x="24383364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E9E9E9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8699424" y="1953754"/>
            <a:ext cx="9588576" cy="4992353"/>
            <a:chOff x="0" y="0"/>
            <a:chExt cx="12616914" cy="656907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616914" cy="6569076"/>
            </a:xfrm>
            <a:custGeom>
              <a:avLst/>
              <a:gdLst/>
              <a:ahLst/>
              <a:cxnLst/>
              <a:rect r="r" b="b" t="t" l="l"/>
              <a:pathLst>
                <a:path h="6569076" w="12616914">
                  <a:moveTo>
                    <a:pt x="0" y="0"/>
                  </a:moveTo>
                  <a:lnTo>
                    <a:pt x="12616914" y="0"/>
                  </a:lnTo>
                  <a:lnTo>
                    <a:pt x="12616914" y="6569076"/>
                  </a:lnTo>
                  <a:lnTo>
                    <a:pt x="0" y="656907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66675"/>
              <a:ext cx="12616914" cy="650240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6696"/>
                </a:lnSpc>
              </a:pPr>
              <a:r>
                <a:rPr lang="en-US" b="true" sz="6200" spc="58">
                  <a:solidFill>
                    <a:srgbClr val="4E95D9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Thank you! Happy Coding!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4627407" y="0"/>
            <a:ext cx="3794584" cy="10287000"/>
          </a:xfrm>
          <a:custGeom>
            <a:avLst/>
            <a:gdLst/>
            <a:ahLst/>
            <a:cxnLst/>
            <a:rect r="r" b="b" t="t" l="l"/>
            <a:pathLst>
              <a:path h="10287000" w="3794584">
                <a:moveTo>
                  <a:pt x="0" y="0"/>
                </a:moveTo>
                <a:lnTo>
                  <a:pt x="3794585" y="0"/>
                </a:lnTo>
                <a:lnTo>
                  <a:pt x="379458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388362" y="0"/>
            <a:ext cx="3729483" cy="10287000"/>
          </a:xfrm>
          <a:custGeom>
            <a:avLst/>
            <a:gdLst/>
            <a:ahLst/>
            <a:cxnLst/>
            <a:rect r="r" b="b" t="t" l="l"/>
            <a:pathLst>
              <a:path h="10287000" w="3729483">
                <a:moveTo>
                  <a:pt x="0" y="0"/>
                </a:moveTo>
                <a:lnTo>
                  <a:pt x="3729484" y="0"/>
                </a:lnTo>
                <a:lnTo>
                  <a:pt x="372948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-2260" y="15"/>
            <a:ext cx="7808926" cy="10286985"/>
          </a:xfrm>
          <a:custGeom>
            <a:avLst/>
            <a:gdLst/>
            <a:ahLst/>
            <a:cxnLst/>
            <a:rect r="r" b="b" t="t" l="l"/>
            <a:pathLst>
              <a:path h="10286985" w="7808926">
                <a:moveTo>
                  <a:pt x="0" y="0"/>
                </a:moveTo>
                <a:lnTo>
                  <a:pt x="7808926" y="0"/>
                </a:lnTo>
                <a:lnTo>
                  <a:pt x="7808926" y="10286985"/>
                </a:lnTo>
                <a:lnTo>
                  <a:pt x="0" y="102869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1733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538608" y="0"/>
            <a:ext cx="4268058" cy="10287000"/>
          </a:xfrm>
          <a:custGeom>
            <a:avLst/>
            <a:gdLst/>
            <a:ahLst/>
            <a:cxnLst/>
            <a:rect r="r" b="b" t="t" l="l"/>
            <a:pathLst>
              <a:path h="10287000" w="4268058">
                <a:moveTo>
                  <a:pt x="0" y="0"/>
                </a:moveTo>
                <a:lnTo>
                  <a:pt x="4268058" y="0"/>
                </a:lnTo>
                <a:lnTo>
                  <a:pt x="426805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 descr="A green dot in a black background  Description automatically generated"/>
          <p:cNvSpPr/>
          <p:nvPr/>
        </p:nvSpPr>
        <p:spPr>
          <a:xfrm flipH="false" flipV="false" rot="0">
            <a:off x="0" y="9123759"/>
            <a:ext cx="1163241" cy="1163241"/>
          </a:xfrm>
          <a:custGeom>
            <a:avLst/>
            <a:gdLst/>
            <a:ahLst/>
            <a:cxnLst/>
            <a:rect r="r" b="b" t="t" l="l"/>
            <a:pathLst>
              <a:path h="1163241" w="1163241">
                <a:moveTo>
                  <a:pt x="0" y="0"/>
                </a:moveTo>
                <a:lnTo>
                  <a:pt x="1163241" y="0"/>
                </a:lnTo>
                <a:lnTo>
                  <a:pt x="1163241" y="1163241"/>
                </a:lnTo>
                <a:lnTo>
                  <a:pt x="0" y="1163241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163241" y="1560900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blue and white sky  Description automatically generated"/>
          <p:cNvSpPr/>
          <p:nvPr/>
        </p:nvSpPr>
        <p:spPr>
          <a:xfrm flipH="false" flipV="false" rot="0">
            <a:off x="2" y="15"/>
            <a:ext cx="18287998" cy="10286985"/>
          </a:xfrm>
          <a:custGeom>
            <a:avLst/>
            <a:gdLst/>
            <a:ahLst/>
            <a:cxnLst/>
            <a:rect r="r" b="b" t="t" l="l"/>
            <a:pathLst>
              <a:path h="10286985" w="18287998">
                <a:moveTo>
                  <a:pt x="0" y="0"/>
                </a:moveTo>
                <a:lnTo>
                  <a:pt x="18287998" y="0"/>
                </a:lnTo>
                <a:lnTo>
                  <a:pt x="18287998" y="10286985"/>
                </a:lnTo>
                <a:lnTo>
                  <a:pt x="0" y="10286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10" r="0" b="-93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761528" y="15"/>
            <a:ext cx="12587122" cy="10287000"/>
            <a:chOff x="0" y="0"/>
            <a:chExt cx="16782829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782831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6782831">
                  <a:moveTo>
                    <a:pt x="16782831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16782831" y="1371600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9000">
                  <a:srgbClr val="FFFFFF">
                    <a:alpha val="77000"/>
                  </a:srgbClr>
                </a:gs>
                <a:gs pos="35000">
                  <a:srgbClr val="FFFFFF">
                    <a:alpha val="38000"/>
                  </a:srgbClr>
                </a:gs>
                <a:gs pos="48000">
                  <a:srgbClr val="FFFFFF">
                    <a:alpha val="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10800000"/>
            </a:gra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649905" y="294737"/>
            <a:ext cx="8565031" cy="2849868"/>
            <a:chOff x="0" y="0"/>
            <a:chExt cx="11420041" cy="37998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420042" cy="3799824"/>
            </a:xfrm>
            <a:custGeom>
              <a:avLst/>
              <a:gdLst/>
              <a:ahLst/>
              <a:cxnLst/>
              <a:rect r="r" b="b" t="t" l="l"/>
              <a:pathLst>
                <a:path h="3799824" w="11420042">
                  <a:moveTo>
                    <a:pt x="0" y="0"/>
                  </a:moveTo>
                  <a:lnTo>
                    <a:pt x="11420042" y="0"/>
                  </a:lnTo>
                  <a:lnTo>
                    <a:pt x="11420042" y="3799824"/>
                  </a:lnTo>
                  <a:lnTo>
                    <a:pt x="0" y="37998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57150"/>
              <a:ext cx="11420041" cy="37426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b="true" sz="6000" spc="56">
                  <a:solidFill>
                    <a:srgbClr val="4E95D9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 What is a JOIN?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965889" y="2339589"/>
            <a:ext cx="7149157" cy="6784170"/>
            <a:chOff x="0" y="0"/>
            <a:chExt cx="9532210" cy="90455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32210" cy="9045559"/>
            </a:xfrm>
            <a:custGeom>
              <a:avLst/>
              <a:gdLst/>
              <a:ahLst/>
              <a:cxnLst/>
              <a:rect r="r" b="b" t="t" l="l"/>
              <a:pathLst>
                <a:path h="9045559" w="9532210">
                  <a:moveTo>
                    <a:pt x="0" y="0"/>
                  </a:moveTo>
                  <a:lnTo>
                    <a:pt x="9532210" y="0"/>
                  </a:lnTo>
                  <a:lnTo>
                    <a:pt x="9532210" y="9045559"/>
                  </a:lnTo>
                  <a:lnTo>
                    <a:pt x="0" y="90455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28575"/>
              <a:ext cx="9532210" cy="90169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19"/>
                </a:lnSpc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• SQL JOIN combines rows from two or more tables</a:t>
              </a:r>
            </a:p>
            <a:p>
              <a:pPr algn="l">
                <a:lnSpc>
                  <a:spcPts val="4319"/>
                </a:lnSpc>
              </a:pPr>
            </a:p>
            <a:p>
              <a:pPr algn="l">
                <a:lnSpc>
                  <a:spcPts val="4319"/>
                </a:lnSpc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• Based on a related column between them</a:t>
              </a:r>
            </a:p>
            <a:p>
              <a:pPr algn="l">
                <a:lnSpc>
                  <a:spcPts val="4319"/>
                </a:lnSpc>
              </a:pPr>
            </a:p>
            <a:p>
              <a:pPr algn="l">
                <a:lnSpc>
                  <a:spcPts val="4319"/>
                </a:lnSpc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• Helps retrieve data that spans multiple tables</a:t>
              </a:r>
            </a:p>
            <a:p>
              <a:pPr algn="l">
                <a:lnSpc>
                  <a:spcPts val="4319"/>
                </a:lnSpc>
              </a:pPr>
            </a:p>
            <a:p>
              <a:pPr algn="l">
                <a:lnSpc>
                  <a:spcPts val="4319"/>
                </a:lnSpc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• Essential for relational database queries</a:t>
              </a:r>
            </a:p>
            <a:p>
              <a:pPr algn="l">
                <a:lnSpc>
                  <a:spcPts val="4319"/>
                </a:lnSpc>
              </a:pPr>
            </a:p>
          </p:txBody>
        </p:sp>
      </p:grpSp>
      <p:sp>
        <p:nvSpPr>
          <p:cNvPr name="Freeform 11" id="11" descr="A green dot in a black background  Description automatically generated"/>
          <p:cNvSpPr/>
          <p:nvPr/>
        </p:nvSpPr>
        <p:spPr>
          <a:xfrm flipH="false" flipV="false" rot="0">
            <a:off x="0" y="9123759"/>
            <a:ext cx="1163241" cy="1163241"/>
          </a:xfrm>
          <a:custGeom>
            <a:avLst/>
            <a:gdLst/>
            <a:ahLst/>
            <a:cxnLst/>
            <a:rect r="r" b="b" t="t" l="l"/>
            <a:pathLst>
              <a:path h="1163241" w="1163241">
                <a:moveTo>
                  <a:pt x="0" y="0"/>
                </a:moveTo>
                <a:lnTo>
                  <a:pt x="1163241" y="0"/>
                </a:lnTo>
                <a:lnTo>
                  <a:pt x="1163241" y="1163241"/>
                </a:lnTo>
                <a:lnTo>
                  <a:pt x="0" y="1163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81620" y="1380750"/>
            <a:ext cx="9808492" cy="7233763"/>
          </a:xfrm>
          <a:custGeom>
            <a:avLst/>
            <a:gdLst/>
            <a:ahLst/>
            <a:cxnLst/>
            <a:rect r="r" b="b" t="t" l="l"/>
            <a:pathLst>
              <a:path h="7233763" w="9808492">
                <a:moveTo>
                  <a:pt x="0" y="0"/>
                </a:moveTo>
                <a:lnTo>
                  <a:pt x="9808492" y="0"/>
                </a:lnTo>
                <a:lnTo>
                  <a:pt x="9808492" y="7233763"/>
                </a:lnTo>
                <a:lnTo>
                  <a:pt x="0" y="72337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8345" y="-649489"/>
            <a:ext cx="7750966" cy="2919411"/>
            <a:chOff x="0" y="0"/>
            <a:chExt cx="10334622" cy="389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34622" cy="3892548"/>
            </a:xfrm>
            <a:custGeom>
              <a:avLst/>
              <a:gdLst/>
              <a:ahLst/>
              <a:cxnLst/>
              <a:rect r="r" b="b" t="t" l="l"/>
              <a:pathLst>
                <a:path h="3892548" w="10334622">
                  <a:moveTo>
                    <a:pt x="0" y="0"/>
                  </a:moveTo>
                  <a:lnTo>
                    <a:pt x="10334622" y="0"/>
                  </a:lnTo>
                  <a:lnTo>
                    <a:pt x="10334622" y="3892548"/>
                  </a:lnTo>
                  <a:lnTo>
                    <a:pt x="0" y="3892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57150"/>
              <a:ext cx="10334622" cy="383539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b="true" sz="5400" spc="50">
                  <a:solidFill>
                    <a:srgbClr val="4E95D9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INNER JOIN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582304" y="1"/>
            <a:ext cx="9705696" cy="10284618"/>
          </a:xfrm>
          <a:custGeom>
            <a:avLst/>
            <a:gdLst/>
            <a:ahLst/>
            <a:cxnLst/>
            <a:rect r="r" b="b" t="t" l="l"/>
            <a:pathLst>
              <a:path h="10284618" w="9705696">
                <a:moveTo>
                  <a:pt x="0" y="0"/>
                </a:moveTo>
                <a:lnTo>
                  <a:pt x="9705696" y="0"/>
                </a:lnTo>
                <a:lnTo>
                  <a:pt x="9705696" y="10284619"/>
                </a:lnTo>
                <a:lnTo>
                  <a:pt x="0" y="102846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548" t="0" r="-39796" b="-170"/>
            </a:stretch>
          </a:blipFill>
        </p:spPr>
      </p:sp>
      <p:sp>
        <p:nvSpPr>
          <p:cNvPr name="Freeform 6" id="6" descr="A green dot in a black background  Description automatically generated"/>
          <p:cNvSpPr/>
          <p:nvPr/>
        </p:nvSpPr>
        <p:spPr>
          <a:xfrm flipH="false" flipV="false" rot="0">
            <a:off x="0" y="9123759"/>
            <a:ext cx="1163241" cy="1163241"/>
          </a:xfrm>
          <a:custGeom>
            <a:avLst/>
            <a:gdLst/>
            <a:ahLst/>
            <a:cxnLst/>
            <a:rect r="r" b="b" t="t" l="l"/>
            <a:pathLst>
              <a:path h="1163241" w="1163241">
                <a:moveTo>
                  <a:pt x="0" y="0"/>
                </a:moveTo>
                <a:lnTo>
                  <a:pt x="1163241" y="0"/>
                </a:lnTo>
                <a:lnTo>
                  <a:pt x="1163241" y="1163241"/>
                </a:lnTo>
                <a:lnTo>
                  <a:pt x="0" y="1163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74802" y="2576218"/>
            <a:ext cx="7890867" cy="6241245"/>
            <a:chOff x="0" y="0"/>
            <a:chExt cx="10521156" cy="83216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21156" cy="8321659"/>
            </a:xfrm>
            <a:custGeom>
              <a:avLst/>
              <a:gdLst/>
              <a:ahLst/>
              <a:cxnLst/>
              <a:rect r="r" b="b" t="t" l="l"/>
              <a:pathLst>
                <a:path h="8321659" w="10521156">
                  <a:moveTo>
                    <a:pt x="0" y="0"/>
                  </a:moveTo>
                  <a:lnTo>
                    <a:pt x="10521156" y="0"/>
                  </a:lnTo>
                  <a:lnTo>
                    <a:pt x="10521156" y="8321659"/>
                  </a:lnTo>
                  <a:lnTo>
                    <a:pt x="0" y="83216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10521156" cy="82930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19"/>
                </a:lnSpc>
              </a:pPr>
            </a:p>
            <a:p>
              <a:pPr algn="l" marL="863595" indent="-431797" lvl="1">
                <a:lnSpc>
                  <a:spcPts val="431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Returns only matching rows from both tables</a:t>
              </a:r>
            </a:p>
            <a:p>
              <a:pPr algn="l">
                <a:lnSpc>
                  <a:spcPts val="4319"/>
                </a:lnSpc>
              </a:pPr>
            </a:p>
            <a:p>
              <a:pPr algn="l" marL="863595" indent="-431797" lvl="1">
                <a:lnSpc>
                  <a:spcPts val="431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Most common type of JOIN</a:t>
              </a:r>
            </a:p>
            <a:p>
              <a:pPr algn="l">
                <a:lnSpc>
                  <a:spcPts val="4319"/>
                </a:lnSpc>
              </a:pPr>
            </a:p>
            <a:p>
              <a:pPr algn="l" marL="863595" indent="-431797" lvl="1">
                <a:lnSpc>
                  <a:spcPts val="431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Like intersection in set theory</a:t>
              </a:r>
            </a:p>
            <a:p>
              <a:pPr algn="l">
                <a:lnSpc>
                  <a:spcPts val="4319"/>
                </a:lnSpc>
              </a:pPr>
            </a:p>
            <a:p>
              <a:pPr algn="l" marL="863595" indent="-431797" lvl="1">
                <a:lnSpc>
                  <a:spcPts val="431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 Only returns data when there's a match in both tables</a:t>
              </a:r>
            </a:p>
            <a:p>
              <a:pPr algn="l">
                <a:lnSpc>
                  <a:spcPts val="431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8973072" y="3210987"/>
            <a:ext cx="8924160" cy="3187200"/>
          </a:xfrm>
          <a:custGeom>
            <a:avLst/>
            <a:gdLst/>
            <a:ahLst/>
            <a:cxnLst/>
            <a:rect r="r" b="b" t="t" l="l"/>
            <a:pathLst>
              <a:path h="3187200" w="8924160">
                <a:moveTo>
                  <a:pt x="0" y="0"/>
                </a:moveTo>
                <a:lnTo>
                  <a:pt x="8924160" y="0"/>
                </a:lnTo>
                <a:lnTo>
                  <a:pt x="8924160" y="3187200"/>
                </a:lnTo>
                <a:lnTo>
                  <a:pt x="0" y="31872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blue and white sky  Description automatically generated"/>
          <p:cNvSpPr/>
          <p:nvPr/>
        </p:nvSpPr>
        <p:spPr>
          <a:xfrm flipH="false" flipV="false" rot="0">
            <a:off x="2" y="15"/>
            <a:ext cx="18287998" cy="10286985"/>
          </a:xfrm>
          <a:custGeom>
            <a:avLst/>
            <a:gdLst/>
            <a:ahLst/>
            <a:cxnLst/>
            <a:rect r="r" b="b" t="t" l="l"/>
            <a:pathLst>
              <a:path h="10286985" w="18287998">
                <a:moveTo>
                  <a:pt x="0" y="0"/>
                </a:moveTo>
                <a:lnTo>
                  <a:pt x="18287998" y="0"/>
                </a:lnTo>
                <a:lnTo>
                  <a:pt x="18287998" y="10286985"/>
                </a:lnTo>
                <a:lnTo>
                  <a:pt x="0" y="10286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10" r="0" b="-93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01764" y="15"/>
            <a:ext cx="12546886" cy="10287000"/>
            <a:chOff x="0" y="0"/>
            <a:chExt cx="16729181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72918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6729182">
                  <a:moveTo>
                    <a:pt x="16729182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16729182" y="1371600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9000">
                  <a:srgbClr val="FFFFFF">
                    <a:alpha val="77000"/>
                  </a:srgbClr>
                </a:gs>
                <a:gs pos="35000">
                  <a:srgbClr val="FFFFFF">
                    <a:alpha val="38000"/>
                  </a:srgbClr>
                </a:gs>
                <a:gs pos="48000">
                  <a:srgbClr val="FFFFFF">
                    <a:alpha val="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10800000"/>
            </a:gra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649905" y="294737"/>
            <a:ext cx="8565031" cy="2849868"/>
            <a:chOff x="0" y="0"/>
            <a:chExt cx="11420041" cy="37998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420042" cy="3799824"/>
            </a:xfrm>
            <a:custGeom>
              <a:avLst/>
              <a:gdLst/>
              <a:ahLst/>
              <a:cxnLst/>
              <a:rect r="r" b="b" t="t" l="l"/>
              <a:pathLst>
                <a:path h="3799824" w="11420042">
                  <a:moveTo>
                    <a:pt x="0" y="0"/>
                  </a:moveTo>
                  <a:lnTo>
                    <a:pt x="11420042" y="0"/>
                  </a:lnTo>
                  <a:lnTo>
                    <a:pt x="11420042" y="3799824"/>
                  </a:lnTo>
                  <a:lnTo>
                    <a:pt x="0" y="37998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57150"/>
              <a:ext cx="11420041" cy="37426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b="true" sz="6000" spc="56">
                  <a:solidFill>
                    <a:srgbClr val="4E95D9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LEFT JOIN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801764" y="3644157"/>
            <a:ext cx="7149157" cy="5614143"/>
            <a:chOff x="0" y="0"/>
            <a:chExt cx="9532210" cy="74855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32210" cy="7485524"/>
            </a:xfrm>
            <a:custGeom>
              <a:avLst/>
              <a:gdLst/>
              <a:ahLst/>
              <a:cxnLst/>
              <a:rect r="r" b="b" t="t" l="l"/>
              <a:pathLst>
                <a:path h="7485524" w="9532210">
                  <a:moveTo>
                    <a:pt x="0" y="0"/>
                  </a:moveTo>
                  <a:lnTo>
                    <a:pt x="9532210" y="0"/>
                  </a:lnTo>
                  <a:lnTo>
                    <a:pt x="9532210" y="7485524"/>
                  </a:lnTo>
                  <a:lnTo>
                    <a:pt x="0" y="74855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9532210" cy="74664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77237" indent="-388618" lvl="1">
                <a:lnSpc>
                  <a:spcPts val="3887"/>
                </a:lnSpc>
                <a:buFont typeface="Arial"/>
                <a:buChar char="•"/>
              </a:pPr>
              <a:r>
                <a:rPr lang="en-US" sz="35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Returns all records from the left table</a:t>
              </a:r>
            </a:p>
            <a:p>
              <a:pPr algn="l" marL="777237" indent="-388618" lvl="1">
                <a:lnSpc>
                  <a:spcPts val="3887"/>
                </a:lnSpc>
                <a:buFont typeface="Arial"/>
                <a:buChar char="•"/>
              </a:pPr>
              <a:r>
                <a:rPr lang="en-US" sz="35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Matching records from the right table</a:t>
              </a:r>
            </a:p>
            <a:p>
              <a:pPr algn="l" marL="777237" indent="-388618" lvl="1">
                <a:lnSpc>
                  <a:spcPts val="3887"/>
                </a:lnSpc>
                <a:buFont typeface="Arial"/>
                <a:buChar char="•"/>
              </a:pPr>
              <a:r>
                <a:rPr lang="en-US" sz="35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NULL for non-matching right table records</a:t>
              </a:r>
            </a:p>
            <a:p>
              <a:pPr algn="l" marL="777237" indent="-388618" lvl="1">
                <a:lnSpc>
                  <a:spcPts val="3887"/>
                </a:lnSpc>
                <a:buFont typeface="Arial"/>
                <a:buChar char="•"/>
              </a:pPr>
              <a:r>
                <a:rPr lang="en-US" sz="35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Useful for finding missing relationships</a:t>
              </a:r>
            </a:p>
            <a:p>
              <a:pPr algn="l">
                <a:lnSpc>
                  <a:spcPts val="3887"/>
                </a:lnSpc>
              </a:pPr>
            </a:p>
          </p:txBody>
        </p:sp>
      </p:grpSp>
      <p:sp>
        <p:nvSpPr>
          <p:cNvPr name="Freeform 11" id="11" descr="A green dot in a black background  Description automatically generated"/>
          <p:cNvSpPr/>
          <p:nvPr/>
        </p:nvSpPr>
        <p:spPr>
          <a:xfrm flipH="false" flipV="false" rot="0">
            <a:off x="0" y="9123759"/>
            <a:ext cx="1163241" cy="1163241"/>
          </a:xfrm>
          <a:custGeom>
            <a:avLst/>
            <a:gdLst/>
            <a:ahLst/>
            <a:cxnLst/>
            <a:rect r="r" b="b" t="t" l="l"/>
            <a:pathLst>
              <a:path h="1163241" w="1163241">
                <a:moveTo>
                  <a:pt x="0" y="0"/>
                </a:moveTo>
                <a:lnTo>
                  <a:pt x="1163241" y="0"/>
                </a:lnTo>
                <a:lnTo>
                  <a:pt x="1163241" y="1163241"/>
                </a:lnTo>
                <a:lnTo>
                  <a:pt x="0" y="1163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81620" y="3327356"/>
            <a:ext cx="9162416" cy="3268566"/>
          </a:xfrm>
          <a:custGeom>
            <a:avLst/>
            <a:gdLst/>
            <a:ahLst/>
            <a:cxnLst/>
            <a:rect r="r" b="b" t="t" l="l"/>
            <a:pathLst>
              <a:path h="3268566" w="9162416">
                <a:moveTo>
                  <a:pt x="0" y="0"/>
                </a:moveTo>
                <a:lnTo>
                  <a:pt x="9162416" y="0"/>
                </a:lnTo>
                <a:lnTo>
                  <a:pt x="9162416" y="3268565"/>
                </a:lnTo>
                <a:lnTo>
                  <a:pt x="0" y="32685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8345" y="-649489"/>
            <a:ext cx="7750966" cy="2919411"/>
            <a:chOff x="0" y="0"/>
            <a:chExt cx="10334622" cy="389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34622" cy="3892548"/>
            </a:xfrm>
            <a:custGeom>
              <a:avLst/>
              <a:gdLst/>
              <a:ahLst/>
              <a:cxnLst/>
              <a:rect r="r" b="b" t="t" l="l"/>
              <a:pathLst>
                <a:path h="3892548" w="10334622">
                  <a:moveTo>
                    <a:pt x="0" y="0"/>
                  </a:moveTo>
                  <a:lnTo>
                    <a:pt x="10334622" y="0"/>
                  </a:lnTo>
                  <a:lnTo>
                    <a:pt x="10334622" y="3892548"/>
                  </a:lnTo>
                  <a:lnTo>
                    <a:pt x="0" y="3892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57150"/>
              <a:ext cx="10334622" cy="383539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b="true" sz="5400" spc="50">
                  <a:solidFill>
                    <a:srgbClr val="4E95D9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 RIGHT JOIN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582304" y="1"/>
            <a:ext cx="9705696" cy="10284618"/>
          </a:xfrm>
          <a:custGeom>
            <a:avLst/>
            <a:gdLst/>
            <a:ahLst/>
            <a:cxnLst/>
            <a:rect r="r" b="b" t="t" l="l"/>
            <a:pathLst>
              <a:path h="10284618" w="9705696">
                <a:moveTo>
                  <a:pt x="0" y="0"/>
                </a:moveTo>
                <a:lnTo>
                  <a:pt x="9705696" y="0"/>
                </a:lnTo>
                <a:lnTo>
                  <a:pt x="9705696" y="10284619"/>
                </a:lnTo>
                <a:lnTo>
                  <a:pt x="0" y="102846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548" t="0" r="-39796" b="-170"/>
            </a:stretch>
          </a:blipFill>
        </p:spPr>
      </p:sp>
      <p:sp>
        <p:nvSpPr>
          <p:cNvPr name="Freeform 6" id="6" descr="A green dot in a black background  Description automatically generated"/>
          <p:cNvSpPr/>
          <p:nvPr/>
        </p:nvSpPr>
        <p:spPr>
          <a:xfrm flipH="false" flipV="false" rot="0">
            <a:off x="0" y="9123759"/>
            <a:ext cx="1163241" cy="1163241"/>
          </a:xfrm>
          <a:custGeom>
            <a:avLst/>
            <a:gdLst/>
            <a:ahLst/>
            <a:cxnLst/>
            <a:rect r="r" b="b" t="t" l="l"/>
            <a:pathLst>
              <a:path h="1163241" w="1163241">
                <a:moveTo>
                  <a:pt x="0" y="0"/>
                </a:moveTo>
                <a:lnTo>
                  <a:pt x="1163241" y="0"/>
                </a:lnTo>
                <a:lnTo>
                  <a:pt x="1163241" y="1163241"/>
                </a:lnTo>
                <a:lnTo>
                  <a:pt x="0" y="1163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74802" y="2576218"/>
            <a:ext cx="7890867" cy="6241245"/>
            <a:chOff x="0" y="0"/>
            <a:chExt cx="10521156" cy="83216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21156" cy="8321659"/>
            </a:xfrm>
            <a:custGeom>
              <a:avLst/>
              <a:gdLst/>
              <a:ahLst/>
              <a:cxnLst/>
              <a:rect r="r" b="b" t="t" l="l"/>
              <a:pathLst>
                <a:path h="8321659" w="10521156">
                  <a:moveTo>
                    <a:pt x="0" y="0"/>
                  </a:moveTo>
                  <a:lnTo>
                    <a:pt x="10521156" y="0"/>
                  </a:lnTo>
                  <a:lnTo>
                    <a:pt x="10521156" y="8321659"/>
                  </a:lnTo>
                  <a:lnTo>
                    <a:pt x="0" y="83216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10521156" cy="82930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19"/>
                </a:lnSpc>
              </a:pPr>
            </a:p>
            <a:p>
              <a:pPr algn="l" marL="863595" indent="-431797" lvl="1">
                <a:lnSpc>
                  <a:spcPts val="431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Returns all records from the right table</a:t>
              </a:r>
            </a:p>
            <a:p>
              <a:pPr algn="l" marL="863595" indent="-431797" lvl="1">
                <a:lnSpc>
                  <a:spcPts val="431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Matching records from the left table</a:t>
              </a:r>
            </a:p>
            <a:p>
              <a:pPr algn="l" marL="863595" indent="-431797" lvl="1">
                <a:lnSpc>
                  <a:spcPts val="431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NU</a:t>
              </a: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LL for non-matching left table records</a:t>
              </a:r>
            </a:p>
            <a:p>
              <a:pPr algn="l" marL="863595" indent="-431797" lvl="1">
                <a:lnSpc>
                  <a:spcPts val="431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Less common but useful in specific scenarios</a:t>
              </a:r>
            </a:p>
            <a:p>
              <a:pPr algn="l">
                <a:lnSpc>
                  <a:spcPts val="4319"/>
                </a:lnSpc>
              </a:pPr>
            </a:p>
            <a:p>
              <a:pPr algn="l">
                <a:lnSpc>
                  <a:spcPts val="431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042648" y="3321145"/>
            <a:ext cx="8785008" cy="2977655"/>
          </a:xfrm>
          <a:custGeom>
            <a:avLst/>
            <a:gdLst/>
            <a:ahLst/>
            <a:cxnLst/>
            <a:rect r="r" b="b" t="t" l="l"/>
            <a:pathLst>
              <a:path h="2977655" w="8785008">
                <a:moveTo>
                  <a:pt x="0" y="0"/>
                </a:moveTo>
                <a:lnTo>
                  <a:pt x="8785008" y="0"/>
                </a:lnTo>
                <a:lnTo>
                  <a:pt x="8785008" y="2977655"/>
                </a:lnTo>
                <a:lnTo>
                  <a:pt x="0" y="29776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 descr="A blue and white sky  Description automatically generated"/>
          <p:cNvSpPr/>
          <p:nvPr/>
        </p:nvSpPr>
        <p:spPr>
          <a:xfrm flipH="false" flipV="false" rot="0">
            <a:off x="2" y="15"/>
            <a:ext cx="18287998" cy="10286985"/>
          </a:xfrm>
          <a:custGeom>
            <a:avLst/>
            <a:gdLst/>
            <a:ahLst/>
            <a:cxnLst/>
            <a:rect r="r" b="b" t="t" l="l"/>
            <a:pathLst>
              <a:path h="10286985" w="18287998">
                <a:moveTo>
                  <a:pt x="0" y="0"/>
                </a:moveTo>
                <a:lnTo>
                  <a:pt x="18287998" y="0"/>
                </a:lnTo>
                <a:lnTo>
                  <a:pt x="18287998" y="10286985"/>
                </a:lnTo>
                <a:lnTo>
                  <a:pt x="0" y="102869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110" r="0" b="-931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801764" y="15"/>
            <a:ext cx="12546886" cy="10287000"/>
            <a:chOff x="0" y="0"/>
            <a:chExt cx="16729181" cy="13716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72918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16729182">
                  <a:moveTo>
                    <a:pt x="16729182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16729182" y="13716000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100000"/>
                  </a:srgbClr>
                </a:gs>
                <a:gs pos="19000">
                  <a:srgbClr val="FFFFFF">
                    <a:alpha val="77000"/>
                  </a:srgbClr>
                </a:gs>
                <a:gs pos="35000">
                  <a:srgbClr val="FFFFFF">
                    <a:alpha val="38000"/>
                  </a:srgbClr>
                </a:gs>
                <a:gs pos="48000">
                  <a:srgbClr val="FFFFFF">
                    <a:alpha val="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10800000"/>
            </a:gradFill>
          </p:spPr>
        </p:sp>
      </p:grpSp>
      <p:grpSp>
        <p:nvGrpSpPr>
          <p:cNvPr name="Group 5" id="5"/>
          <p:cNvGrpSpPr/>
          <p:nvPr/>
        </p:nvGrpSpPr>
        <p:grpSpPr>
          <a:xfrm rot="0">
            <a:off x="11649905" y="294737"/>
            <a:ext cx="8565031" cy="2849868"/>
            <a:chOff x="0" y="0"/>
            <a:chExt cx="11420041" cy="37998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1420042" cy="3799824"/>
            </a:xfrm>
            <a:custGeom>
              <a:avLst/>
              <a:gdLst/>
              <a:ahLst/>
              <a:cxnLst/>
              <a:rect r="r" b="b" t="t" l="l"/>
              <a:pathLst>
                <a:path h="3799824" w="11420042">
                  <a:moveTo>
                    <a:pt x="0" y="0"/>
                  </a:moveTo>
                  <a:lnTo>
                    <a:pt x="11420042" y="0"/>
                  </a:lnTo>
                  <a:lnTo>
                    <a:pt x="11420042" y="3799824"/>
                  </a:lnTo>
                  <a:lnTo>
                    <a:pt x="0" y="37998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57150"/>
              <a:ext cx="11420041" cy="374267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6480"/>
                </a:lnSpc>
              </a:pPr>
              <a:r>
                <a:rPr lang="en-US" b="true" sz="6000" spc="56">
                  <a:solidFill>
                    <a:srgbClr val="4E95D9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FULL OUTER JOIN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801764" y="3644157"/>
            <a:ext cx="7149157" cy="5614143"/>
            <a:chOff x="0" y="0"/>
            <a:chExt cx="9532210" cy="748552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532210" cy="7485524"/>
            </a:xfrm>
            <a:custGeom>
              <a:avLst/>
              <a:gdLst/>
              <a:ahLst/>
              <a:cxnLst/>
              <a:rect r="r" b="b" t="t" l="l"/>
              <a:pathLst>
                <a:path h="7485524" w="9532210">
                  <a:moveTo>
                    <a:pt x="0" y="0"/>
                  </a:moveTo>
                  <a:lnTo>
                    <a:pt x="9532210" y="0"/>
                  </a:lnTo>
                  <a:lnTo>
                    <a:pt x="9532210" y="7485524"/>
                  </a:lnTo>
                  <a:lnTo>
                    <a:pt x="0" y="748552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9050"/>
              <a:ext cx="9532210" cy="7466474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 marL="777237" indent="-388618" lvl="1">
                <a:lnSpc>
                  <a:spcPts val="3887"/>
                </a:lnSpc>
                <a:buFont typeface="Arial"/>
                <a:buChar char="•"/>
              </a:pPr>
              <a:r>
                <a:rPr lang="en-US" sz="35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Combines LEFT and RIGHT JOIN</a:t>
              </a:r>
            </a:p>
            <a:p>
              <a:pPr algn="l" marL="777237" indent="-388618" lvl="1">
                <a:lnSpc>
                  <a:spcPts val="3887"/>
                </a:lnSpc>
                <a:buFont typeface="Arial"/>
                <a:buChar char="•"/>
              </a:pPr>
              <a:r>
                <a:rPr lang="en-US" sz="35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Returns all records from both tables</a:t>
              </a:r>
            </a:p>
            <a:p>
              <a:pPr algn="l" marL="777237" indent="-388618" lvl="1">
                <a:lnSpc>
                  <a:spcPts val="3887"/>
                </a:lnSpc>
                <a:buFont typeface="Arial"/>
                <a:buChar char="•"/>
              </a:pPr>
              <a:r>
                <a:rPr lang="en-US" sz="35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NULL where there are no matches</a:t>
              </a:r>
            </a:p>
            <a:p>
              <a:pPr algn="l" marL="777237" indent="-388618" lvl="1">
                <a:lnSpc>
                  <a:spcPts val="3887"/>
                </a:lnSpc>
                <a:buFont typeface="Arial"/>
                <a:buChar char="•"/>
              </a:pPr>
              <a:r>
                <a:rPr lang="en-US" sz="35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Useful for finding all missing relationships</a:t>
              </a:r>
            </a:p>
            <a:p>
              <a:pPr algn="l">
                <a:lnSpc>
                  <a:spcPts val="3887"/>
                </a:lnSpc>
              </a:pPr>
            </a:p>
          </p:txBody>
        </p:sp>
      </p:grpSp>
      <p:sp>
        <p:nvSpPr>
          <p:cNvPr name="Freeform 11" id="11" descr="A green dot in a black background  Description automatically generated"/>
          <p:cNvSpPr/>
          <p:nvPr/>
        </p:nvSpPr>
        <p:spPr>
          <a:xfrm flipH="false" flipV="false" rot="0">
            <a:off x="0" y="9123759"/>
            <a:ext cx="1163241" cy="1163241"/>
          </a:xfrm>
          <a:custGeom>
            <a:avLst/>
            <a:gdLst/>
            <a:ahLst/>
            <a:cxnLst/>
            <a:rect r="r" b="b" t="t" l="l"/>
            <a:pathLst>
              <a:path h="1163241" w="1163241">
                <a:moveTo>
                  <a:pt x="0" y="0"/>
                </a:moveTo>
                <a:lnTo>
                  <a:pt x="1163241" y="0"/>
                </a:lnTo>
                <a:lnTo>
                  <a:pt x="1163241" y="1163241"/>
                </a:lnTo>
                <a:lnTo>
                  <a:pt x="0" y="1163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817669" y="3383609"/>
            <a:ext cx="9380551" cy="3519812"/>
          </a:xfrm>
          <a:custGeom>
            <a:avLst/>
            <a:gdLst/>
            <a:ahLst/>
            <a:cxnLst/>
            <a:rect r="r" b="b" t="t" l="l"/>
            <a:pathLst>
              <a:path h="3519812" w="9380551">
                <a:moveTo>
                  <a:pt x="0" y="0"/>
                </a:moveTo>
                <a:lnTo>
                  <a:pt x="9380552" y="0"/>
                </a:lnTo>
                <a:lnTo>
                  <a:pt x="9380552" y="3519812"/>
                </a:lnTo>
                <a:lnTo>
                  <a:pt x="0" y="351981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48345" y="-649489"/>
            <a:ext cx="7750966" cy="2919411"/>
            <a:chOff x="0" y="0"/>
            <a:chExt cx="10334622" cy="389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34622" cy="3892548"/>
            </a:xfrm>
            <a:custGeom>
              <a:avLst/>
              <a:gdLst/>
              <a:ahLst/>
              <a:cxnLst/>
              <a:rect r="r" b="b" t="t" l="l"/>
              <a:pathLst>
                <a:path h="3892548" w="10334622">
                  <a:moveTo>
                    <a:pt x="0" y="0"/>
                  </a:moveTo>
                  <a:lnTo>
                    <a:pt x="10334622" y="0"/>
                  </a:lnTo>
                  <a:lnTo>
                    <a:pt x="10334622" y="3892548"/>
                  </a:lnTo>
                  <a:lnTo>
                    <a:pt x="0" y="3892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57150"/>
              <a:ext cx="10334622" cy="383539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b="true" sz="5400" spc="50">
                  <a:solidFill>
                    <a:srgbClr val="4E95D9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What are CTEs?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582304" y="1"/>
            <a:ext cx="9705696" cy="10284618"/>
          </a:xfrm>
          <a:custGeom>
            <a:avLst/>
            <a:gdLst/>
            <a:ahLst/>
            <a:cxnLst/>
            <a:rect r="r" b="b" t="t" l="l"/>
            <a:pathLst>
              <a:path h="10284618" w="9705696">
                <a:moveTo>
                  <a:pt x="0" y="0"/>
                </a:moveTo>
                <a:lnTo>
                  <a:pt x="9705696" y="0"/>
                </a:lnTo>
                <a:lnTo>
                  <a:pt x="9705696" y="10284619"/>
                </a:lnTo>
                <a:lnTo>
                  <a:pt x="0" y="102846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9548" t="0" r="-39796" b="-170"/>
            </a:stretch>
          </a:blipFill>
        </p:spPr>
      </p:sp>
      <p:sp>
        <p:nvSpPr>
          <p:cNvPr name="Freeform 6" id="6" descr="A green dot in a black background  Description automatically generated"/>
          <p:cNvSpPr/>
          <p:nvPr/>
        </p:nvSpPr>
        <p:spPr>
          <a:xfrm flipH="false" flipV="false" rot="0">
            <a:off x="0" y="9123759"/>
            <a:ext cx="1163241" cy="1163241"/>
          </a:xfrm>
          <a:custGeom>
            <a:avLst/>
            <a:gdLst/>
            <a:ahLst/>
            <a:cxnLst/>
            <a:rect r="r" b="b" t="t" l="l"/>
            <a:pathLst>
              <a:path h="1163241" w="1163241">
                <a:moveTo>
                  <a:pt x="0" y="0"/>
                </a:moveTo>
                <a:lnTo>
                  <a:pt x="1163241" y="0"/>
                </a:lnTo>
                <a:lnTo>
                  <a:pt x="1163241" y="1163241"/>
                </a:lnTo>
                <a:lnTo>
                  <a:pt x="0" y="1163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74802" y="2576218"/>
            <a:ext cx="7890867" cy="6241245"/>
            <a:chOff x="0" y="0"/>
            <a:chExt cx="10521156" cy="832166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0521156" cy="8321659"/>
            </a:xfrm>
            <a:custGeom>
              <a:avLst/>
              <a:gdLst/>
              <a:ahLst/>
              <a:cxnLst/>
              <a:rect r="r" b="b" t="t" l="l"/>
              <a:pathLst>
                <a:path h="8321659" w="10521156">
                  <a:moveTo>
                    <a:pt x="0" y="0"/>
                  </a:moveTo>
                  <a:lnTo>
                    <a:pt x="10521156" y="0"/>
                  </a:lnTo>
                  <a:lnTo>
                    <a:pt x="10521156" y="8321659"/>
                  </a:lnTo>
                  <a:lnTo>
                    <a:pt x="0" y="832165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28575"/>
              <a:ext cx="10521156" cy="829308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319"/>
                </a:lnSpc>
              </a:pPr>
            </a:p>
            <a:p>
              <a:pPr algn="l" marL="863595" indent="-431797" lvl="1">
                <a:lnSpc>
                  <a:spcPts val="431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Common Tabl</a:t>
              </a: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e Expressions (WITH clause)</a:t>
              </a:r>
            </a:p>
            <a:p>
              <a:pPr algn="l" marL="863595" indent="-431797" lvl="1">
                <a:lnSpc>
                  <a:spcPts val="431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Temporary named result set</a:t>
              </a:r>
            </a:p>
            <a:p>
              <a:pPr algn="l" marL="863595" indent="-431797" lvl="1">
                <a:lnSpc>
                  <a:spcPts val="431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Makes complex queries more readable</a:t>
              </a:r>
            </a:p>
            <a:p>
              <a:pPr algn="l" marL="863595" indent="-431797" lvl="1">
                <a:lnSpc>
                  <a:spcPts val="431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Can be referenced multiple times in main query</a:t>
              </a:r>
            </a:p>
            <a:p>
              <a:pPr algn="l" marL="863595" indent="-431797" lvl="1">
                <a:lnSpc>
                  <a:spcPts val="4319"/>
                </a:lnSpc>
                <a:buFont typeface="Arial"/>
                <a:buChar char="•"/>
              </a:pPr>
              <a:r>
                <a:rPr lang="en-US" sz="3999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Helps break down complex logic</a:t>
              </a:r>
            </a:p>
            <a:p>
              <a:pPr algn="l">
                <a:lnSpc>
                  <a:spcPts val="431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9837768" y="3730679"/>
            <a:ext cx="7194767" cy="2823263"/>
          </a:xfrm>
          <a:custGeom>
            <a:avLst/>
            <a:gdLst/>
            <a:ahLst/>
            <a:cxnLst/>
            <a:rect r="r" b="b" t="t" l="l"/>
            <a:pathLst>
              <a:path h="2823263" w="7194767">
                <a:moveTo>
                  <a:pt x="0" y="0"/>
                </a:moveTo>
                <a:lnTo>
                  <a:pt x="7194768" y="0"/>
                </a:lnTo>
                <a:lnTo>
                  <a:pt x="7194768" y="2823263"/>
                </a:lnTo>
                <a:lnTo>
                  <a:pt x="0" y="28232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621" y="-1120019"/>
            <a:ext cx="7750966" cy="2919411"/>
            <a:chOff x="0" y="0"/>
            <a:chExt cx="10334622" cy="389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34622" cy="3892548"/>
            </a:xfrm>
            <a:custGeom>
              <a:avLst/>
              <a:gdLst/>
              <a:ahLst/>
              <a:cxnLst/>
              <a:rect r="r" b="b" t="t" l="l"/>
              <a:pathLst>
                <a:path h="3892548" w="10334622">
                  <a:moveTo>
                    <a:pt x="0" y="0"/>
                  </a:moveTo>
                  <a:lnTo>
                    <a:pt x="10334622" y="0"/>
                  </a:lnTo>
                  <a:lnTo>
                    <a:pt x="10334622" y="3892548"/>
                  </a:lnTo>
                  <a:lnTo>
                    <a:pt x="0" y="3892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57150"/>
              <a:ext cx="10334622" cy="383539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83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2"/>
            <a:ext cx="18288000" cy="10284618"/>
          </a:xfrm>
          <a:custGeom>
            <a:avLst/>
            <a:gdLst/>
            <a:ahLst/>
            <a:cxnLst/>
            <a:rect r="r" b="b" t="t" l="l"/>
            <a:pathLst>
              <a:path h="10284618" w="18288000">
                <a:moveTo>
                  <a:pt x="0" y="0"/>
                </a:moveTo>
                <a:lnTo>
                  <a:pt x="18288000" y="0"/>
                </a:lnTo>
                <a:lnTo>
                  <a:pt x="18288000" y="10284618"/>
                </a:lnTo>
                <a:lnTo>
                  <a:pt x="0" y="10284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807" r="-33288" b="-29075"/>
            </a:stretch>
          </a:blipFill>
        </p:spPr>
      </p:sp>
      <p:sp>
        <p:nvSpPr>
          <p:cNvPr name="Freeform 6" id="6" descr="A green dot in a black background  Description automatically generated"/>
          <p:cNvSpPr/>
          <p:nvPr/>
        </p:nvSpPr>
        <p:spPr>
          <a:xfrm flipH="false" flipV="false" rot="0">
            <a:off x="0" y="9123759"/>
            <a:ext cx="1163241" cy="1163241"/>
          </a:xfrm>
          <a:custGeom>
            <a:avLst/>
            <a:gdLst/>
            <a:ahLst/>
            <a:cxnLst/>
            <a:rect r="r" b="b" t="t" l="l"/>
            <a:pathLst>
              <a:path h="1163241" w="1163241">
                <a:moveTo>
                  <a:pt x="0" y="0"/>
                </a:moveTo>
                <a:lnTo>
                  <a:pt x="1163241" y="0"/>
                </a:lnTo>
                <a:lnTo>
                  <a:pt x="1163241" y="1163241"/>
                </a:lnTo>
                <a:lnTo>
                  <a:pt x="0" y="1163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73487" y="-682413"/>
            <a:ext cx="8367233" cy="3422226"/>
            <a:chOff x="0" y="0"/>
            <a:chExt cx="11080601" cy="45320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1080601" cy="4532002"/>
            </a:xfrm>
            <a:custGeom>
              <a:avLst/>
              <a:gdLst/>
              <a:ahLst/>
              <a:cxnLst/>
              <a:rect r="r" b="b" t="t" l="l"/>
              <a:pathLst>
                <a:path h="4532002" w="11080601">
                  <a:moveTo>
                    <a:pt x="0" y="0"/>
                  </a:moveTo>
                  <a:lnTo>
                    <a:pt x="11080601" y="0"/>
                  </a:lnTo>
                  <a:lnTo>
                    <a:pt x="11080601" y="4532002"/>
                  </a:lnTo>
                  <a:lnTo>
                    <a:pt x="0" y="45320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57150"/>
              <a:ext cx="11080601" cy="4474852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sz="5400" spc="48" b="true">
                  <a:solidFill>
                    <a:srgbClr val="4E95D9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CTE examples</a:t>
              </a:r>
            </a:p>
            <a:p>
              <a:pPr algn="l">
                <a:lnSpc>
                  <a:spcPts val="5832"/>
                </a:lnSpc>
              </a:pPr>
            </a:p>
            <a:p>
              <a:pPr algn="l">
                <a:lnSpc>
                  <a:spcPts val="5832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73487" y="2830289"/>
            <a:ext cx="8332587" cy="4624043"/>
          </a:xfrm>
          <a:custGeom>
            <a:avLst/>
            <a:gdLst/>
            <a:ahLst/>
            <a:cxnLst/>
            <a:rect r="r" b="b" t="t" l="l"/>
            <a:pathLst>
              <a:path h="4624043" w="8332587">
                <a:moveTo>
                  <a:pt x="0" y="0"/>
                </a:moveTo>
                <a:lnTo>
                  <a:pt x="8332587" y="0"/>
                </a:lnTo>
                <a:lnTo>
                  <a:pt x="8332587" y="4624043"/>
                </a:lnTo>
                <a:lnTo>
                  <a:pt x="0" y="46240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554309" y="2265857"/>
            <a:ext cx="7704991" cy="5752907"/>
          </a:xfrm>
          <a:custGeom>
            <a:avLst/>
            <a:gdLst/>
            <a:ahLst/>
            <a:cxnLst/>
            <a:rect r="r" b="b" t="t" l="l"/>
            <a:pathLst>
              <a:path h="5752907" w="7704991">
                <a:moveTo>
                  <a:pt x="0" y="0"/>
                </a:moveTo>
                <a:lnTo>
                  <a:pt x="7704991" y="0"/>
                </a:lnTo>
                <a:lnTo>
                  <a:pt x="7704991" y="5752907"/>
                </a:lnTo>
                <a:lnTo>
                  <a:pt x="0" y="57529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621" y="-1120019"/>
            <a:ext cx="7750966" cy="2919411"/>
            <a:chOff x="0" y="0"/>
            <a:chExt cx="10334622" cy="38925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334622" cy="3892548"/>
            </a:xfrm>
            <a:custGeom>
              <a:avLst/>
              <a:gdLst/>
              <a:ahLst/>
              <a:cxnLst/>
              <a:rect r="r" b="b" t="t" l="l"/>
              <a:pathLst>
                <a:path h="3892548" w="10334622">
                  <a:moveTo>
                    <a:pt x="0" y="0"/>
                  </a:moveTo>
                  <a:lnTo>
                    <a:pt x="10334622" y="0"/>
                  </a:lnTo>
                  <a:lnTo>
                    <a:pt x="10334622" y="3892548"/>
                  </a:lnTo>
                  <a:lnTo>
                    <a:pt x="0" y="389254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57150"/>
              <a:ext cx="10334622" cy="3835398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832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2"/>
            <a:ext cx="18288000" cy="10284618"/>
          </a:xfrm>
          <a:custGeom>
            <a:avLst/>
            <a:gdLst/>
            <a:ahLst/>
            <a:cxnLst/>
            <a:rect r="r" b="b" t="t" l="l"/>
            <a:pathLst>
              <a:path h="10284618" w="18288000">
                <a:moveTo>
                  <a:pt x="0" y="0"/>
                </a:moveTo>
                <a:lnTo>
                  <a:pt x="18288000" y="0"/>
                </a:lnTo>
                <a:lnTo>
                  <a:pt x="18288000" y="10284618"/>
                </a:lnTo>
                <a:lnTo>
                  <a:pt x="0" y="102846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8807" r="-33288" b="-29075"/>
            </a:stretch>
          </a:blipFill>
        </p:spPr>
      </p:sp>
      <p:sp>
        <p:nvSpPr>
          <p:cNvPr name="Freeform 6" id="6" descr="A green dot in a black background  Description automatically generated"/>
          <p:cNvSpPr/>
          <p:nvPr/>
        </p:nvSpPr>
        <p:spPr>
          <a:xfrm flipH="false" flipV="false" rot="0">
            <a:off x="0" y="9123759"/>
            <a:ext cx="1163241" cy="1163241"/>
          </a:xfrm>
          <a:custGeom>
            <a:avLst/>
            <a:gdLst/>
            <a:ahLst/>
            <a:cxnLst/>
            <a:rect r="r" b="b" t="t" l="l"/>
            <a:pathLst>
              <a:path h="1163241" w="1163241">
                <a:moveTo>
                  <a:pt x="0" y="0"/>
                </a:moveTo>
                <a:lnTo>
                  <a:pt x="1163241" y="0"/>
                </a:lnTo>
                <a:lnTo>
                  <a:pt x="1163241" y="1163241"/>
                </a:lnTo>
                <a:lnTo>
                  <a:pt x="0" y="11632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581621" y="339687"/>
            <a:ext cx="7495769" cy="3286887"/>
            <a:chOff x="0" y="0"/>
            <a:chExt cx="9994359" cy="4382516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994358" cy="4382516"/>
            </a:xfrm>
            <a:custGeom>
              <a:avLst/>
              <a:gdLst/>
              <a:ahLst/>
              <a:cxnLst/>
              <a:rect r="r" b="b" t="t" l="l"/>
              <a:pathLst>
                <a:path h="4382516" w="9994358">
                  <a:moveTo>
                    <a:pt x="0" y="0"/>
                  </a:moveTo>
                  <a:lnTo>
                    <a:pt x="9994358" y="0"/>
                  </a:lnTo>
                  <a:lnTo>
                    <a:pt x="9994358" y="4382516"/>
                  </a:lnTo>
                  <a:lnTo>
                    <a:pt x="0" y="438251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57150"/>
              <a:ext cx="9994359" cy="4325366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b="true" sz="5400" spc="50">
                  <a:solidFill>
                    <a:srgbClr val="4E95D9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B</a:t>
              </a:r>
              <a:r>
                <a:rPr lang="en-US" b="true" sz="5400" spc="50">
                  <a:solidFill>
                    <a:srgbClr val="4E95D9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est Practices</a:t>
              </a:r>
            </a:p>
            <a:p>
              <a:pPr algn="l">
                <a:lnSpc>
                  <a:spcPts val="5832"/>
                </a:lnSpc>
              </a:pPr>
            </a:p>
            <a:p>
              <a:pPr algn="l">
                <a:lnSpc>
                  <a:spcPts val="5832"/>
                </a:lnSpc>
              </a:pPr>
            </a:p>
            <a:p>
              <a:pPr algn="l">
                <a:lnSpc>
                  <a:spcPts val="5832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576303" y="1930896"/>
            <a:ext cx="7501086" cy="5831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4"/>
              </a:lnSpc>
              <a:spcBef>
                <a:spcPct val="0"/>
              </a:spcBef>
            </a:pP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Always sp</a:t>
            </a: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ecify JOIN type explicitly</a:t>
            </a:r>
          </a:p>
          <a:p>
            <a:pPr algn="l">
              <a:lnSpc>
                <a:spcPts val="3564"/>
              </a:lnSpc>
              <a:spcBef>
                <a:spcPct val="0"/>
              </a:spcBef>
            </a:pPr>
          </a:p>
          <a:p>
            <a:pPr algn="l">
              <a:lnSpc>
                <a:spcPts val="3564"/>
              </a:lnSpc>
            </a:pP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Use meaningful t</a:t>
            </a: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able aliases</a:t>
            </a:r>
          </a:p>
          <a:p>
            <a:pPr algn="l">
              <a:lnSpc>
                <a:spcPts val="3564"/>
              </a:lnSpc>
            </a:pPr>
          </a:p>
          <a:p>
            <a:pPr algn="l">
              <a:lnSpc>
                <a:spcPts val="3564"/>
              </a:lnSpc>
            </a:pP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Include JOIN conditions in ON clause</a:t>
            </a:r>
          </a:p>
          <a:p>
            <a:pPr algn="l">
              <a:lnSpc>
                <a:spcPts val="3564"/>
              </a:lnSpc>
            </a:pPr>
          </a:p>
          <a:p>
            <a:pPr algn="l">
              <a:lnSpc>
                <a:spcPts val="3564"/>
              </a:lnSpc>
            </a:pP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Consider performance with large datasets</a:t>
            </a:r>
          </a:p>
          <a:p>
            <a:pPr algn="l">
              <a:lnSpc>
                <a:spcPts val="3564"/>
              </a:lnSpc>
            </a:pPr>
          </a:p>
          <a:p>
            <a:pPr algn="l">
              <a:lnSpc>
                <a:spcPts val="3564"/>
              </a:lnSpc>
            </a:pP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Use CTEs for better code organization</a:t>
            </a:r>
          </a:p>
          <a:p>
            <a:pPr algn="l">
              <a:lnSpc>
                <a:spcPts val="3564"/>
              </a:lnSpc>
            </a:pPr>
          </a:p>
          <a:p>
            <a:pPr algn="l">
              <a:lnSpc>
                <a:spcPts val="3564"/>
              </a:lnSpc>
            </a:pP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Comment complex queries</a:t>
            </a:r>
          </a:p>
          <a:p>
            <a:pPr algn="l">
              <a:lnSpc>
                <a:spcPts val="3564"/>
              </a:lnSpc>
            </a:pPr>
          </a:p>
          <a:p>
            <a:pPr algn="l">
              <a:lnSpc>
                <a:spcPts val="3564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023767" y="1930896"/>
            <a:ext cx="6049095" cy="6279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64"/>
              </a:lnSpc>
              <a:spcBef>
                <a:spcPct val="0"/>
              </a:spcBef>
            </a:pP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Forg</a:t>
            </a: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etting JOIN conditions</a:t>
            </a:r>
          </a:p>
          <a:p>
            <a:pPr algn="l">
              <a:lnSpc>
                <a:spcPts val="3564"/>
              </a:lnSpc>
              <a:spcBef>
                <a:spcPct val="0"/>
              </a:spcBef>
            </a:pPr>
          </a:p>
          <a:p>
            <a:pPr algn="l">
              <a:lnSpc>
                <a:spcPts val="3564"/>
              </a:lnSpc>
            </a:pP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Using wrong JOIN</a:t>
            </a: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type</a:t>
            </a:r>
          </a:p>
          <a:p>
            <a:pPr algn="l">
              <a:lnSpc>
                <a:spcPts val="3564"/>
              </a:lnSpc>
            </a:pPr>
          </a:p>
          <a:p>
            <a:pPr algn="l">
              <a:lnSpc>
                <a:spcPts val="3564"/>
              </a:lnSpc>
            </a:pP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Not handling NULL values</a:t>
            </a:r>
          </a:p>
          <a:p>
            <a:pPr algn="l">
              <a:lnSpc>
                <a:spcPts val="3564"/>
              </a:lnSpc>
            </a:pPr>
          </a:p>
          <a:p>
            <a:pPr algn="l">
              <a:lnSpc>
                <a:spcPts val="3564"/>
              </a:lnSpc>
            </a:pP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Creating cartesian products</a:t>
            </a:r>
          </a:p>
          <a:p>
            <a:pPr algn="l">
              <a:lnSpc>
                <a:spcPts val="3564"/>
              </a:lnSpc>
            </a:pPr>
          </a:p>
          <a:p>
            <a:pPr algn="l">
              <a:lnSpc>
                <a:spcPts val="3564"/>
              </a:lnSpc>
            </a:pP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 Writing overly complex CTEs</a:t>
            </a:r>
          </a:p>
          <a:p>
            <a:pPr algn="l">
              <a:lnSpc>
                <a:spcPts val="3564"/>
              </a:lnSpc>
            </a:pPr>
          </a:p>
          <a:p>
            <a:pPr algn="l">
              <a:lnSpc>
                <a:spcPts val="3564"/>
              </a:lnSpc>
            </a:pP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•</a:t>
            </a:r>
            <a:r>
              <a:rPr lang="en-US" sz="3300" spc="29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Poor naming conventions</a:t>
            </a:r>
          </a:p>
          <a:p>
            <a:pPr algn="l">
              <a:lnSpc>
                <a:spcPts val="3564"/>
              </a:lnSpc>
            </a:pPr>
          </a:p>
          <a:p>
            <a:pPr algn="l">
              <a:lnSpc>
                <a:spcPts val="3564"/>
              </a:lnSpc>
            </a:pPr>
          </a:p>
          <a:p>
            <a:pPr algn="l">
              <a:lnSpc>
                <a:spcPts val="3564"/>
              </a:lnSpc>
              <a:spcBef>
                <a:spcPct val="0"/>
              </a:spcBef>
            </a:pPr>
          </a:p>
        </p:txBody>
      </p:sp>
      <p:grpSp>
        <p:nvGrpSpPr>
          <p:cNvPr name="Group 12" id="12"/>
          <p:cNvGrpSpPr/>
          <p:nvPr/>
        </p:nvGrpSpPr>
        <p:grpSpPr>
          <a:xfrm rot="0">
            <a:off x="9023767" y="-127597"/>
            <a:ext cx="7495769" cy="3175238"/>
            <a:chOff x="0" y="0"/>
            <a:chExt cx="9994359" cy="423365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994358" cy="4233651"/>
            </a:xfrm>
            <a:custGeom>
              <a:avLst/>
              <a:gdLst/>
              <a:ahLst/>
              <a:cxnLst/>
              <a:rect r="r" b="b" t="t" l="l"/>
              <a:pathLst>
                <a:path h="4233651" w="9994358">
                  <a:moveTo>
                    <a:pt x="0" y="0"/>
                  </a:moveTo>
                  <a:lnTo>
                    <a:pt x="9994358" y="0"/>
                  </a:lnTo>
                  <a:lnTo>
                    <a:pt x="9994358" y="4233651"/>
                  </a:lnTo>
                  <a:lnTo>
                    <a:pt x="0" y="42336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57150"/>
              <a:ext cx="9994359" cy="4176501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5832"/>
                </a:lnSpc>
              </a:pPr>
              <a:r>
                <a:rPr lang="en-US" b="true" sz="5400" spc="48">
                  <a:solidFill>
                    <a:srgbClr val="4E95D9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Common</a:t>
              </a:r>
              <a:r>
                <a:rPr lang="en-US" b="true" sz="5400" spc="48">
                  <a:solidFill>
                    <a:srgbClr val="4E95D9"/>
                  </a:solidFill>
                  <a:latin typeface="TT Rounds Condensed Bold"/>
                  <a:ea typeface="TT Rounds Condensed Bold"/>
                  <a:cs typeface="TT Rounds Condensed Bold"/>
                  <a:sym typeface="TT Rounds Condensed Bold"/>
                </a:rPr>
                <a:t> Pitfalls</a:t>
              </a:r>
            </a:p>
            <a:p>
              <a:pPr algn="l">
                <a:lnSpc>
                  <a:spcPts val="5832"/>
                </a:lnSpc>
              </a:pPr>
            </a:p>
            <a:p>
              <a:pPr algn="l">
                <a:lnSpc>
                  <a:spcPts val="5832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DAGio5pgP4Q</dc:identifier>
  <dcterms:modified xsi:type="dcterms:W3CDTF">2011-08-01T06:04:30Z</dcterms:modified>
  <cp:revision>1</cp:revision>
  <dc:title>joins+cte.pptx</dc:title>
</cp:coreProperties>
</file>