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63" r:id="rId2"/>
    <p:sldId id="265" r:id="rId3"/>
    <p:sldId id="261" r:id="rId4"/>
    <p:sldId id="299" r:id="rId5"/>
    <p:sldId id="308" r:id="rId6"/>
    <p:sldId id="310" r:id="rId7"/>
    <p:sldId id="295" r:id="rId8"/>
    <p:sldId id="339" r:id="rId9"/>
    <p:sldId id="340" r:id="rId10"/>
    <p:sldId id="311" r:id="rId11"/>
    <p:sldId id="312" r:id="rId12"/>
    <p:sldId id="316" r:id="rId13"/>
    <p:sldId id="317" r:id="rId14"/>
    <p:sldId id="279" r:id="rId15"/>
    <p:sldId id="319" r:id="rId16"/>
    <p:sldId id="322" r:id="rId17"/>
    <p:sldId id="329" r:id="rId18"/>
    <p:sldId id="323" r:id="rId19"/>
    <p:sldId id="326" r:id="rId20"/>
    <p:sldId id="327" r:id="rId21"/>
    <p:sldId id="328" r:id="rId22"/>
    <p:sldId id="282" r:id="rId23"/>
    <p:sldId id="341" r:id="rId24"/>
    <p:sldId id="333" r:id="rId25"/>
    <p:sldId id="335" r:id="rId26"/>
    <p:sldId id="337" r:id="rId27"/>
    <p:sldId id="338" r:id="rId28"/>
    <p:sldId id="349" r:id="rId29"/>
    <p:sldId id="350" r:id="rId30"/>
    <p:sldId id="351" r:id="rId31"/>
    <p:sldId id="345" r:id="rId32"/>
    <p:sldId id="352" r:id="rId33"/>
    <p:sldId id="358" r:id="rId34"/>
    <p:sldId id="356" r:id="rId35"/>
    <p:sldId id="357" r:id="rId36"/>
    <p:sldId id="27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6B4"/>
    <a:srgbClr val="FFFFFF"/>
    <a:srgbClr val="FFB417"/>
    <a:srgbClr val="D14823"/>
    <a:srgbClr val="00AC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7"/>
    <p:restoredTop sz="94720"/>
  </p:normalViewPr>
  <p:slideViewPr>
    <p:cSldViewPr snapToGrid="0">
      <p:cViewPr>
        <p:scale>
          <a:sx n="200" d="100"/>
          <a:sy n="200" d="100"/>
        </p:scale>
        <p:origin x="712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71E64-B4EF-4B40-B724-CEB241626157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811F99-C2D7-914A-BF64-E3395516B2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00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D3DA2-EE62-6DA2-D752-243EDE9E8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F5644-CC99-1EA5-BDF2-F39D060235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CE3516-9DD7-74D5-632E-1D3FE4CA9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6447BB-EE09-A6CF-4676-5C632186CD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11F99-C2D7-914A-BF64-E3395516B2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66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CD46D-DB48-34E4-86D3-448A81069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60AF21-A2A9-8BC5-D996-187DDA13D4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A56ECF-814E-04EF-87EB-FBF003AFDC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AAC1F4-EF47-44A2-AFD9-BBFFC3B750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11F99-C2D7-914A-BF64-E3395516B2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1831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7B534-E895-D90F-A71B-586E7C8AE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F18E4F-6555-400D-534F-EEE44D405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C2AEA-5FEB-DE7E-C4C7-150DB8483E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565DDB-1E6B-D97F-BE87-6B40BF14CB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11F99-C2D7-914A-BF64-E3395516B29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51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B9CD13-A4B2-EF9F-4AB3-579955F66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2A46DE-F8C9-47D1-6BDA-CA1A2B2A5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B10F6D-4828-FA4B-1A1F-1314E9BCD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856C3-0C17-D4D4-23B4-9D4E87A72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11F99-C2D7-914A-BF64-E3395516B29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200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6991F-EB20-BFBA-CBDD-ADEEE6811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162A2B-771A-10B5-D916-22125E3FA0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9B7195-8EDD-B31B-F241-1C54C9347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62C060-E7AD-8EA5-4B12-E299423875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11F99-C2D7-914A-BF64-E3395516B29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237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39AA6-6BE0-1F40-AB90-FED01B329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648605-1CC4-A2B9-0D69-9DE5BED67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F2E23C-A552-3583-BA23-03F0959BB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27A19F-6CD0-3B35-1629-770DE2569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11F99-C2D7-914A-BF64-E3395516B297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6527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658FD-73B0-A574-6818-F73AB76BA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4967C3-1831-8969-A668-E530BCFE1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E0A8C6-7595-1BA2-1EDA-D96C345608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574A-8D19-211A-860F-FEF20AB8AA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11F99-C2D7-914A-BF64-E3395516B297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41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F2452-5378-29F2-0F2C-119CE2E6D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1CF842-B879-7C89-5FA8-6486A7004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04FA04-1A9A-B831-1E3D-A051D446B9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91A93-7E75-A9B1-C690-AC188B881A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11F99-C2D7-914A-BF64-E3395516B297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22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638AF-3F2F-482C-98A4-678AEA70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CA16F4-FBA2-E466-B28C-A9785DAC9A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6AC57C-92BE-B42A-C26D-8E556414D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385E2-2539-D795-460C-5BE275D63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11F99-C2D7-914A-BF64-E3395516B29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72442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11F99-C2D7-914A-BF64-E3395516B297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074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3FBEE-907F-23E0-B24F-2061F7A80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425A79-135F-881C-D190-B40C6F3083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B8AEAA-032B-500A-1406-548BF8E85F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A5B6D-0A10-5DA0-C682-93D9DBAF2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11F99-C2D7-914A-BF64-E3395516B2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65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1003D-0F6E-92F9-C41A-000633643B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FD9646-7807-357F-CEC8-43978E258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4E250F-170B-FDEE-4FEC-0EC6A93975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36F6D-978A-A923-F117-C351DB04D4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11F99-C2D7-914A-BF64-E3395516B2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184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858C1-3554-0DBB-F9E9-DD33DDBF4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2894A3-1A0F-E74B-7B34-3695CDD3F7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D5015D-FFC7-A635-5460-19105169D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B6082-DE57-1778-F466-4F94E150BC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11F99-C2D7-914A-BF64-E3395516B29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74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31096-746C-31AF-9A51-80A464D46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FE306B-3890-333D-4FF4-0C4970313A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2BA5BB-1FC1-2FA6-6594-629F8F14D9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E140E-3299-6E72-D0FE-DEFD81CD07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11F99-C2D7-914A-BF64-E3395516B29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7397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CA087-52A9-684B-2C4A-5D38DD50E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9BDC56-C35B-A526-85CA-23A2D961F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E97DF5-8A32-9F72-E089-6BFBA385BD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0705B-7692-C86E-A6CA-3A1277DF61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11F99-C2D7-914A-BF64-E3395516B29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322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509F5-48A9-4384-5B9F-6428DBB8C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7CF1A0-EC64-8544-D315-97A84C6351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443ED5-8B12-FF4F-CFF4-93095CA1EF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1D250-4BEB-3795-4499-0039E46C6E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11F99-C2D7-914A-BF64-E3395516B2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02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37A111-2235-5F7B-1271-C323CBC9E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F9160A-6AFB-8D04-0670-43E734092C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FE6A0B-A372-FAE5-255A-5606C0F872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5FAAE-01EE-C43D-2B2F-8A9CD68F83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11F99-C2D7-914A-BF64-E3395516B29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78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B3CEA-869B-9ED7-BF55-60CC5633D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AB71BC-1D30-2426-FFDF-56C37D3F13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DA71AC-6A32-AA2F-CEF4-D7AD67801B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90521-73ED-53A9-B199-7E26523F53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811F99-C2D7-914A-BF64-E3395516B29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2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8EA21-B6FD-50BC-7F77-32D751D79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126792-E6EA-D39C-F19F-6B32AB8570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704FE-0040-EF46-BDDC-31471E93A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3F338-E3AD-9BDA-D8B9-138D38405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405F7-F79C-DEAB-DE9B-52EBBAFBA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8916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F529-7156-0061-3ECA-D85B7BB76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3E1EE2-DFEB-A9B8-6069-6ED87A535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FDB751-0D10-0249-FCB4-CB14E7279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98A3E-FB4A-278B-3D0B-E2A67AC2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95186-DF5E-B6E4-4DB3-1204D8C8A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200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59744A-94E4-EF87-61F9-039BC58B9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2FD76F-5468-330A-6BE8-A16FE0E6F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42B65-503A-EFA4-4217-6330028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6AD67-DD87-E644-3981-6A75CC107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3C3FE-B807-E1CD-7C24-A45852926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19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914A-6549-A2D0-82B0-1D0E70416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2CA81-ABE5-4E86-45CA-0408F3E20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D56DD1-A474-8F4D-429F-FB71FF80D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2A4FE-649C-8F90-ACF5-77C6A987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22A07-1E7E-BCAA-8692-DA4F97C59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43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22700-2D7B-7571-7221-A4F34F7B5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A73DA9-E2EE-D14E-1FF9-6C79C2196C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28951-08C5-7B16-D406-D4122C01A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DFDED-0DA2-14FF-19C2-56AEB6FB1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EE75A-7863-A617-E2B8-EEE8E98F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30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2FAF9-C9EA-D5E7-89A5-E8EF5133A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49F44-62A0-04CB-F206-682EEBD212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67EC7-EF12-367F-14A4-B933E046F8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D9EFB-75F3-B21D-43B3-680BBF188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5F2944-2C2A-E635-ECB8-3C107AC46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3EDB37-0DCF-6177-D06F-976141239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0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B971-AFBB-02C3-394A-17AF7D9F0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CE77A-99EF-1CF8-6749-50B37E4DF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AD8119-4B65-116F-F6D3-2180224557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D2F12D-B57E-FBDC-F6DF-881D4F4F0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E4026E-4103-1A45-2E5D-C14BF64693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F4CD6A-BECD-8E9F-1DB1-27A829C18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352731-169A-CCA2-527F-302F0FF0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835027-7759-6EB1-2402-F7363D90F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18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D356C-6313-87DE-5689-75E5DEF8C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831324-BB31-701D-64BD-85AF953B0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9C582D-2193-3EDC-B29C-933B1C74F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93CE92-B42C-7996-A27E-3419630D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407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6B4446-64C8-04B4-966B-3DC9D9F62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EDF6B-424A-BBAD-A91A-F5BBED6DB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8DE4B-EE51-08AC-A338-A88C60B03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4AC1-2F38-3AED-BF22-F641B73FD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BF347-7B42-ACDA-0C22-85C36B266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95D379-3FDE-DD0A-869F-3FC4166D61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AE869-8B54-BD8E-F417-7EFD4CA4C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71229-62F3-AABF-CCA0-0A3C19FE7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FF10F-3E6B-72F0-617B-CFF1493B5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27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BBF84-BBF3-64D0-7FC0-39851F510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1FBFB0-FBCD-3F15-EC3D-E1831ED0CF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5CE49B-2F70-D904-DD0D-B1A071473A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E022B-BC7A-A0FF-65D8-2AE044196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235F10-9AD9-9C43-8528-A461A66E781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D6B233-15CC-4F01-87D2-31A10D998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F9E022-4ABD-9CFE-F4FD-FA129E9EE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907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1802A1-FBCA-D415-ECB4-26B0F956E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03BE1-8B79-AC72-F43B-8BA19EC29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DE4EE-88D7-D5BC-FB75-8FFB27DBF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235F10-9AD9-9C43-8528-A461A66E7819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E19F3-EBE6-D883-C587-1110D3278C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8C41A-DD08-3884-A4E5-4F746DDAE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A793FD-9AD8-494D-9EF5-F5DB7B8BC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43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0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Relationship Id="rId9" Type="http://schemas.openxmlformats.org/officeDocument/2006/relationships/image" Target="../media/image12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3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3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linkedin.com/groups/13117017/" TargetMode="External"/><Relationship Id="rId5" Type="http://schemas.openxmlformats.org/officeDocument/2006/relationships/hyperlink" Target="https://discord.gg/WpUc2ZYHmE" TargetMode="External"/><Relationship Id="rId4" Type="http://schemas.openxmlformats.org/officeDocument/2006/relationships/hyperlink" Target="https://www.linkedin.com/in/khshanovskyi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A11D47-F369-B453-58C8-8CAC3D5E6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2">
              <a:tint val="95000"/>
              <a:satMod val="1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A20256-1A6D-CAE1-B216-5DDF6EB851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0045" y="1346200"/>
            <a:ext cx="5624118" cy="3284538"/>
          </a:xfrm>
        </p:spPr>
        <p:txBody>
          <a:bodyPr anchor="b">
            <a:normAutofit/>
          </a:bodyPr>
          <a:lstStyle/>
          <a:p>
            <a:pPr algn="l"/>
            <a:r>
              <a:rPr lang="en-US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Normalization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FCCE72-6A35-D7F1-DF71-3D384B641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369" y="4630738"/>
            <a:ext cx="5617794" cy="1150937"/>
          </a:xfrm>
        </p:spPr>
        <p:txBody>
          <a:bodyPr anchor="t">
            <a:normAutofit/>
          </a:bodyPr>
          <a:lstStyle/>
          <a:p>
            <a:pPr algn="l"/>
            <a:r>
              <a:rPr lang="en-US" i="1" dirty="0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9000">
                      <a:schemeClr val="accent5">
                        <a:lumMod val="60000"/>
                        <a:lumOff val="40000"/>
                      </a:schemeClr>
                    </a:gs>
                    <a:gs pos="78000">
                      <a:schemeClr val="tx2">
                        <a:lumMod val="50000"/>
                        <a:lumOff val="50000"/>
                      </a:schemeClr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&lt;Let’s explore the 1NF, 2NF, 3NF and BCNF &gt;</a:t>
            </a:r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FC6B51-5BEB-5201-327C-7FDC5A2B75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089"/>
          <a:stretch/>
        </p:blipFill>
        <p:spPr>
          <a:xfrm>
            <a:off x="-1507" y="10"/>
            <a:ext cx="5205951" cy="6857990"/>
          </a:xfrm>
          <a:custGeom>
            <a:avLst/>
            <a:gdLst/>
            <a:ahLst/>
            <a:cxnLst/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CB7B90D9-1EC2-4A12-B24A-342C1BCA2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59072" y="0"/>
            <a:ext cx="2845372" cy="6858000"/>
          </a:xfrm>
          <a:custGeom>
            <a:avLst/>
            <a:gdLst>
              <a:gd name="connsiteX0" fmla="*/ 939908 w 2845372"/>
              <a:gd name="connsiteY0" fmla="*/ 0 h 6858000"/>
              <a:gd name="connsiteX1" fmla="*/ 1222349 w 2845372"/>
              <a:gd name="connsiteY1" fmla="*/ 0 h 6858000"/>
              <a:gd name="connsiteX2" fmla="*/ 1244473 w 2845372"/>
              <a:gd name="connsiteY2" fmla="*/ 14997 h 6858000"/>
              <a:gd name="connsiteX3" fmla="*/ 2845372 w 2845372"/>
              <a:gd name="connsiteY3" fmla="*/ 3621656 h 6858000"/>
              <a:gd name="connsiteX4" fmla="*/ 971022 w 2845372"/>
              <a:gd name="connsiteY4" fmla="*/ 6374814 h 6858000"/>
              <a:gd name="connsiteX5" fmla="*/ 454374 w 2845372"/>
              <a:gd name="connsiteY5" fmla="*/ 6780599 h 6858000"/>
              <a:gd name="connsiteX6" fmla="*/ 342618 w 2845372"/>
              <a:gd name="connsiteY6" fmla="*/ 6858000 h 6858000"/>
              <a:gd name="connsiteX7" fmla="*/ 129116 w 2845372"/>
              <a:gd name="connsiteY7" fmla="*/ 6858000 h 6858000"/>
              <a:gd name="connsiteX8" fmla="*/ 0 w 2845372"/>
              <a:gd name="connsiteY8" fmla="*/ 6858000 h 6858000"/>
              <a:gd name="connsiteX9" fmla="*/ 119401 w 2845372"/>
              <a:gd name="connsiteY9" fmla="*/ 6780599 h 6858000"/>
              <a:gd name="connsiteX10" fmla="*/ 671389 w 2845372"/>
              <a:gd name="connsiteY10" fmla="*/ 6374814 h 6858000"/>
              <a:gd name="connsiteX11" fmla="*/ 2673952 w 2845372"/>
              <a:gd name="connsiteY11" fmla="*/ 3621656 h 6858000"/>
              <a:gd name="connsiteX12" fmla="*/ 963545 w 2845372"/>
              <a:gd name="connsiteY12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45372" h="6858000">
                <a:moveTo>
                  <a:pt x="939908" y="0"/>
                </a:moveTo>
                <a:lnTo>
                  <a:pt x="1222349" y="0"/>
                </a:lnTo>
                <a:lnTo>
                  <a:pt x="1244473" y="14997"/>
                </a:lnTo>
                <a:cubicBezTo>
                  <a:pt x="2271636" y="754641"/>
                  <a:pt x="2845372" y="2093192"/>
                  <a:pt x="2845372" y="3621656"/>
                </a:cubicBezTo>
                <a:cubicBezTo>
                  <a:pt x="2845372" y="4969131"/>
                  <a:pt x="1916647" y="5602839"/>
                  <a:pt x="971022" y="6374814"/>
                </a:cubicBezTo>
                <a:cubicBezTo>
                  <a:pt x="798819" y="6515397"/>
                  <a:pt x="628192" y="6653108"/>
                  <a:pt x="454374" y="6780599"/>
                </a:cubicBezTo>
                <a:lnTo>
                  <a:pt x="342618" y="6858000"/>
                </a:lnTo>
                <a:lnTo>
                  <a:pt x="129116" y="6858000"/>
                </a:lnTo>
                <a:lnTo>
                  <a:pt x="0" y="6858000"/>
                </a:lnTo>
                <a:lnTo>
                  <a:pt x="119401" y="6780599"/>
                </a:lnTo>
                <a:cubicBezTo>
                  <a:pt x="305108" y="6653108"/>
                  <a:pt x="487407" y="6515397"/>
                  <a:pt x="671389" y="6374814"/>
                </a:cubicBezTo>
                <a:cubicBezTo>
                  <a:pt x="1681699" y="5602839"/>
                  <a:pt x="2673952" y="4969131"/>
                  <a:pt x="2673952" y="3621656"/>
                </a:cubicBezTo>
                <a:cubicBezTo>
                  <a:pt x="2673952" y="2093192"/>
                  <a:pt x="2060970" y="754641"/>
                  <a:pt x="963545" y="14997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97F2BF42-5836-E52D-CA81-10F06F9393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6709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D5EB13-2EBD-BD5D-BFED-334E4E1C9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4A0B1652-C97F-D713-F88B-5F116B1631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B953E4-A9AC-2BD3-CEB3-603B719E9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5047469" cy="456713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1 Normal Form</a:t>
            </a:r>
            <a:endParaRPr lang="en-US" b="1" dirty="0">
              <a:gradFill flip="none" rotWithShape="1">
                <a:gsLst>
                  <a:gs pos="70000">
                    <a:srgbClr val="00B0F0"/>
                  </a:gs>
                  <a:gs pos="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E18FF-0134-E593-696A-7EAA681552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9000">
                      <a:schemeClr val="accent5">
                        <a:lumMod val="60000"/>
                        <a:lumOff val="40000"/>
                      </a:schemeClr>
                    </a:gs>
                    <a:gs pos="78000">
                      <a:schemeClr val="tx2">
                        <a:lumMod val="50000"/>
                        <a:lumOff val="50000"/>
                      </a:schemeClr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&lt;Let’s explore what the 1NF&gt;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42034C-5066-D6D8-6237-12CE751718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27" r="652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8" name="Picture 7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75D48D88-FF0E-871B-704B-E03B8E37A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B935809F-1002-4041-B4CD-E72D4F66F30D}"/>
              </a:ext>
            </a:extLst>
          </p:cNvPr>
          <p:cNvSpPr txBox="1">
            <a:spLocks/>
          </p:cNvSpPr>
          <p:nvPr/>
        </p:nvSpPr>
        <p:spPr>
          <a:xfrm>
            <a:off x="8061158" y="1582153"/>
            <a:ext cx="3615490" cy="2867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5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1NF</a:t>
            </a:r>
            <a:endParaRPr lang="en-US" sz="15000" b="1" dirty="0">
              <a:gradFill flip="none" rotWithShape="1">
                <a:gsLst>
                  <a:gs pos="70000">
                    <a:srgbClr val="00B0F0"/>
                  </a:gs>
                  <a:gs pos="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11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01C692-6C2C-E235-EF89-224B1BEF0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2684AC4-CB16-49C7-403C-4E1D03107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D7DC76F4-208E-4AD9-E708-3F65415B615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B476877-5AB6-AC12-8C68-E294B855B9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3100B4-8BA0-B6C5-A4F9-DBC9BB5A9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52" y="0"/>
            <a:ext cx="3822189" cy="912441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1NF</a:t>
            </a:r>
            <a:endParaRPr lang="en-US" sz="4000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5DAFFC7C-CF77-1EDA-BA36-390ABABE66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Freeform 29">
            <a:extLst>
              <a:ext uri="{FF2B5EF4-FFF2-40B4-BE49-F238E27FC236}">
                <a16:creationId xmlns:a16="http://schemas.microsoft.com/office/drawing/2014/main" id="{630565D3-EFBE-B3D2-EC14-BA44FE0328E2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1273474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ROWS </a:t>
            </a:r>
          </a:p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ORDER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DOESN’T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F9EB4F4-B4FF-5FA4-169B-5B496DCDFDA0}"/>
              </a:ext>
            </a:extLst>
          </p:cNvPr>
          <p:cNvSpPr/>
          <p:nvPr/>
        </p:nvSpPr>
        <p:spPr>
          <a:xfrm>
            <a:off x="5632566" y="659778"/>
            <a:ext cx="3025942" cy="771980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I need some cars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E5FDF9C0-B5AA-0059-687F-A36DB4656ACE}"/>
              </a:ext>
            </a:extLst>
          </p:cNvPr>
          <p:cNvSpPr/>
          <p:nvPr/>
        </p:nvSpPr>
        <p:spPr>
          <a:xfrm>
            <a:off x="2522357" y="3037974"/>
            <a:ext cx="3822188" cy="1022684"/>
          </a:xfrm>
          <a:prstGeom prst="wedgeRoundRectCallout">
            <a:avLst>
              <a:gd name="adj1" fmla="val -42690"/>
              <a:gd name="adj2" fmla="val 106617"/>
              <a:gd name="adj3" fmla="val 16667"/>
            </a:avLst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AUDI, PORSHE, VOLVO, TOYOTA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2DACDEC7-ECB3-C98B-A8D1-A5D3B9F45E24}"/>
              </a:ext>
            </a:extLst>
          </p:cNvPr>
          <p:cNvSpPr/>
          <p:nvPr/>
        </p:nvSpPr>
        <p:spPr>
          <a:xfrm>
            <a:off x="7855845" y="3037974"/>
            <a:ext cx="3822188" cy="1022684"/>
          </a:xfrm>
          <a:prstGeom prst="wedgeRoundRectCallout">
            <a:avLst>
              <a:gd name="adj1" fmla="val 35692"/>
              <a:gd name="adj2" fmla="val 123676"/>
              <a:gd name="adj3" fmla="val 16667"/>
            </a:avLst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VOLVO, PORSHE, TOYOTA, AUDI</a:t>
            </a:r>
          </a:p>
        </p:txBody>
      </p:sp>
      <p:pic>
        <p:nvPicPr>
          <p:cNvPr id="21" name="Graphic 20" descr="Angel face outline with solid fill">
            <a:extLst>
              <a:ext uri="{FF2B5EF4-FFF2-40B4-BE49-F238E27FC236}">
                <a16:creationId xmlns:a16="http://schemas.microsoft.com/office/drawing/2014/main" id="{E5EA404A-E9CB-EC58-F3C7-D2989C4B8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12068" y="4614111"/>
            <a:ext cx="914400" cy="914400"/>
          </a:xfrm>
          <a:prstGeom prst="rect">
            <a:avLst/>
          </a:prstGeom>
        </p:spPr>
      </p:pic>
      <p:pic>
        <p:nvPicPr>
          <p:cNvPr id="23" name="Graphic 22" descr="Angel face with solid fill with solid fill">
            <a:extLst>
              <a:ext uri="{FF2B5EF4-FFF2-40B4-BE49-F238E27FC236}">
                <a16:creationId xmlns:a16="http://schemas.microsoft.com/office/drawing/2014/main" id="{0AB911B5-2CEB-85B8-4E5C-ED9DAC3EB1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26680" y="4614111"/>
            <a:ext cx="914400" cy="914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E86A732-08B0-2EB3-0567-7982EB1B48F0}"/>
              </a:ext>
            </a:extLst>
          </p:cNvPr>
          <p:cNvSpPr txBox="1"/>
          <p:nvPr/>
        </p:nvSpPr>
        <p:spPr>
          <a:xfrm>
            <a:off x="6344545" y="3318483"/>
            <a:ext cx="1539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equivalent</a:t>
            </a:r>
          </a:p>
        </p:txBody>
      </p:sp>
    </p:spTree>
    <p:extLst>
      <p:ext uri="{BB962C8B-B14F-4D97-AF65-F5344CB8AC3E}">
        <p14:creationId xmlns:p14="http://schemas.microsoft.com/office/powerpoint/2010/main" val="225584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3F5510-0944-3566-F2E1-7CED7D23E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35E32E-C78F-669D-CFE3-13886ABE9D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80DA9865-9AF4-A52C-06B1-C14AA87E9D8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0F65ADA-217A-68C1-DA81-F42C161E9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115DDB-EB67-0C95-CF58-A08357AEE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52" y="0"/>
            <a:ext cx="3822189" cy="912441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1NF</a:t>
            </a:r>
            <a:endParaRPr lang="en-US" sz="4000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ABF7C2C4-24CE-1F90-D668-00EF3A95E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Freeform 29">
            <a:extLst>
              <a:ext uri="{FF2B5EF4-FFF2-40B4-BE49-F238E27FC236}">
                <a16:creationId xmlns:a16="http://schemas.microsoft.com/office/drawing/2014/main" id="{B5C1275F-F17E-8F98-21D0-0E9AFF8B1A9A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1273474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ROWS </a:t>
            </a:r>
          </a:p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ORDER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DOESN’T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4628792-2430-98F8-583F-C157EAB324B5}"/>
              </a:ext>
            </a:extLst>
          </p:cNvPr>
          <p:cNvSpPr/>
          <p:nvPr/>
        </p:nvSpPr>
        <p:spPr>
          <a:xfrm>
            <a:off x="5125019" y="635296"/>
            <a:ext cx="3628704" cy="554289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SELECT </a:t>
            </a:r>
            <a:r>
              <a:rPr lang="en-US" sz="1400" b="1" dirty="0" err="1">
                <a:solidFill>
                  <a:schemeClr val="bg1"/>
                </a:solidFill>
              </a:rPr>
              <a:t>best_cars</a:t>
            </a:r>
            <a:r>
              <a:rPr lang="en-US" sz="1400" b="1" dirty="0">
                <a:solidFill>
                  <a:schemeClr val="bg1"/>
                </a:solidFill>
              </a:rPr>
              <a:t> FROM cars;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ADE67F-5054-B8FC-E2FF-5107D868D9C7}"/>
              </a:ext>
            </a:extLst>
          </p:cNvPr>
          <p:cNvSpPr/>
          <p:nvPr/>
        </p:nvSpPr>
        <p:spPr>
          <a:xfrm>
            <a:off x="3234622" y="2228663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A1CC07-9326-31C1-DD9C-9429914EFB2D}"/>
              </a:ext>
            </a:extLst>
          </p:cNvPr>
          <p:cNvSpPr/>
          <p:nvPr/>
        </p:nvSpPr>
        <p:spPr>
          <a:xfrm>
            <a:off x="3234622" y="254750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48CDF1-8B17-AA21-20A4-03AA326014AF}"/>
              </a:ext>
            </a:extLst>
          </p:cNvPr>
          <p:cNvSpPr/>
          <p:nvPr/>
        </p:nvSpPr>
        <p:spPr>
          <a:xfrm>
            <a:off x="3234622" y="286633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VOLVO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1889144-DD99-FA46-4711-A2B7B77CA749}"/>
              </a:ext>
            </a:extLst>
          </p:cNvPr>
          <p:cNvSpPr/>
          <p:nvPr/>
        </p:nvSpPr>
        <p:spPr>
          <a:xfrm>
            <a:off x="3234622" y="318517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TOYOTA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BE1AB-5DDE-CB94-46FD-9269F9A9AD81}"/>
              </a:ext>
            </a:extLst>
          </p:cNvPr>
          <p:cNvSpPr txBox="1"/>
          <p:nvPr/>
        </p:nvSpPr>
        <p:spPr>
          <a:xfrm>
            <a:off x="4997008" y="2635504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or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9316A53-D323-73A6-73F3-8E99FB789BEF}"/>
              </a:ext>
            </a:extLst>
          </p:cNvPr>
          <p:cNvSpPr/>
          <p:nvPr/>
        </p:nvSpPr>
        <p:spPr>
          <a:xfrm>
            <a:off x="5583799" y="2228663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VOLVO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212F41-A19A-D133-37B6-A60108E308FC}"/>
              </a:ext>
            </a:extLst>
          </p:cNvPr>
          <p:cNvSpPr/>
          <p:nvPr/>
        </p:nvSpPr>
        <p:spPr>
          <a:xfrm>
            <a:off x="5583799" y="254750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FCFB3F-F041-C82F-C1B9-5AC34F0C3EA0}"/>
              </a:ext>
            </a:extLst>
          </p:cNvPr>
          <p:cNvSpPr/>
          <p:nvPr/>
        </p:nvSpPr>
        <p:spPr>
          <a:xfrm>
            <a:off x="5583799" y="286633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TOYOTA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59968D-342A-2C1B-5227-A4CEB02A8FB4}"/>
              </a:ext>
            </a:extLst>
          </p:cNvPr>
          <p:cNvSpPr/>
          <p:nvPr/>
        </p:nvSpPr>
        <p:spPr>
          <a:xfrm>
            <a:off x="5583799" y="318517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24" name="Rounded Rectangular Callout 23">
            <a:extLst>
              <a:ext uri="{FF2B5EF4-FFF2-40B4-BE49-F238E27FC236}">
                <a16:creationId xmlns:a16="http://schemas.microsoft.com/office/drawing/2014/main" id="{C4EC0D98-44FF-AD8B-65EF-C7835FADE4A7}"/>
              </a:ext>
            </a:extLst>
          </p:cNvPr>
          <p:cNvSpPr/>
          <p:nvPr/>
        </p:nvSpPr>
        <p:spPr>
          <a:xfrm>
            <a:off x="7758550" y="2354994"/>
            <a:ext cx="3822188" cy="1022684"/>
          </a:xfrm>
          <a:prstGeom prst="wedgeRoundRectCallout">
            <a:avLst>
              <a:gd name="adj1" fmla="val 46395"/>
              <a:gd name="adj2" fmla="val 126029"/>
              <a:gd name="adj3" fmla="val 16667"/>
            </a:avLst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So, VOLVO is the Best because it is the first row?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CEBDCA-D1EC-4E95-B33E-2C792E57288B}"/>
              </a:ext>
            </a:extLst>
          </p:cNvPr>
          <p:cNvCxnSpPr/>
          <p:nvPr/>
        </p:nvCxnSpPr>
        <p:spPr>
          <a:xfrm>
            <a:off x="2977816" y="2286000"/>
            <a:ext cx="0" cy="12180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017BE4F-5F06-AA85-9C5F-E9B7C7369DD0}"/>
              </a:ext>
            </a:extLst>
          </p:cNvPr>
          <p:cNvCxnSpPr>
            <a:cxnSpLocks/>
          </p:cNvCxnSpPr>
          <p:nvPr/>
        </p:nvCxnSpPr>
        <p:spPr>
          <a:xfrm flipV="1">
            <a:off x="7323221" y="2285999"/>
            <a:ext cx="0" cy="121801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D80E64-B447-79CF-742F-EAA97F37C59C}"/>
              </a:ext>
            </a:extLst>
          </p:cNvPr>
          <p:cNvSpPr txBox="1"/>
          <p:nvPr/>
        </p:nvSpPr>
        <p:spPr>
          <a:xfrm>
            <a:off x="2021994" y="2635503"/>
            <a:ext cx="1000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Rating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1BFEBB-7495-AEEF-CD6E-D6ABB89BE105}"/>
              </a:ext>
            </a:extLst>
          </p:cNvPr>
          <p:cNvCxnSpPr>
            <a:cxnSpLocks/>
          </p:cNvCxnSpPr>
          <p:nvPr/>
        </p:nvCxnSpPr>
        <p:spPr>
          <a:xfrm>
            <a:off x="2977816" y="1564105"/>
            <a:ext cx="7507705" cy="25085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53F45E-7615-A286-F335-84F3663609E7}"/>
              </a:ext>
            </a:extLst>
          </p:cNvPr>
          <p:cNvCxnSpPr>
            <a:cxnSpLocks/>
          </p:cNvCxnSpPr>
          <p:nvPr/>
        </p:nvCxnSpPr>
        <p:spPr>
          <a:xfrm flipH="1">
            <a:off x="2849805" y="1762626"/>
            <a:ext cx="7551495" cy="22290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3BE0833-09BA-546F-56A8-2BFB2B3DF179}"/>
              </a:ext>
            </a:extLst>
          </p:cNvPr>
          <p:cNvSpPr txBox="1"/>
          <p:nvPr/>
        </p:nvSpPr>
        <p:spPr>
          <a:xfrm>
            <a:off x="2977816" y="4946995"/>
            <a:ext cx="8152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Using ROW order to convey information violates 1NF!</a:t>
            </a:r>
          </a:p>
        </p:txBody>
      </p:sp>
    </p:spTree>
    <p:extLst>
      <p:ext uri="{BB962C8B-B14F-4D97-AF65-F5344CB8AC3E}">
        <p14:creationId xmlns:p14="http://schemas.microsoft.com/office/powerpoint/2010/main" val="234269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9" grpId="0" animBg="1"/>
      <p:bldP spid="11" grpId="0" animBg="1"/>
      <p:bldP spid="15" grpId="0" animBg="1"/>
      <p:bldP spid="17" grpId="0"/>
      <p:bldP spid="18" grpId="0" animBg="1"/>
      <p:bldP spid="19" grpId="0" animBg="1"/>
      <p:bldP spid="20" grpId="0" animBg="1"/>
      <p:bldP spid="22" grpId="0" animBg="1"/>
      <p:bldP spid="24" grpId="0" animBg="1"/>
      <p:bldP spid="29" grpId="0"/>
      <p:bldP spid="3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4FAB4F-4BA6-9F0B-7A96-F01A5529A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0620652-3952-6B81-0574-0E48E76F3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D73F9016-E741-C76C-208A-7236BBA39BD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103ACAD-8BAA-FA20-BDC4-A4C9B9CF2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C0EEAF-591E-1B81-D30D-BA397F5DC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52" y="0"/>
            <a:ext cx="3822189" cy="912441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1NF</a:t>
            </a:r>
            <a:endParaRPr lang="en-US" sz="4000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3D4D804E-63E5-CB3C-1B27-EE57AF2B8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Freeform 29">
            <a:extLst>
              <a:ext uri="{FF2B5EF4-FFF2-40B4-BE49-F238E27FC236}">
                <a16:creationId xmlns:a16="http://schemas.microsoft.com/office/drawing/2014/main" id="{45DC5F60-7C78-A886-EA09-B35525BFF939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1273474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ROWS </a:t>
            </a:r>
          </a:p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ORDER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DOESN’T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3A3541D-1468-0815-BACD-FADB6E150525}"/>
              </a:ext>
            </a:extLst>
          </p:cNvPr>
          <p:cNvSpPr/>
          <p:nvPr/>
        </p:nvSpPr>
        <p:spPr>
          <a:xfrm>
            <a:off x="5125019" y="635296"/>
            <a:ext cx="3628704" cy="554289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SELECT </a:t>
            </a:r>
            <a:r>
              <a:rPr lang="en-US" sz="1400" b="1" dirty="0" err="1">
                <a:solidFill>
                  <a:schemeClr val="bg1"/>
                </a:solidFill>
              </a:rPr>
              <a:t>car_name</a:t>
            </a:r>
            <a:r>
              <a:rPr lang="en-US" sz="1400" b="1" dirty="0">
                <a:solidFill>
                  <a:schemeClr val="bg1"/>
                </a:solidFill>
              </a:rPr>
              <a:t>, rating FROM cars;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51154CB-8B1C-458B-387A-21D1BAE6FF88}"/>
              </a:ext>
            </a:extLst>
          </p:cNvPr>
          <p:cNvSpPr/>
          <p:nvPr/>
        </p:nvSpPr>
        <p:spPr>
          <a:xfrm>
            <a:off x="5185586" y="250284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24EAAF-C94C-C6B9-98D6-97B393F9F6FA}"/>
              </a:ext>
            </a:extLst>
          </p:cNvPr>
          <p:cNvSpPr/>
          <p:nvPr/>
        </p:nvSpPr>
        <p:spPr>
          <a:xfrm>
            <a:off x="5185586" y="282167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SKODA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47D59D-A6CF-40C8-74C3-C76DCE5925B8}"/>
              </a:ext>
            </a:extLst>
          </p:cNvPr>
          <p:cNvSpPr/>
          <p:nvPr/>
        </p:nvSpPr>
        <p:spPr>
          <a:xfrm>
            <a:off x="5185586" y="3140516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FIAT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AFF334B-8399-E2D1-B1BD-C3D26DAFB8AC}"/>
              </a:ext>
            </a:extLst>
          </p:cNvPr>
          <p:cNvSpPr/>
          <p:nvPr/>
        </p:nvSpPr>
        <p:spPr>
          <a:xfrm>
            <a:off x="5185586" y="3459353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CHERY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52D579-B2CE-2A1F-47C2-0860AF8B0F4F}"/>
              </a:ext>
            </a:extLst>
          </p:cNvPr>
          <p:cNvSpPr/>
          <p:nvPr/>
        </p:nvSpPr>
        <p:spPr>
          <a:xfrm>
            <a:off x="6788832" y="250284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best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3A2C65E-F9D1-B29F-7F6B-7DA48C682352}"/>
              </a:ext>
            </a:extLst>
          </p:cNvPr>
          <p:cNvSpPr/>
          <p:nvPr/>
        </p:nvSpPr>
        <p:spPr>
          <a:xfrm>
            <a:off x="6788832" y="282167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good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88C0559-46F0-5134-1ACC-7A676A244E7E}"/>
              </a:ext>
            </a:extLst>
          </p:cNvPr>
          <p:cNvSpPr/>
          <p:nvPr/>
        </p:nvSpPr>
        <p:spPr>
          <a:xfrm>
            <a:off x="6788832" y="3140516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normal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076488F-A6AD-D4FE-685C-F4B6512B1563}"/>
              </a:ext>
            </a:extLst>
          </p:cNvPr>
          <p:cNvSpPr/>
          <p:nvPr/>
        </p:nvSpPr>
        <p:spPr>
          <a:xfrm>
            <a:off x="6788832" y="3459353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bad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994204-553B-0ADD-A4E1-91239EB4C561}"/>
              </a:ext>
            </a:extLst>
          </p:cNvPr>
          <p:cNvSpPr/>
          <p:nvPr/>
        </p:nvSpPr>
        <p:spPr>
          <a:xfrm>
            <a:off x="5185586" y="218400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A1135B-B9A1-9B51-C707-2C4560218206}"/>
              </a:ext>
            </a:extLst>
          </p:cNvPr>
          <p:cNvSpPr/>
          <p:nvPr/>
        </p:nvSpPr>
        <p:spPr>
          <a:xfrm>
            <a:off x="6788832" y="218400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RATING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pic>
        <p:nvPicPr>
          <p:cNvPr id="23" name="Graphic 22" descr="Badge Tick1 with solid fill">
            <a:extLst>
              <a:ext uri="{FF2B5EF4-FFF2-40B4-BE49-F238E27FC236}">
                <a16:creationId xmlns:a16="http://schemas.microsoft.com/office/drawing/2014/main" id="{1AC1945E-6953-1106-AAA8-B9DBC3BF4E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28586" y="435515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2829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7D6BB3-AB66-4B3E-DACB-FE0663FB3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1AE2E9F-B3E1-A663-F85E-8A22F0378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5A4F555A-0DCB-16BC-802D-9D3366F5B4C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A6F265D-4DA5-8A44-4175-0EEB6C3BBD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32ECBE-1BBD-87BE-5215-B7B41F7F8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52" y="0"/>
            <a:ext cx="3822189" cy="912441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1NF</a:t>
            </a:r>
            <a:endParaRPr lang="en-US" sz="4000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A392666A-7988-5B06-B876-441B4EE834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Freeform 29">
            <a:extLst>
              <a:ext uri="{FF2B5EF4-FFF2-40B4-BE49-F238E27FC236}">
                <a16:creationId xmlns:a16="http://schemas.microsoft.com/office/drawing/2014/main" id="{87E5F8F0-CD03-FA4D-4500-5AFDC26617B4}"/>
              </a:ext>
            </a:extLst>
          </p:cNvPr>
          <p:cNvSpPr>
            <a:spLocks noChangeAspect="1"/>
          </p:cNvSpPr>
          <p:nvPr/>
        </p:nvSpPr>
        <p:spPr bwMode="auto">
          <a:xfrm>
            <a:off x="1590270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COLUMNS </a:t>
            </a:r>
          </a:p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ORDER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DOESN’T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MATTER</a:t>
            </a:r>
          </a:p>
        </p:txBody>
      </p:sp>
      <p:sp>
        <p:nvSpPr>
          <p:cNvPr id="8" name="Freeform 29">
            <a:extLst>
              <a:ext uri="{FF2B5EF4-FFF2-40B4-BE49-F238E27FC236}">
                <a16:creationId xmlns:a16="http://schemas.microsoft.com/office/drawing/2014/main" id="{602BD6FF-B7C8-4785-3A10-0B4A269A2653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1273474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ROWS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ORDER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DOESN’T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MATTER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55FF905-863A-56DC-1F5C-E571896D692D}"/>
              </a:ext>
            </a:extLst>
          </p:cNvPr>
          <p:cNvSpPr/>
          <p:nvPr/>
        </p:nvSpPr>
        <p:spPr>
          <a:xfrm>
            <a:off x="4042176" y="2203419"/>
            <a:ext cx="6559554" cy="1225581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The same story as with ROWS.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u="sng" dirty="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Using COLUMN order to convey information violates 1NF!</a:t>
            </a:r>
          </a:p>
        </p:txBody>
      </p:sp>
    </p:spTree>
    <p:extLst>
      <p:ext uri="{BB962C8B-B14F-4D97-AF65-F5344CB8AC3E}">
        <p14:creationId xmlns:p14="http://schemas.microsoft.com/office/powerpoint/2010/main" val="329871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1090B2-EF26-A428-DE81-61B3C844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7C567CE-3466-D06C-C3F0-F3110C95B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3B04DF4E-0F91-44D4-314F-F5CB11A7D6B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C42DC77-D2B4-BF5D-6C85-8C1C4EAF8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F0D7A7-8441-A748-A85A-841BDC7C7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52" y="0"/>
            <a:ext cx="3822189" cy="912441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1NF</a:t>
            </a:r>
            <a:endParaRPr lang="en-US" sz="4000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B1A7AFFC-2167-97C0-3EED-846C75F55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Freeform 29">
            <a:extLst>
              <a:ext uri="{FF2B5EF4-FFF2-40B4-BE49-F238E27FC236}">
                <a16:creationId xmlns:a16="http://schemas.microsoft.com/office/drawing/2014/main" id="{EFF681DE-38E8-C63E-F206-C8806FAEEE2E}"/>
              </a:ext>
            </a:extLst>
          </p:cNvPr>
          <p:cNvSpPr>
            <a:spLocks noChangeAspect="1"/>
          </p:cNvSpPr>
          <p:nvPr/>
        </p:nvSpPr>
        <p:spPr bwMode="auto">
          <a:xfrm>
            <a:off x="1590270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Freeform 29">
            <a:extLst>
              <a:ext uri="{FF2B5EF4-FFF2-40B4-BE49-F238E27FC236}">
                <a16:creationId xmlns:a16="http://schemas.microsoft.com/office/drawing/2014/main" id="{0B372076-21E0-F1DE-6C0B-FA96E003D2A0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1273474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ROWS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ORDER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DOESN’T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MATTER</a:t>
            </a:r>
          </a:p>
        </p:txBody>
      </p:sp>
      <p:sp>
        <p:nvSpPr>
          <p:cNvPr id="4" name="Freeform 29">
            <a:extLst>
              <a:ext uri="{FF2B5EF4-FFF2-40B4-BE49-F238E27FC236}">
                <a16:creationId xmlns:a16="http://schemas.microsoft.com/office/drawing/2014/main" id="{67F21E35-93CF-678B-0942-CB802DD10E0A}"/>
              </a:ext>
            </a:extLst>
          </p:cNvPr>
          <p:cNvSpPr>
            <a:spLocks noChangeAspect="1"/>
          </p:cNvSpPr>
          <p:nvPr/>
        </p:nvSpPr>
        <p:spPr bwMode="auto">
          <a:xfrm>
            <a:off x="242266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COLUMN</a:t>
            </a:r>
          </a:p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VALUES</a:t>
            </a:r>
          </a:p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 HAS THE SAME DATA TYPE</a:t>
            </a:r>
          </a:p>
        </p:txBody>
      </p:sp>
      <p:sp>
        <p:nvSpPr>
          <p:cNvPr id="7" name="Freeform 29">
            <a:extLst>
              <a:ext uri="{FF2B5EF4-FFF2-40B4-BE49-F238E27FC236}">
                <a16:creationId xmlns:a16="http://schemas.microsoft.com/office/drawing/2014/main" id="{04C48435-A33B-36F3-B3CC-6225ED40AFB8}"/>
              </a:ext>
            </a:extLst>
          </p:cNvPr>
          <p:cNvSpPr>
            <a:spLocks noChangeAspect="1"/>
          </p:cNvSpPr>
          <p:nvPr/>
        </p:nvSpPr>
        <p:spPr bwMode="auto">
          <a:xfrm>
            <a:off x="1595134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COLUMNS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ORDER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DOESN’T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MATTER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5F2A56-32E0-FC2A-49DC-AA6C87222954}"/>
              </a:ext>
            </a:extLst>
          </p:cNvPr>
          <p:cNvSpPr/>
          <p:nvPr/>
        </p:nvSpPr>
        <p:spPr>
          <a:xfrm>
            <a:off x="5295900" y="283972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686AB-ADCC-6FEA-445F-F3BC09808AA7}"/>
              </a:ext>
            </a:extLst>
          </p:cNvPr>
          <p:cNvSpPr/>
          <p:nvPr/>
        </p:nvSpPr>
        <p:spPr>
          <a:xfrm>
            <a:off x="5295900" y="315856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SKODA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FF2890B-EC92-F891-AC06-EA15639E6591}"/>
              </a:ext>
            </a:extLst>
          </p:cNvPr>
          <p:cNvSpPr/>
          <p:nvPr/>
        </p:nvSpPr>
        <p:spPr>
          <a:xfrm>
            <a:off x="5295900" y="347740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FIAT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C3DE6A9-109E-421C-4A24-B21DA4FA2E38}"/>
              </a:ext>
            </a:extLst>
          </p:cNvPr>
          <p:cNvSpPr/>
          <p:nvPr/>
        </p:nvSpPr>
        <p:spPr>
          <a:xfrm>
            <a:off x="5295900" y="379623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CHERY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100AE0-1E38-FA46-480F-F2395E971FB3}"/>
              </a:ext>
            </a:extLst>
          </p:cNvPr>
          <p:cNvSpPr/>
          <p:nvPr/>
        </p:nvSpPr>
        <p:spPr>
          <a:xfrm>
            <a:off x="6899146" y="283972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accent5"/>
                </a:solidFill>
              </a:rPr>
              <a:t>9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BD2CE17-7F4B-7BEC-B0D1-1A755EE1D4A1}"/>
              </a:ext>
            </a:extLst>
          </p:cNvPr>
          <p:cNvSpPr/>
          <p:nvPr/>
        </p:nvSpPr>
        <p:spPr>
          <a:xfrm>
            <a:off x="6899146" y="315856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accent5"/>
                </a:solidFill>
              </a:rPr>
              <a:t>7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C6BFAAC-D8B9-E86D-47D1-503AB005C6DD}"/>
              </a:ext>
            </a:extLst>
          </p:cNvPr>
          <p:cNvSpPr/>
          <p:nvPr/>
        </p:nvSpPr>
        <p:spPr>
          <a:xfrm>
            <a:off x="6899146" y="347740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accent5"/>
                </a:solidFill>
              </a:rPr>
              <a:t>5-6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284DCB-075F-0A90-E94F-617B59A8AE14}"/>
              </a:ext>
            </a:extLst>
          </p:cNvPr>
          <p:cNvSpPr/>
          <p:nvPr/>
        </p:nvSpPr>
        <p:spPr>
          <a:xfrm>
            <a:off x="6899146" y="379623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05909A5-F29D-2989-34D8-7B0A170201F8}"/>
              </a:ext>
            </a:extLst>
          </p:cNvPr>
          <p:cNvSpPr/>
          <p:nvPr/>
        </p:nvSpPr>
        <p:spPr>
          <a:xfrm>
            <a:off x="5295900" y="252089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A16B328-CBFA-6362-E538-9D958071AF62}"/>
              </a:ext>
            </a:extLst>
          </p:cNvPr>
          <p:cNvSpPr/>
          <p:nvPr/>
        </p:nvSpPr>
        <p:spPr>
          <a:xfrm>
            <a:off x="6899146" y="252089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RATING (int)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DD56688-E5A0-9076-3D70-6C36B114CAC1}"/>
              </a:ext>
            </a:extLst>
          </p:cNvPr>
          <p:cNvCxnSpPr>
            <a:cxnSpLocks/>
          </p:cNvCxnSpPr>
          <p:nvPr/>
        </p:nvCxnSpPr>
        <p:spPr>
          <a:xfrm>
            <a:off x="3089161" y="2033337"/>
            <a:ext cx="7507705" cy="25085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1E0C15-D9B0-984C-A39F-85D394F0C58D}"/>
              </a:ext>
            </a:extLst>
          </p:cNvPr>
          <p:cNvCxnSpPr>
            <a:cxnSpLocks/>
          </p:cNvCxnSpPr>
          <p:nvPr/>
        </p:nvCxnSpPr>
        <p:spPr>
          <a:xfrm flipH="1">
            <a:off x="2961150" y="2231858"/>
            <a:ext cx="7551495" cy="22290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D73C97D-95C4-EDBC-FEE9-9497E6E92DC6}"/>
              </a:ext>
            </a:extLst>
          </p:cNvPr>
          <p:cNvSpPr txBox="1"/>
          <p:nvPr/>
        </p:nvSpPr>
        <p:spPr>
          <a:xfrm>
            <a:off x="4148634" y="5145171"/>
            <a:ext cx="6121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Mixing </a:t>
            </a: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the datatypes within the same column 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violates 1NF!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4F791B-F1D0-715A-AEE0-E4C7FF126334}"/>
              </a:ext>
            </a:extLst>
          </p:cNvPr>
          <p:cNvSpPr txBox="1"/>
          <p:nvPr/>
        </p:nvSpPr>
        <p:spPr>
          <a:xfrm>
            <a:off x="4148634" y="5598179"/>
            <a:ext cx="61210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You probably won't meet such issue, unless somebody decided to use TEXT and put in such column different stuff.</a:t>
            </a:r>
            <a:endParaRPr lang="en-US" sz="1800" b="1" dirty="0">
              <a:solidFill>
                <a:srgbClr val="FF0000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23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D8775F-0620-743A-A1AD-E098AE851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20EC35F-77DE-6F25-8F51-3D43036939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CB104185-DDA1-21ED-DFE5-B01B60D937E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3A866B8-FE22-7226-BED3-F5C8A1957C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F9FA8-5E4B-D23D-F464-7E8B98EEE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52" y="0"/>
            <a:ext cx="3822189" cy="912441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1NF</a:t>
            </a:r>
            <a:endParaRPr lang="en-US" sz="4000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EF2B2AE8-5C05-C116-0E64-47F38710B3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Freeform 29">
            <a:extLst>
              <a:ext uri="{FF2B5EF4-FFF2-40B4-BE49-F238E27FC236}">
                <a16:creationId xmlns:a16="http://schemas.microsoft.com/office/drawing/2014/main" id="{707BC0E9-71CA-D1BF-0A8F-8006260FB746}"/>
              </a:ext>
            </a:extLst>
          </p:cNvPr>
          <p:cNvSpPr>
            <a:spLocks noChangeAspect="1"/>
          </p:cNvSpPr>
          <p:nvPr/>
        </p:nvSpPr>
        <p:spPr bwMode="auto">
          <a:xfrm>
            <a:off x="1590270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Freeform 29">
            <a:extLst>
              <a:ext uri="{FF2B5EF4-FFF2-40B4-BE49-F238E27FC236}">
                <a16:creationId xmlns:a16="http://schemas.microsoft.com/office/drawing/2014/main" id="{DE137E92-4EDE-2455-C846-E9AD0D9394A9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1273474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ROWS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ORDER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DOESN’T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MATTER</a:t>
            </a:r>
          </a:p>
        </p:txBody>
      </p:sp>
      <p:sp>
        <p:nvSpPr>
          <p:cNvPr id="4" name="Freeform 29">
            <a:extLst>
              <a:ext uri="{FF2B5EF4-FFF2-40B4-BE49-F238E27FC236}">
                <a16:creationId xmlns:a16="http://schemas.microsoft.com/office/drawing/2014/main" id="{233433A8-1E04-9436-BB6E-7FFA9DF12091}"/>
              </a:ext>
            </a:extLst>
          </p:cNvPr>
          <p:cNvSpPr>
            <a:spLocks noChangeAspect="1"/>
          </p:cNvSpPr>
          <p:nvPr/>
        </p:nvSpPr>
        <p:spPr bwMode="auto">
          <a:xfrm>
            <a:off x="242266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Freeform 29">
            <a:extLst>
              <a:ext uri="{FF2B5EF4-FFF2-40B4-BE49-F238E27FC236}">
                <a16:creationId xmlns:a16="http://schemas.microsoft.com/office/drawing/2014/main" id="{EBB3157B-8563-7C80-37A7-1118A293DB71}"/>
              </a:ext>
            </a:extLst>
          </p:cNvPr>
          <p:cNvSpPr>
            <a:spLocks noChangeAspect="1"/>
          </p:cNvSpPr>
          <p:nvPr/>
        </p:nvSpPr>
        <p:spPr bwMode="auto">
          <a:xfrm>
            <a:off x="1595134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COLUMNS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ORDER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DOESN’T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MATTER</a:t>
            </a:r>
          </a:p>
        </p:txBody>
      </p:sp>
      <p:sp>
        <p:nvSpPr>
          <p:cNvPr id="10" name="Freeform 29">
            <a:extLst>
              <a:ext uri="{FF2B5EF4-FFF2-40B4-BE49-F238E27FC236}">
                <a16:creationId xmlns:a16="http://schemas.microsoft.com/office/drawing/2014/main" id="{74ED10BF-8695-DD74-23EE-91070C887E4B}"/>
              </a:ext>
            </a:extLst>
          </p:cNvPr>
          <p:cNvSpPr>
            <a:spLocks noChangeAspect="1"/>
          </p:cNvSpPr>
          <p:nvPr/>
        </p:nvSpPr>
        <p:spPr bwMode="auto">
          <a:xfrm>
            <a:off x="1590269" y="3615925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COLUMN CONTAINS ATOMIC </a:t>
            </a:r>
          </a:p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VALUES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(no repeating </a:t>
            </a:r>
          </a:p>
          <a:p>
            <a:pPr algn="ctr" defTabSz="1219170"/>
            <a:r>
              <a:rPr lang="en-US" sz="900" b="1" dirty="0">
                <a:solidFill>
                  <a:schemeClr val="bg1"/>
                </a:solidFill>
              </a:rPr>
              <a:t>groups)</a:t>
            </a:r>
          </a:p>
        </p:txBody>
      </p:sp>
      <p:sp>
        <p:nvSpPr>
          <p:cNvPr id="11" name="Freeform 29">
            <a:extLst>
              <a:ext uri="{FF2B5EF4-FFF2-40B4-BE49-F238E27FC236}">
                <a16:creationId xmlns:a16="http://schemas.microsoft.com/office/drawing/2014/main" id="{8B17C681-0D05-8634-1076-24AF9E315546}"/>
              </a:ext>
            </a:extLst>
          </p:cNvPr>
          <p:cNvSpPr>
            <a:spLocks noChangeAspect="1"/>
          </p:cNvSpPr>
          <p:nvPr/>
        </p:nvSpPr>
        <p:spPr bwMode="auto">
          <a:xfrm>
            <a:off x="237402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VALUES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 HAS THE SAME DATA 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BFA41A0-0F59-0D57-BA20-28C9CE56A929}"/>
              </a:ext>
            </a:extLst>
          </p:cNvPr>
          <p:cNvSpPr/>
          <p:nvPr/>
        </p:nvSpPr>
        <p:spPr>
          <a:xfrm>
            <a:off x="4083866" y="91244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E85C4B-B51F-2B97-5BE4-BF2599E8C1BB}"/>
              </a:ext>
            </a:extLst>
          </p:cNvPr>
          <p:cNvSpPr/>
          <p:nvPr/>
        </p:nvSpPr>
        <p:spPr>
          <a:xfrm>
            <a:off x="4083866" y="123127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171BF8-278F-9082-74E7-C2CD3A7BBAEC}"/>
              </a:ext>
            </a:extLst>
          </p:cNvPr>
          <p:cNvSpPr/>
          <p:nvPr/>
        </p:nvSpPr>
        <p:spPr>
          <a:xfrm>
            <a:off x="4083866" y="155011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VOLVO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7A98F94-ABD3-5B10-4EE0-5BC31412C12F}"/>
              </a:ext>
            </a:extLst>
          </p:cNvPr>
          <p:cNvSpPr/>
          <p:nvPr/>
        </p:nvSpPr>
        <p:spPr>
          <a:xfrm>
            <a:off x="4083866" y="186895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TOYOTA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C16D4BC-B71B-85F6-4137-4293CD38BBF4}"/>
              </a:ext>
            </a:extLst>
          </p:cNvPr>
          <p:cNvSpPr/>
          <p:nvPr/>
        </p:nvSpPr>
        <p:spPr>
          <a:xfrm>
            <a:off x="5687111" y="912441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distributor: Kyiv, Panov str. 10; Reseller: 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8165E4-48BF-F304-CA8C-6F07148FB285}"/>
              </a:ext>
            </a:extLst>
          </p:cNvPr>
          <p:cNvSpPr/>
          <p:nvPr/>
        </p:nvSpPr>
        <p:spPr>
          <a:xfrm>
            <a:off x="5687111" y="1231278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Authorized Dealer: 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156; Certified Auto Broker: 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D849A0-D592-F618-7183-F0E8144E2BEC}"/>
              </a:ext>
            </a:extLst>
          </p:cNvPr>
          <p:cNvSpPr/>
          <p:nvPr/>
        </p:nvSpPr>
        <p:spPr>
          <a:xfrm>
            <a:off x="5687111" y="1550115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distributor: Kyiv, Panov str. 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678BD3-65B5-50B9-B612-09BEF57D96CE}"/>
              </a:ext>
            </a:extLst>
          </p:cNvPr>
          <p:cNvSpPr/>
          <p:nvPr/>
        </p:nvSpPr>
        <p:spPr>
          <a:xfrm>
            <a:off x="5687111" y="1868952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Certified Auto Broker: 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F44B13B-AA5B-314A-BE62-7FE673182A7F}"/>
              </a:ext>
            </a:extLst>
          </p:cNvPr>
          <p:cNvSpPr/>
          <p:nvPr/>
        </p:nvSpPr>
        <p:spPr>
          <a:xfrm>
            <a:off x="4083866" y="59360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0DB9AE7-BB9F-3B9E-D5EB-843C9485B064}"/>
              </a:ext>
            </a:extLst>
          </p:cNvPr>
          <p:cNvSpPr/>
          <p:nvPr/>
        </p:nvSpPr>
        <p:spPr>
          <a:xfrm>
            <a:off x="5687111" y="593604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WHERE_TO_BUY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256CDE-99E8-AF80-DF66-8E362B579960}"/>
              </a:ext>
            </a:extLst>
          </p:cNvPr>
          <p:cNvSpPr txBox="1"/>
          <p:nvPr/>
        </p:nvSpPr>
        <p:spPr>
          <a:xfrm>
            <a:off x="7432061" y="2599827"/>
            <a:ext cx="1939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Repeating groups!</a:t>
            </a:r>
          </a:p>
        </p:txBody>
      </p: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A0C9EA55-D3FB-2C78-12EA-9E1C45E8D8E3}"/>
              </a:ext>
            </a:extLst>
          </p:cNvPr>
          <p:cNvCxnSpPr>
            <a:cxnSpLocks/>
            <a:stCxn id="9" idx="3"/>
            <a:endCxn id="161" idx="3"/>
          </p:cNvCxnSpPr>
          <p:nvPr/>
        </p:nvCxnSpPr>
        <p:spPr>
          <a:xfrm flipV="1">
            <a:off x="9371496" y="1390697"/>
            <a:ext cx="1888416" cy="1393796"/>
          </a:xfrm>
          <a:prstGeom prst="curvedConnector3">
            <a:avLst>
              <a:gd name="adj1" fmla="val 11210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81940F2-92D7-5091-50AA-02E93BB8C783}"/>
              </a:ext>
            </a:extLst>
          </p:cNvPr>
          <p:cNvSpPr txBox="1"/>
          <p:nvPr/>
        </p:nvSpPr>
        <p:spPr>
          <a:xfrm>
            <a:off x="5129883" y="3022332"/>
            <a:ext cx="612106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If you try to find the Authorized Dealer in Kyiv that can sell Porshe, you need ‘play’ with query to do so…</a:t>
            </a:r>
            <a:b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</a:br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Another point that such query will be ‘heavy’!</a:t>
            </a:r>
            <a:endParaRPr lang="en-US" sz="1800" b="1" dirty="0">
              <a:solidFill>
                <a:srgbClr val="FF0000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F6D30D92-DBF0-10C7-4B22-178CD7E43774}"/>
              </a:ext>
            </a:extLst>
          </p:cNvPr>
          <p:cNvSpPr/>
          <p:nvPr/>
        </p:nvSpPr>
        <p:spPr>
          <a:xfrm>
            <a:off x="5687111" y="1231278"/>
            <a:ext cx="5572801" cy="3188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Authorized Dealer: 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156; Certified Auto Broker: 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 </a:t>
            </a:r>
          </a:p>
        </p:txBody>
      </p:sp>
    </p:spTree>
    <p:extLst>
      <p:ext uri="{BB962C8B-B14F-4D97-AF65-F5344CB8AC3E}">
        <p14:creationId xmlns:p14="http://schemas.microsoft.com/office/powerpoint/2010/main" val="1527505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6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15303B-AC5D-0EF5-2597-811BFCB40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476D44F-9D03-B47F-7F0D-5E77727AD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464D104B-A316-C3D5-D9A2-0DE33DBD340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524C69B-5D38-51E0-1E04-865D8B494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41864B-813F-9B62-B66E-52323C2AF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52" y="0"/>
            <a:ext cx="3822189" cy="912441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1NF</a:t>
            </a:r>
            <a:endParaRPr lang="en-US" sz="4000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A3A74897-2677-37F4-5175-A9376803A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Freeform 29">
            <a:extLst>
              <a:ext uri="{FF2B5EF4-FFF2-40B4-BE49-F238E27FC236}">
                <a16:creationId xmlns:a16="http://schemas.microsoft.com/office/drawing/2014/main" id="{1A1704C3-D31E-123D-8DFF-90C3952BCD42}"/>
              </a:ext>
            </a:extLst>
          </p:cNvPr>
          <p:cNvSpPr>
            <a:spLocks noChangeAspect="1"/>
          </p:cNvSpPr>
          <p:nvPr/>
        </p:nvSpPr>
        <p:spPr bwMode="auto">
          <a:xfrm>
            <a:off x="1590270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Freeform 29">
            <a:extLst>
              <a:ext uri="{FF2B5EF4-FFF2-40B4-BE49-F238E27FC236}">
                <a16:creationId xmlns:a16="http://schemas.microsoft.com/office/drawing/2014/main" id="{C104C2A6-D1E6-6FA8-9B8E-320DDFB0C1D4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1273474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ROWS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ORDER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DOESN’T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MATTER</a:t>
            </a:r>
          </a:p>
        </p:txBody>
      </p:sp>
      <p:sp>
        <p:nvSpPr>
          <p:cNvPr id="4" name="Freeform 29">
            <a:extLst>
              <a:ext uri="{FF2B5EF4-FFF2-40B4-BE49-F238E27FC236}">
                <a16:creationId xmlns:a16="http://schemas.microsoft.com/office/drawing/2014/main" id="{C3BFAFBE-898E-719C-4002-C49298C27145}"/>
              </a:ext>
            </a:extLst>
          </p:cNvPr>
          <p:cNvSpPr>
            <a:spLocks noChangeAspect="1"/>
          </p:cNvSpPr>
          <p:nvPr/>
        </p:nvSpPr>
        <p:spPr bwMode="auto">
          <a:xfrm>
            <a:off x="242266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Freeform 29">
            <a:extLst>
              <a:ext uri="{FF2B5EF4-FFF2-40B4-BE49-F238E27FC236}">
                <a16:creationId xmlns:a16="http://schemas.microsoft.com/office/drawing/2014/main" id="{67D73AB2-5009-043D-D629-D798C837E93E}"/>
              </a:ext>
            </a:extLst>
          </p:cNvPr>
          <p:cNvSpPr>
            <a:spLocks noChangeAspect="1"/>
          </p:cNvSpPr>
          <p:nvPr/>
        </p:nvSpPr>
        <p:spPr bwMode="auto">
          <a:xfrm>
            <a:off x="1595134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COLUMNS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ORDER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DOESN’T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MATTER</a:t>
            </a:r>
          </a:p>
        </p:txBody>
      </p:sp>
      <p:sp>
        <p:nvSpPr>
          <p:cNvPr id="10" name="Freeform 29">
            <a:extLst>
              <a:ext uri="{FF2B5EF4-FFF2-40B4-BE49-F238E27FC236}">
                <a16:creationId xmlns:a16="http://schemas.microsoft.com/office/drawing/2014/main" id="{68470BEA-C650-F388-2DA4-D1F2BC917459}"/>
              </a:ext>
            </a:extLst>
          </p:cNvPr>
          <p:cNvSpPr>
            <a:spLocks noChangeAspect="1"/>
          </p:cNvSpPr>
          <p:nvPr/>
        </p:nvSpPr>
        <p:spPr bwMode="auto">
          <a:xfrm>
            <a:off x="1590269" y="3615925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COLUMN CONTAINS ATOMIC </a:t>
            </a:r>
          </a:p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VALUES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(no repeating </a:t>
            </a:r>
          </a:p>
          <a:p>
            <a:pPr algn="ctr" defTabSz="1219170"/>
            <a:r>
              <a:rPr lang="en-US" sz="900" b="1" dirty="0">
                <a:solidFill>
                  <a:schemeClr val="bg1"/>
                </a:solidFill>
              </a:rPr>
              <a:t>groups)</a:t>
            </a:r>
          </a:p>
        </p:txBody>
      </p:sp>
      <p:sp>
        <p:nvSpPr>
          <p:cNvPr id="11" name="Freeform 29">
            <a:extLst>
              <a:ext uri="{FF2B5EF4-FFF2-40B4-BE49-F238E27FC236}">
                <a16:creationId xmlns:a16="http://schemas.microsoft.com/office/drawing/2014/main" id="{5DA040D0-EE07-9CAC-1F29-7972F149760A}"/>
              </a:ext>
            </a:extLst>
          </p:cNvPr>
          <p:cNvSpPr>
            <a:spLocks noChangeAspect="1"/>
          </p:cNvSpPr>
          <p:nvPr/>
        </p:nvSpPr>
        <p:spPr bwMode="auto">
          <a:xfrm>
            <a:off x="237402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VALUES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 HAS THE SAME DATA 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A0B367-AE1C-4D14-F325-EB63EFB6852D}"/>
              </a:ext>
            </a:extLst>
          </p:cNvPr>
          <p:cNvSpPr/>
          <p:nvPr/>
        </p:nvSpPr>
        <p:spPr>
          <a:xfrm>
            <a:off x="4083866" y="91244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1A1B7E5-9DD8-1C2F-7E7A-68185445030E}"/>
              </a:ext>
            </a:extLst>
          </p:cNvPr>
          <p:cNvSpPr/>
          <p:nvPr/>
        </p:nvSpPr>
        <p:spPr>
          <a:xfrm>
            <a:off x="4083866" y="123127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4BF274-EA6C-C533-DD12-97C7A79ABA26}"/>
              </a:ext>
            </a:extLst>
          </p:cNvPr>
          <p:cNvSpPr/>
          <p:nvPr/>
        </p:nvSpPr>
        <p:spPr>
          <a:xfrm>
            <a:off x="4083866" y="155011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VOLVO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9A69A71-3B15-3069-7969-EC5DEA6195DD}"/>
              </a:ext>
            </a:extLst>
          </p:cNvPr>
          <p:cNvSpPr/>
          <p:nvPr/>
        </p:nvSpPr>
        <p:spPr>
          <a:xfrm>
            <a:off x="4083866" y="186895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TOYOTA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F0CA37B-0DCB-EFFF-D529-9F683B9741D4}"/>
              </a:ext>
            </a:extLst>
          </p:cNvPr>
          <p:cNvSpPr/>
          <p:nvPr/>
        </p:nvSpPr>
        <p:spPr>
          <a:xfrm>
            <a:off x="5687111" y="912441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distributor: Kyiv, Panov str. 10; Reseller: 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9D0AE2-0E55-D1FE-8F64-727CA09B7C13}"/>
              </a:ext>
            </a:extLst>
          </p:cNvPr>
          <p:cNvSpPr/>
          <p:nvPr/>
        </p:nvSpPr>
        <p:spPr>
          <a:xfrm>
            <a:off x="5687111" y="1231278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Authorized Dealer: 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156; Certified Auto Broker: 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6253E2F-012F-946C-E5AC-B352E536B1CE}"/>
              </a:ext>
            </a:extLst>
          </p:cNvPr>
          <p:cNvSpPr/>
          <p:nvPr/>
        </p:nvSpPr>
        <p:spPr>
          <a:xfrm>
            <a:off x="5687111" y="1550115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distributor: Kyiv, Panov str. 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2BFC30A-0ACB-2D2D-185A-6CF509A517F2}"/>
              </a:ext>
            </a:extLst>
          </p:cNvPr>
          <p:cNvSpPr/>
          <p:nvPr/>
        </p:nvSpPr>
        <p:spPr>
          <a:xfrm>
            <a:off x="5687111" y="1868952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Certified Auto Broker: 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AC73603-B4F3-C9E1-C256-C680C40F1AE8}"/>
              </a:ext>
            </a:extLst>
          </p:cNvPr>
          <p:cNvSpPr/>
          <p:nvPr/>
        </p:nvSpPr>
        <p:spPr>
          <a:xfrm>
            <a:off x="4083866" y="59360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8845CE-BC6B-2406-7BF6-C3DA6A67660B}"/>
              </a:ext>
            </a:extLst>
          </p:cNvPr>
          <p:cNvSpPr/>
          <p:nvPr/>
        </p:nvSpPr>
        <p:spPr>
          <a:xfrm>
            <a:off x="5687111" y="593604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WHERE_TO_BUY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C0DA48-C8B2-2F3B-7CB9-BFB3C500389E}"/>
              </a:ext>
            </a:extLst>
          </p:cNvPr>
          <p:cNvCxnSpPr>
            <a:cxnSpLocks/>
          </p:cNvCxnSpPr>
          <p:nvPr/>
        </p:nvCxnSpPr>
        <p:spPr>
          <a:xfrm>
            <a:off x="3905026" y="122344"/>
            <a:ext cx="7507705" cy="25085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93E8F7-A0E2-2A45-56B2-33C9BFDD7583}"/>
              </a:ext>
            </a:extLst>
          </p:cNvPr>
          <p:cNvCxnSpPr>
            <a:cxnSpLocks/>
          </p:cNvCxnSpPr>
          <p:nvPr/>
        </p:nvCxnSpPr>
        <p:spPr>
          <a:xfrm flipH="1">
            <a:off x="3777015" y="320865"/>
            <a:ext cx="7551495" cy="22290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ounded Rectangular Callout 42">
            <a:extLst>
              <a:ext uri="{FF2B5EF4-FFF2-40B4-BE49-F238E27FC236}">
                <a16:creationId xmlns:a16="http://schemas.microsoft.com/office/drawing/2014/main" id="{7B1CCEC1-7AE8-712F-6BFF-3A3269352049}"/>
              </a:ext>
            </a:extLst>
          </p:cNvPr>
          <p:cNvSpPr/>
          <p:nvPr/>
        </p:nvSpPr>
        <p:spPr>
          <a:xfrm>
            <a:off x="4083866" y="3615925"/>
            <a:ext cx="3822188" cy="637674"/>
          </a:xfrm>
          <a:prstGeom prst="wedgeRoundRectCallout">
            <a:avLst>
              <a:gd name="adj1" fmla="val -42690"/>
              <a:gd name="adj2" fmla="val 106617"/>
              <a:gd name="adj3" fmla="val 16667"/>
            </a:avLst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What about atomic values?</a:t>
            </a:r>
          </a:p>
        </p:txBody>
      </p:sp>
      <p:sp>
        <p:nvSpPr>
          <p:cNvPr id="44" name="Rounded Rectangular Callout 43">
            <a:extLst>
              <a:ext uri="{FF2B5EF4-FFF2-40B4-BE49-F238E27FC236}">
                <a16:creationId xmlns:a16="http://schemas.microsoft.com/office/drawing/2014/main" id="{857A81B2-87E5-8B9A-D36A-54A17F1982DE}"/>
              </a:ext>
            </a:extLst>
          </p:cNvPr>
          <p:cNvSpPr/>
          <p:nvPr/>
        </p:nvSpPr>
        <p:spPr>
          <a:xfrm>
            <a:off x="7327212" y="4703922"/>
            <a:ext cx="4162945" cy="1323899"/>
          </a:xfrm>
          <a:prstGeom prst="wedgeRoundRectCallout">
            <a:avLst>
              <a:gd name="adj1" fmla="val 45921"/>
              <a:gd name="adj2" fmla="val 97183"/>
              <a:gd name="adj3" fmla="val 16667"/>
            </a:avLst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If column doesn’t have atomic values then the operations [search, add new, update, delete] becomes too complicated and heavy!</a:t>
            </a:r>
          </a:p>
        </p:txBody>
      </p:sp>
    </p:spTree>
    <p:extLst>
      <p:ext uri="{BB962C8B-B14F-4D97-AF65-F5344CB8AC3E}">
        <p14:creationId xmlns:p14="http://schemas.microsoft.com/office/powerpoint/2010/main" val="2241614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43" grpId="0" animBg="1"/>
      <p:bldP spid="4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0F0489-F9DF-DE37-A6E5-CD750348C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3CF5DB6-7060-ACF8-5644-20AEB4A63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0E643F52-387D-0CED-0BA4-B01365A32F3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A684416-36D9-1053-173F-33520756D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C9220A-1578-3FF4-1E44-87D712122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52" y="0"/>
            <a:ext cx="3822189" cy="912441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1NF</a:t>
            </a:r>
            <a:endParaRPr lang="en-US" sz="4000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01106AED-E379-2CBC-DB7F-349680BB2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Freeform 29">
            <a:extLst>
              <a:ext uri="{FF2B5EF4-FFF2-40B4-BE49-F238E27FC236}">
                <a16:creationId xmlns:a16="http://schemas.microsoft.com/office/drawing/2014/main" id="{750F29FE-69F4-F5C0-4524-EE0D4D12A51B}"/>
              </a:ext>
            </a:extLst>
          </p:cNvPr>
          <p:cNvSpPr>
            <a:spLocks noChangeAspect="1"/>
          </p:cNvSpPr>
          <p:nvPr/>
        </p:nvSpPr>
        <p:spPr bwMode="auto">
          <a:xfrm>
            <a:off x="1590270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Freeform 29">
            <a:extLst>
              <a:ext uri="{FF2B5EF4-FFF2-40B4-BE49-F238E27FC236}">
                <a16:creationId xmlns:a16="http://schemas.microsoft.com/office/drawing/2014/main" id="{FAD79103-E2CF-0B64-740E-66C341C07D28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1273474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ROWS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ORDER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DOESN’T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MATTER</a:t>
            </a:r>
          </a:p>
        </p:txBody>
      </p:sp>
      <p:sp>
        <p:nvSpPr>
          <p:cNvPr id="4" name="Freeform 29">
            <a:extLst>
              <a:ext uri="{FF2B5EF4-FFF2-40B4-BE49-F238E27FC236}">
                <a16:creationId xmlns:a16="http://schemas.microsoft.com/office/drawing/2014/main" id="{7384D208-D6D9-C6B4-12E4-432DDE14E4DE}"/>
              </a:ext>
            </a:extLst>
          </p:cNvPr>
          <p:cNvSpPr>
            <a:spLocks noChangeAspect="1"/>
          </p:cNvSpPr>
          <p:nvPr/>
        </p:nvSpPr>
        <p:spPr bwMode="auto">
          <a:xfrm>
            <a:off x="242266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Freeform 29">
            <a:extLst>
              <a:ext uri="{FF2B5EF4-FFF2-40B4-BE49-F238E27FC236}">
                <a16:creationId xmlns:a16="http://schemas.microsoft.com/office/drawing/2014/main" id="{96E75EE0-CCD5-9AA3-B174-CE58E4167D69}"/>
              </a:ext>
            </a:extLst>
          </p:cNvPr>
          <p:cNvSpPr>
            <a:spLocks noChangeAspect="1"/>
          </p:cNvSpPr>
          <p:nvPr/>
        </p:nvSpPr>
        <p:spPr bwMode="auto">
          <a:xfrm>
            <a:off x="1595134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COLUMNS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ORDER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DOESN’T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MATTER</a:t>
            </a:r>
          </a:p>
        </p:txBody>
      </p:sp>
      <p:sp>
        <p:nvSpPr>
          <p:cNvPr id="10" name="Freeform 29">
            <a:extLst>
              <a:ext uri="{FF2B5EF4-FFF2-40B4-BE49-F238E27FC236}">
                <a16:creationId xmlns:a16="http://schemas.microsoft.com/office/drawing/2014/main" id="{ABA8EE57-AE3B-F3D5-A1A3-14C86073B84E}"/>
              </a:ext>
            </a:extLst>
          </p:cNvPr>
          <p:cNvSpPr>
            <a:spLocks noChangeAspect="1"/>
          </p:cNvSpPr>
          <p:nvPr/>
        </p:nvSpPr>
        <p:spPr bwMode="auto">
          <a:xfrm>
            <a:off x="1590269" y="3615925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COLUMN CONTAINS ATOMIC </a:t>
            </a:r>
          </a:p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VALUES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(no repeating </a:t>
            </a:r>
          </a:p>
          <a:p>
            <a:pPr algn="ctr" defTabSz="1219170"/>
            <a:r>
              <a:rPr lang="en-US" sz="900" b="1" dirty="0">
                <a:solidFill>
                  <a:schemeClr val="bg1"/>
                </a:solidFill>
              </a:rPr>
              <a:t>groups)</a:t>
            </a:r>
          </a:p>
        </p:txBody>
      </p:sp>
      <p:sp>
        <p:nvSpPr>
          <p:cNvPr id="11" name="Freeform 29">
            <a:extLst>
              <a:ext uri="{FF2B5EF4-FFF2-40B4-BE49-F238E27FC236}">
                <a16:creationId xmlns:a16="http://schemas.microsoft.com/office/drawing/2014/main" id="{C753C758-EE0F-3E40-5121-7AB69C268D57}"/>
              </a:ext>
            </a:extLst>
          </p:cNvPr>
          <p:cNvSpPr>
            <a:spLocks noChangeAspect="1"/>
          </p:cNvSpPr>
          <p:nvPr/>
        </p:nvSpPr>
        <p:spPr bwMode="auto">
          <a:xfrm>
            <a:off x="237402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VALUES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 HAS THE SAME DATA 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8E005A5-BBC7-5FCB-101B-C4F96259FCD2}"/>
              </a:ext>
            </a:extLst>
          </p:cNvPr>
          <p:cNvSpPr/>
          <p:nvPr/>
        </p:nvSpPr>
        <p:spPr>
          <a:xfrm>
            <a:off x="4083866" y="91244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82E823B-985D-0F97-6309-0823E7E3C153}"/>
              </a:ext>
            </a:extLst>
          </p:cNvPr>
          <p:cNvSpPr/>
          <p:nvPr/>
        </p:nvSpPr>
        <p:spPr>
          <a:xfrm>
            <a:off x="4083866" y="123127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9E55EE-80F8-991C-8784-44CD0FCF6AD1}"/>
              </a:ext>
            </a:extLst>
          </p:cNvPr>
          <p:cNvSpPr/>
          <p:nvPr/>
        </p:nvSpPr>
        <p:spPr>
          <a:xfrm>
            <a:off x="4083866" y="155011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VOLVO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115DC3-BD44-EE1D-F107-2A28BA5E690C}"/>
              </a:ext>
            </a:extLst>
          </p:cNvPr>
          <p:cNvSpPr/>
          <p:nvPr/>
        </p:nvSpPr>
        <p:spPr>
          <a:xfrm>
            <a:off x="4083866" y="186895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TOYOTA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D365499-6A0D-FF1F-C039-BC240E890507}"/>
              </a:ext>
            </a:extLst>
          </p:cNvPr>
          <p:cNvSpPr/>
          <p:nvPr/>
        </p:nvSpPr>
        <p:spPr>
          <a:xfrm>
            <a:off x="5687111" y="912441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distributor: Kyiv, Panov str. 10; Reseller: 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483D6A5-4D1B-F0DA-0190-823E9BE77CF3}"/>
              </a:ext>
            </a:extLst>
          </p:cNvPr>
          <p:cNvSpPr/>
          <p:nvPr/>
        </p:nvSpPr>
        <p:spPr>
          <a:xfrm>
            <a:off x="5687111" y="1231278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Authorized Dealer: 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156; Certified Auto Broker: 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5A9CCC-AB45-18FD-BDC4-ECCB0192AB86}"/>
              </a:ext>
            </a:extLst>
          </p:cNvPr>
          <p:cNvSpPr/>
          <p:nvPr/>
        </p:nvSpPr>
        <p:spPr>
          <a:xfrm>
            <a:off x="5687111" y="1550115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distributor: Kyiv, Panov str. 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9B8E160-5C11-44B2-DFA5-F03F3394AFE7}"/>
              </a:ext>
            </a:extLst>
          </p:cNvPr>
          <p:cNvSpPr/>
          <p:nvPr/>
        </p:nvSpPr>
        <p:spPr>
          <a:xfrm>
            <a:off x="5687111" y="1868952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Certified Auto Broker: 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E570A8-17A9-FC61-75D5-1DBF7C4CA9C8}"/>
              </a:ext>
            </a:extLst>
          </p:cNvPr>
          <p:cNvSpPr/>
          <p:nvPr/>
        </p:nvSpPr>
        <p:spPr>
          <a:xfrm>
            <a:off x="4083866" y="59360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61D4136-3EF9-F17B-537B-DF900513C3F2}"/>
              </a:ext>
            </a:extLst>
          </p:cNvPr>
          <p:cNvSpPr/>
          <p:nvPr/>
        </p:nvSpPr>
        <p:spPr>
          <a:xfrm>
            <a:off x="5687111" y="593604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WHERE_TO_BUY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40FCB53-B450-E678-A7F0-D8285792EF21}"/>
              </a:ext>
            </a:extLst>
          </p:cNvPr>
          <p:cNvSpPr/>
          <p:nvPr/>
        </p:nvSpPr>
        <p:spPr>
          <a:xfrm>
            <a:off x="3924011" y="3303718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D42A7B-D6FC-BAF6-772D-5D47D17EC207}"/>
              </a:ext>
            </a:extLst>
          </p:cNvPr>
          <p:cNvSpPr/>
          <p:nvPr/>
        </p:nvSpPr>
        <p:spPr>
          <a:xfrm>
            <a:off x="3924011" y="3622555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BF7EF5-EE27-9315-89C3-647EA13AAC3B}"/>
              </a:ext>
            </a:extLst>
          </p:cNvPr>
          <p:cNvSpPr/>
          <p:nvPr/>
        </p:nvSpPr>
        <p:spPr>
          <a:xfrm>
            <a:off x="3924011" y="3941392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VOLVO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A28C9D4-F520-CCDD-1652-BFD761BD51D2}"/>
              </a:ext>
            </a:extLst>
          </p:cNvPr>
          <p:cNvSpPr/>
          <p:nvPr/>
        </p:nvSpPr>
        <p:spPr>
          <a:xfrm>
            <a:off x="3924011" y="4260229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TOYOTA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2019A29-1340-FC0D-2DF9-EE538FBB54D6}"/>
              </a:ext>
            </a:extLst>
          </p:cNvPr>
          <p:cNvSpPr/>
          <p:nvPr/>
        </p:nvSpPr>
        <p:spPr>
          <a:xfrm>
            <a:off x="5069108" y="330371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0C396CA-5F70-509A-0AD6-3DEEDDDD48AD}"/>
              </a:ext>
            </a:extLst>
          </p:cNvPr>
          <p:cNvSpPr/>
          <p:nvPr/>
        </p:nvSpPr>
        <p:spPr>
          <a:xfrm>
            <a:off x="5069108" y="362255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5EAC82D-1269-2CCB-C388-06C8250C81BA}"/>
              </a:ext>
            </a:extLst>
          </p:cNvPr>
          <p:cNvSpPr/>
          <p:nvPr/>
        </p:nvSpPr>
        <p:spPr>
          <a:xfrm>
            <a:off x="5069108" y="394139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4830524-28D6-C3A0-0CB3-C2BC0FDC3397}"/>
              </a:ext>
            </a:extLst>
          </p:cNvPr>
          <p:cNvSpPr/>
          <p:nvPr/>
        </p:nvSpPr>
        <p:spPr>
          <a:xfrm>
            <a:off x="5069108" y="426022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D8D58EB-E48D-DBA8-8AD9-A6F957F9C760}"/>
              </a:ext>
            </a:extLst>
          </p:cNvPr>
          <p:cNvSpPr/>
          <p:nvPr/>
        </p:nvSpPr>
        <p:spPr>
          <a:xfrm>
            <a:off x="3924011" y="2984881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EAF0A1F-5F97-33AA-EEFC-19010E422A3B}"/>
              </a:ext>
            </a:extLst>
          </p:cNvPr>
          <p:cNvSpPr/>
          <p:nvPr/>
        </p:nvSpPr>
        <p:spPr>
          <a:xfrm>
            <a:off x="5069108" y="298488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 err="1"/>
              <a:t>offical_ditributor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7C11C30-314C-C54E-5B24-906A17F26DA8}"/>
              </a:ext>
            </a:extLst>
          </p:cNvPr>
          <p:cNvSpPr/>
          <p:nvPr/>
        </p:nvSpPr>
        <p:spPr>
          <a:xfrm>
            <a:off x="6664343" y="330371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979299A-F8C5-C420-C4B7-5FF7A9C0E19A}"/>
              </a:ext>
            </a:extLst>
          </p:cNvPr>
          <p:cNvSpPr/>
          <p:nvPr/>
        </p:nvSpPr>
        <p:spPr>
          <a:xfrm>
            <a:off x="6664343" y="362255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DDEBAC-8FE0-DCAE-3717-1775DDDDA6C9}"/>
              </a:ext>
            </a:extLst>
          </p:cNvPr>
          <p:cNvSpPr/>
          <p:nvPr/>
        </p:nvSpPr>
        <p:spPr>
          <a:xfrm>
            <a:off x="6664343" y="394139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50059C-8A0F-3672-7887-4B1A61680747}"/>
              </a:ext>
            </a:extLst>
          </p:cNvPr>
          <p:cNvSpPr/>
          <p:nvPr/>
        </p:nvSpPr>
        <p:spPr>
          <a:xfrm>
            <a:off x="6664343" y="426022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48C65AA-5B17-42DF-7BE4-5BEBB9FD1FAA}"/>
              </a:ext>
            </a:extLst>
          </p:cNvPr>
          <p:cNvSpPr/>
          <p:nvPr/>
        </p:nvSpPr>
        <p:spPr>
          <a:xfrm>
            <a:off x="6664343" y="298488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reseller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8537579-3B30-7E8B-1590-E5F3260DC3A1}"/>
              </a:ext>
            </a:extLst>
          </p:cNvPr>
          <p:cNvSpPr/>
          <p:nvPr/>
        </p:nvSpPr>
        <p:spPr>
          <a:xfrm>
            <a:off x="8259578" y="330371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0097CC-4EDA-07C5-BC67-EE1916FFE92A}"/>
              </a:ext>
            </a:extLst>
          </p:cNvPr>
          <p:cNvSpPr/>
          <p:nvPr/>
        </p:nvSpPr>
        <p:spPr>
          <a:xfrm>
            <a:off x="8259578" y="362255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39607B7-F2C3-582F-91B1-49086EAC73AD}"/>
              </a:ext>
            </a:extLst>
          </p:cNvPr>
          <p:cNvSpPr/>
          <p:nvPr/>
        </p:nvSpPr>
        <p:spPr>
          <a:xfrm>
            <a:off x="8259578" y="394139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9EE6A39-4B3F-8F13-7A2D-15CC1E028D83}"/>
              </a:ext>
            </a:extLst>
          </p:cNvPr>
          <p:cNvSpPr/>
          <p:nvPr/>
        </p:nvSpPr>
        <p:spPr>
          <a:xfrm>
            <a:off x="8259578" y="426022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51C1C02-B572-72A1-6437-B997E36D9EE5}"/>
              </a:ext>
            </a:extLst>
          </p:cNvPr>
          <p:cNvSpPr/>
          <p:nvPr/>
        </p:nvSpPr>
        <p:spPr>
          <a:xfrm>
            <a:off x="8259578" y="298488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 err="1"/>
              <a:t>auth_diller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5AE35820-2C69-96B6-96A1-23764E4276CC}"/>
              </a:ext>
            </a:extLst>
          </p:cNvPr>
          <p:cNvSpPr/>
          <p:nvPr/>
        </p:nvSpPr>
        <p:spPr>
          <a:xfrm>
            <a:off x="9860952" y="330371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CA27CCF3-4139-DB4E-D30B-C27DBC9ED1BB}"/>
              </a:ext>
            </a:extLst>
          </p:cNvPr>
          <p:cNvSpPr/>
          <p:nvPr/>
        </p:nvSpPr>
        <p:spPr>
          <a:xfrm>
            <a:off x="9860952" y="362255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513E1A4-B731-9F8E-B8E7-8A1855764CCB}"/>
              </a:ext>
            </a:extLst>
          </p:cNvPr>
          <p:cNvSpPr/>
          <p:nvPr/>
        </p:nvSpPr>
        <p:spPr>
          <a:xfrm>
            <a:off x="9860952" y="394139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FFD7EF1-34B3-794C-C98D-49C0EBF14764}"/>
              </a:ext>
            </a:extLst>
          </p:cNvPr>
          <p:cNvSpPr/>
          <p:nvPr/>
        </p:nvSpPr>
        <p:spPr>
          <a:xfrm>
            <a:off x="9860952" y="426022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BD9E891-83BA-04E9-5AB7-F19B86911D0E}"/>
              </a:ext>
            </a:extLst>
          </p:cNvPr>
          <p:cNvSpPr/>
          <p:nvPr/>
        </p:nvSpPr>
        <p:spPr>
          <a:xfrm>
            <a:off x="9860952" y="298488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 err="1"/>
              <a:t>cert_broker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A0DED38-81D2-E2C3-291D-DF3D14820248}"/>
              </a:ext>
            </a:extLst>
          </p:cNvPr>
          <p:cNvSpPr txBox="1"/>
          <p:nvPr/>
        </p:nvSpPr>
        <p:spPr>
          <a:xfrm>
            <a:off x="6997273" y="2302243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solution</a:t>
            </a:r>
          </a:p>
        </p:txBody>
      </p:sp>
      <p:pic>
        <p:nvPicPr>
          <p:cNvPr id="52" name="Graphic 51" descr="Thumbs up sign with solid fill">
            <a:extLst>
              <a:ext uri="{FF2B5EF4-FFF2-40B4-BE49-F238E27FC236}">
                <a16:creationId xmlns:a16="http://schemas.microsoft.com/office/drawing/2014/main" id="{31088762-F83F-3622-F5A6-A14BC29A48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75205" y="5031159"/>
            <a:ext cx="914400" cy="914400"/>
          </a:xfrm>
          <a:prstGeom prst="rect">
            <a:avLst/>
          </a:prstGeom>
        </p:spPr>
      </p:pic>
      <p:pic>
        <p:nvPicPr>
          <p:cNvPr id="53" name="Graphic 52" descr="Thumbs up sign with solid fill">
            <a:extLst>
              <a:ext uri="{FF2B5EF4-FFF2-40B4-BE49-F238E27FC236}">
                <a16:creationId xmlns:a16="http://schemas.microsoft.com/office/drawing/2014/main" id="{2437C830-E6CA-2951-418D-694C22B0EB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8004607" y="509152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723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B89F69-62FA-491E-5F32-1F52118FA9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3F542F0-9E8A-E8BF-6390-03DC236D5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46655BEE-3BFC-2732-5086-62B2BA55CC5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4E2BABF-D80A-87AD-A227-A699FA8AA7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4B1B4-7728-013F-2906-DA21D24E0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52" y="0"/>
            <a:ext cx="3822189" cy="912441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1NF</a:t>
            </a:r>
            <a:endParaRPr lang="en-US" sz="4000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904FC422-5985-D8E0-C709-C817ABC21A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Freeform 29">
            <a:extLst>
              <a:ext uri="{FF2B5EF4-FFF2-40B4-BE49-F238E27FC236}">
                <a16:creationId xmlns:a16="http://schemas.microsoft.com/office/drawing/2014/main" id="{E73A567E-E64D-50A5-5380-080552E0E29F}"/>
              </a:ext>
            </a:extLst>
          </p:cNvPr>
          <p:cNvSpPr>
            <a:spLocks noChangeAspect="1"/>
          </p:cNvSpPr>
          <p:nvPr/>
        </p:nvSpPr>
        <p:spPr bwMode="auto">
          <a:xfrm>
            <a:off x="1590270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Freeform 29">
            <a:extLst>
              <a:ext uri="{FF2B5EF4-FFF2-40B4-BE49-F238E27FC236}">
                <a16:creationId xmlns:a16="http://schemas.microsoft.com/office/drawing/2014/main" id="{D0B0C698-E0FF-841E-5BFB-85DA37F6AF8A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1273474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ROWS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ORDER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DOESN’T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MATTER</a:t>
            </a:r>
          </a:p>
        </p:txBody>
      </p:sp>
      <p:sp>
        <p:nvSpPr>
          <p:cNvPr id="4" name="Freeform 29">
            <a:extLst>
              <a:ext uri="{FF2B5EF4-FFF2-40B4-BE49-F238E27FC236}">
                <a16:creationId xmlns:a16="http://schemas.microsoft.com/office/drawing/2014/main" id="{9483604A-7702-CC60-C138-5CBE11431255}"/>
              </a:ext>
            </a:extLst>
          </p:cNvPr>
          <p:cNvSpPr>
            <a:spLocks noChangeAspect="1"/>
          </p:cNvSpPr>
          <p:nvPr/>
        </p:nvSpPr>
        <p:spPr bwMode="auto">
          <a:xfrm>
            <a:off x="242266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Freeform 29">
            <a:extLst>
              <a:ext uri="{FF2B5EF4-FFF2-40B4-BE49-F238E27FC236}">
                <a16:creationId xmlns:a16="http://schemas.microsoft.com/office/drawing/2014/main" id="{6B02AEA4-6953-36AF-A952-A7AE05873BF8}"/>
              </a:ext>
            </a:extLst>
          </p:cNvPr>
          <p:cNvSpPr>
            <a:spLocks noChangeAspect="1"/>
          </p:cNvSpPr>
          <p:nvPr/>
        </p:nvSpPr>
        <p:spPr bwMode="auto">
          <a:xfrm>
            <a:off x="1595134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COLUMNS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ORDER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DOESN’T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MATTER</a:t>
            </a:r>
          </a:p>
        </p:txBody>
      </p:sp>
      <p:sp>
        <p:nvSpPr>
          <p:cNvPr id="10" name="Freeform 29">
            <a:extLst>
              <a:ext uri="{FF2B5EF4-FFF2-40B4-BE49-F238E27FC236}">
                <a16:creationId xmlns:a16="http://schemas.microsoft.com/office/drawing/2014/main" id="{19B943C0-46AC-8DC9-BE13-51515C8198CA}"/>
              </a:ext>
            </a:extLst>
          </p:cNvPr>
          <p:cNvSpPr>
            <a:spLocks noChangeAspect="1"/>
          </p:cNvSpPr>
          <p:nvPr/>
        </p:nvSpPr>
        <p:spPr bwMode="auto">
          <a:xfrm>
            <a:off x="1590269" y="3615925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COLUMN CONTAINS ATOMIC </a:t>
            </a:r>
          </a:p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VALUES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(no repeating </a:t>
            </a:r>
          </a:p>
          <a:p>
            <a:pPr algn="ctr" defTabSz="1219170"/>
            <a:r>
              <a:rPr lang="en-US" sz="900" b="1" dirty="0">
                <a:solidFill>
                  <a:schemeClr val="bg1"/>
                </a:solidFill>
              </a:rPr>
              <a:t>groups)</a:t>
            </a:r>
          </a:p>
        </p:txBody>
      </p:sp>
      <p:sp>
        <p:nvSpPr>
          <p:cNvPr id="11" name="Freeform 29">
            <a:extLst>
              <a:ext uri="{FF2B5EF4-FFF2-40B4-BE49-F238E27FC236}">
                <a16:creationId xmlns:a16="http://schemas.microsoft.com/office/drawing/2014/main" id="{3F0D0111-FB5A-289D-AC26-88A791417798}"/>
              </a:ext>
            </a:extLst>
          </p:cNvPr>
          <p:cNvSpPr>
            <a:spLocks noChangeAspect="1"/>
          </p:cNvSpPr>
          <p:nvPr/>
        </p:nvSpPr>
        <p:spPr bwMode="auto">
          <a:xfrm>
            <a:off x="237402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VALUES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 HAS THE SAME DATA 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DC4DF83-310A-C288-4DA7-8BF1EF9CECE7}"/>
              </a:ext>
            </a:extLst>
          </p:cNvPr>
          <p:cNvSpPr/>
          <p:nvPr/>
        </p:nvSpPr>
        <p:spPr>
          <a:xfrm>
            <a:off x="4083866" y="91244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7EF1659-D93A-84A5-0FAF-9E74170141EC}"/>
              </a:ext>
            </a:extLst>
          </p:cNvPr>
          <p:cNvSpPr/>
          <p:nvPr/>
        </p:nvSpPr>
        <p:spPr>
          <a:xfrm>
            <a:off x="4083866" y="123127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3B47417-275B-3F3C-96C8-F2349EB83CCF}"/>
              </a:ext>
            </a:extLst>
          </p:cNvPr>
          <p:cNvSpPr/>
          <p:nvPr/>
        </p:nvSpPr>
        <p:spPr>
          <a:xfrm>
            <a:off x="4083866" y="155011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VOLVO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EAE7FF-4BAB-4D17-DE61-7C63626784C3}"/>
              </a:ext>
            </a:extLst>
          </p:cNvPr>
          <p:cNvSpPr/>
          <p:nvPr/>
        </p:nvSpPr>
        <p:spPr>
          <a:xfrm>
            <a:off x="4083866" y="186895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TOYOTA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7E6882-E2FC-A179-5E1D-D02764818685}"/>
              </a:ext>
            </a:extLst>
          </p:cNvPr>
          <p:cNvSpPr/>
          <p:nvPr/>
        </p:nvSpPr>
        <p:spPr>
          <a:xfrm>
            <a:off x="5687111" y="912441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distributor: Kyiv, Panov str. 10; Reseller: 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4139AFA-C322-465E-B4C7-FA5543735CDC}"/>
              </a:ext>
            </a:extLst>
          </p:cNvPr>
          <p:cNvSpPr/>
          <p:nvPr/>
        </p:nvSpPr>
        <p:spPr>
          <a:xfrm>
            <a:off x="5687111" y="1231278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Authorized Dealer: 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156; Certified Auto Broker: 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6B6086-02B4-A94F-97C5-709596A8FEBE}"/>
              </a:ext>
            </a:extLst>
          </p:cNvPr>
          <p:cNvSpPr/>
          <p:nvPr/>
        </p:nvSpPr>
        <p:spPr>
          <a:xfrm>
            <a:off x="5687111" y="1550115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distributor: Kyiv, Panov str. 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E558E02-61AB-F6A9-9475-D0FAC91BCB7C}"/>
              </a:ext>
            </a:extLst>
          </p:cNvPr>
          <p:cNvSpPr/>
          <p:nvPr/>
        </p:nvSpPr>
        <p:spPr>
          <a:xfrm>
            <a:off x="5687111" y="1868952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Certified Auto Broker: 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CDF5B2D-9720-53AA-D96F-2309DD20B8C0}"/>
              </a:ext>
            </a:extLst>
          </p:cNvPr>
          <p:cNvSpPr/>
          <p:nvPr/>
        </p:nvSpPr>
        <p:spPr>
          <a:xfrm>
            <a:off x="4083866" y="59360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87EBC6-B833-B3BF-6FB9-70F05B1B43CA}"/>
              </a:ext>
            </a:extLst>
          </p:cNvPr>
          <p:cNvSpPr/>
          <p:nvPr/>
        </p:nvSpPr>
        <p:spPr>
          <a:xfrm>
            <a:off x="5687111" y="593604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WHERE_TO_BUY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4A9E68-F7B2-D9A3-6F85-698FF9D6F74E}"/>
              </a:ext>
            </a:extLst>
          </p:cNvPr>
          <p:cNvSpPr/>
          <p:nvPr/>
        </p:nvSpPr>
        <p:spPr>
          <a:xfrm>
            <a:off x="3924011" y="3303718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252127-38CE-0098-6467-FD90B3945907}"/>
              </a:ext>
            </a:extLst>
          </p:cNvPr>
          <p:cNvSpPr/>
          <p:nvPr/>
        </p:nvSpPr>
        <p:spPr>
          <a:xfrm>
            <a:off x="3924011" y="3622555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5681037-907D-7CA4-64A1-C9BA3B47F956}"/>
              </a:ext>
            </a:extLst>
          </p:cNvPr>
          <p:cNvSpPr/>
          <p:nvPr/>
        </p:nvSpPr>
        <p:spPr>
          <a:xfrm>
            <a:off x="3924011" y="3941392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VOLVO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650D563-017A-1344-5071-8DD039BCE8F2}"/>
              </a:ext>
            </a:extLst>
          </p:cNvPr>
          <p:cNvSpPr/>
          <p:nvPr/>
        </p:nvSpPr>
        <p:spPr>
          <a:xfrm>
            <a:off x="3924011" y="4260229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TOYOTA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F99AA27-3A89-2300-26E1-458DE2369B4C}"/>
              </a:ext>
            </a:extLst>
          </p:cNvPr>
          <p:cNvSpPr/>
          <p:nvPr/>
        </p:nvSpPr>
        <p:spPr>
          <a:xfrm>
            <a:off x="5069108" y="330371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FDBF7A1-18BD-654D-8175-7E6741380C4D}"/>
              </a:ext>
            </a:extLst>
          </p:cNvPr>
          <p:cNvSpPr/>
          <p:nvPr/>
        </p:nvSpPr>
        <p:spPr>
          <a:xfrm>
            <a:off x="5069108" y="362255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50B9219-DCF8-D4E4-92E3-A47E19EE0D48}"/>
              </a:ext>
            </a:extLst>
          </p:cNvPr>
          <p:cNvSpPr/>
          <p:nvPr/>
        </p:nvSpPr>
        <p:spPr>
          <a:xfrm>
            <a:off x="5069108" y="394139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A56462E-2FFF-10B8-F923-07B6F361B43B}"/>
              </a:ext>
            </a:extLst>
          </p:cNvPr>
          <p:cNvSpPr/>
          <p:nvPr/>
        </p:nvSpPr>
        <p:spPr>
          <a:xfrm>
            <a:off x="5069108" y="426022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7FF478-B5AA-D354-5901-0972A328DBFE}"/>
              </a:ext>
            </a:extLst>
          </p:cNvPr>
          <p:cNvSpPr/>
          <p:nvPr/>
        </p:nvSpPr>
        <p:spPr>
          <a:xfrm>
            <a:off x="3924011" y="2984881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049DC79-A59D-8094-EDAC-B25909BBF2F0}"/>
              </a:ext>
            </a:extLst>
          </p:cNvPr>
          <p:cNvSpPr/>
          <p:nvPr/>
        </p:nvSpPr>
        <p:spPr>
          <a:xfrm>
            <a:off x="5069108" y="298488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 err="1"/>
              <a:t>offical_ditributor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12CF5D8-8DC6-7C8D-A252-71BC34B178D3}"/>
              </a:ext>
            </a:extLst>
          </p:cNvPr>
          <p:cNvSpPr/>
          <p:nvPr/>
        </p:nvSpPr>
        <p:spPr>
          <a:xfrm>
            <a:off x="6664343" y="330371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C30D355-E1C7-49C2-00B9-7CC49CB4E2B8}"/>
              </a:ext>
            </a:extLst>
          </p:cNvPr>
          <p:cNvSpPr/>
          <p:nvPr/>
        </p:nvSpPr>
        <p:spPr>
          <a:xfrm>
            <a:off x="6664343" y="362255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E9C732C-421A-BEBB-3B24-F44ED2F6D26D}"/>
              </a:ext>
            </a:extLst>
          </p:cNvPr>
          <p:cNvSpPr/>
          <p:nvPr/>
        </p:nvSpPr>
        <p:spPr>
          <a:xfrm>
            <a:off x="6664343" y="394139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A20E60-9BDE-1BB7-DBF0-E70EE5EC2AFB}"/>
              </a:ext>
            </a:extLst>
          </p:cNvPr>
          <p:cNvSpPr/>
          <p:nvPr/>
        </p:nvSpPr>
        <p:spPr>
          <a:xfrm>
            <a:off x="6664343" y="426022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C529110-2004-CF8B-95C0-7ABE885FF084}"/>
              </a:ext>
            </a:extLst>
          </p:cNvPr>
          <p:cNvSpPr/>
          <p:nvPr/>
        </p:nvSpPr>
        <p:spPr>
          <a:xfrm>
            <a:off x="6664343" y="298488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reseller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3D1F239-76E2-0DF5-D3BE-A0DE511D7F83}"/>
              </a:ext>
            </a:extLst>
          </p:cNvPr>
          <p:cNvSpPr/>
          <p:nvPr/>
        </p:nvSpPr>
        <p:spPr>
          <a:xfrm>
            <a:off x="8259578" y="330371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81CE01-1DCC-A23B-7F52-0E622AE3109A}"/>
              </a:ext>
            </a:extLst>
          </p:cNvPr>
          <p:cNvSpPr/>
          <p:nvPr/>
        </p:nvSpPr>
        <p:spPr>
          <a:xfrm>
            <a:off x="8259578" y="362255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992B819-67EF-F09E-10D7-8AE4F31B4135}"/>
              </a:ext>
            </a:extLst>
          </p:cNvPr>
          <p:cNvSpPr/>
          <p:nvPr/>
        </p:nvSpPr>
        <p:spPr>
          <a:xfrm>
            <a:off x="8259578" y="394139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3E19A72-B382-18AD-CAD0-FC0880145520}"/>
              </a:ext>
            </a:extLst>
          </p:cNvPr>
          <p:cNvSpPr/>
          <p:nvPr/>
        </p:nvSpPr>
        <p:spPr>
          <a:xfrm>
            <a:off x="8259578" y="426022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CEEE0F8-175C-8626-3823-8FE3B59F5AB8}"/>
              </a:ext>
            </a:extLst>
          </p:cNvPr>
          <p:cNvSpPr/>
          <p:nvPr/>
        </p:nvSpPr>
        <p:spPr>
          <a:xfrm>
            <a:off x="8259578" y="298488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 err="1"/>
              <a:t>auth_diller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9909045-6221-61BC-1A2C-96686F29D04B}"/>
              </a:ext>
            </a:extLst>
          </p:cNvPr>
          <p:cNvSpPr/>
          <p:nvPr/>
        </p:nvSpPr>
        <p:spPr>
          <a:xfrm>
            <a:off x="9860952" y="330371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9A80BB4-7C8C-5A62-96CD-8D96775C6B9B}"/>
              </a:ext>
            </a:extLst>
          </p:cNvPr>
          <p:cNvSpPr/>
          <p:nvPr/>
        </p:nvSpPr>
        <p:spPr>
          <a:xfrm>
            <a:off x="9860952" y="362255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E4723F5-67F8-FAE1-2F88-9C2595991BB2}"/>
              </a:ext>
            </a:extLst>
          </p:cNvPr>
          <p:cNvSpPr/>
          <p:nvPr/>
        </p:nvSpPr>
        <p:spPr>
          <a:xfrm>
            <a:off x="9860952" y="394139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67CE4D8-4F83-7CC6-7873-F8E4FE3F2676}"/>
              </a:ext>
            </a:extLst>
          </p:cNvPr>
          <p:cNvSpPr/>
          <p:nvPr/>
        </p:nvSpPr>
        <p:spPr>
          <a:xfrm>
            <a:off x="9860952" y="426022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F64552A-510E-2EFB-951B-896A6E2FC7C6}"/>
              </a:ext>
            </a:extLst>
          </p:cNvPr>
          <p:cNvSpPr/>
          <p:nvPr/>
        </p:nvSpPr>
        <p:spPr>
          <a:xfrm>
            <a:off x="9860952" y="298488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 err="1"/>
              <a:t>cert_broker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E5DB41-835C-BDB5-6444-8497FEF4F87D}"/>
              </a:ext>
            </a:extLst>
          </p:cNvPr>
          <p:cNvSpPr txBox="1"/>
          <p:nvPr/>
        </p:nvSpPr>
        <p:spPr>
          <a:xfrm>
            <a:off x="6997273" y="2302243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57380-1FC6-8F0B-1CA4-BF085DEBCDBC}"/>
              </a:ext>
            </a:extLst>
          </p:cNvPr>
          <p:cNvSpPr txBox="1"/>
          <p:nvPr/>
        </p:nvSpPr>
        <p:spPr>
          <a:xfrm>
            <a:off x="5684066" y="528711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gradFill flip="none" rotWithShape="1">
                <a:gsLst>
                  <a:gs pos="7000">
                    <a:schemeClr val="tx2">
                      <a:lumMod val="50000"/>
                      <a:lumOff val="50000"/>
                    </a:schemeClr>
                  </a:gs>
                  <a:gs pos="35000">
                    <a:schemeClr val="accent5">
                      <a:lumMod val="60000"/>
                      <a:lumOff val="40000"/>
                    </a:schemeClr>
                  </a:gs>
                  <a:gs pos="76000">
                    <a:srgbClr val="0070C0"/>
                  </a:gs>
                  <a:gs pos="97000">
                    <a:schemeClr val="tx2">
                      <a:lumMod val="75000"/>
                      <a:lumOff val="2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A997854E-3277-06F0-B154-E01B086C1915}"/>
              </a:ext>
            </a:extLst>
          </p:cNvPr>
          <p:cNvSpPr/>
          <p:nvPr/>
        </p:nvSpPr>
        <p:spPr>
          <a:xfrm>
            <a:off x="3498374" y="5172660"/>
            <a:ext cx="3822188" cy="637674"/>
          </a:xfrm>
          <a:prstGeom prst="wedgeRoundRectCallout">
            <a:avLst>
              <a:gd name="adj1" fmla="val -42690"/>
              <a:gd name="adj2" fmla="val 106617"/>
              <a:gd name="adj3" fmla="val 16667"/>
            </a:avLst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What if we have a new seller type? 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CE2EFAC8-78E8-BCC5-3591-DB4526D9A08A}"/>
              </a:ext>
            </a:extLst>
          </p:cNvPr>
          <p:cNvSpPr/>
          <p:nvPr/>
        </p:nvSpPr>
        <p:spPr>
          <a:xfrm>
            <a:off x="7948684" y="5548724"/>
            <a:ext cx="3822188" cy="637674"/>
          </a:xfrm>
          <a:prstGeom prst="wedgeRoundRectCallout">
            <a:avLst>
              <a:gd name="adj1" fmla="val 45921"/>
              <a:gd name="adj2" fmla="val 97183"/>
              <a:gd name="adj3" fmla="val 16667"/>
            </a:avLst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We need to create a new column -_-</a:t>
            </a:r>
          </a:p>
        </p:txBody>
      </p:sp>
    </p:spTree>
    <p:extLst>
      <p:ext uri="{BB962C8B-B14F-4D97-AF65-F5344CB8AC3E}">
        <p14:creationId xmlns:p14="http://schemas.microsoft.com/office/powerpoint/2010/main" val="4202753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7BD1F4-A0B4-3201-98F5-E35CBA60F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9D925D-FD7E-E7C7-BC5C-D4D6D1E6C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1426723"/>
            <a:ext cx="4195674" cy="1093070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About me: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C24E2F4-0E02-1A2E-DC50-2CD616CCCD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396" r="23103" b="-1"/>
          <a:stretch/>
        </p:blipFill>
        <p:spPr>
          <a:xfrm>
            <a:off x="505418" y="554151"/>
            <a:ext cx="5742189" cy="5742189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16" name="!!plus graphic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956" y="703679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1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8" name="!!circle graphic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2753" y="1562696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1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367A87-860C-CC77-A28B-9609CAB01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3" cy="2913872"/>
          </a:xfrm>
        </p:spPr>
        <p:txBody>
          <a:bodyPr anchor="t">
            <a:normAutofit/>
          </a:bodyPr>
          <a:lstStyle/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Senior Software Engineer</a:t>
            </a:r>
          </a:p>
          <a:p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Co-Organizer of </a:t>
            </a: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Codeus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community</a:t>
            </a:r>
            <a:endParaRPr lang="uk-UA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0" name="!!dot graphic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2" name="!!Straight Connector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9272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473C6FAA-BCE4-53CB-1159-644F30639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3" name="Picture 2" descr="A person wearing glasses and smiling&#10;&#10;Description automatically generated">
            <a:extLst>
              <a:ext uri="{FF2B5EF4-FFF2-40B4-BE49-F238E27FC236}">
                <a16:creationId xmlns:a16="http://schemas.microsoft.com/office/drawing/2014/main" id="{994D789B-EEAF-6D1B-D512-CF454EC89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583" y="875194"/>
            <a:ext cx="4530437" cy="4530437"/>
          </a:xfrm>
          <a:prstGeom prst="rect">
            <a:avLst/>
          </a:prstGeom>
          <a:ln>
            <a:solidFill>
              <a:srgbClr val="00ACF4"/>
            </a:solidFill>
          </a:ln>
          <a:effectLst>
            <a:softEdge rad="678737"/>
          </a:effectLst>
        </p:spPr>
      </p:pic>
    </p:spTree>
    <p:extLst>
      <p:ext uri="{BB962C8B-B14F-4D97-AF65-F5344CB8AC3E}">
        <p14:creationId xmlns:p14="http://schemas.microsoft.com/office/powerpoint/2010/main" val="41902742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2C6709-B6DB-93A9-36E6-5241F3D55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E134E6F-E0D0-602F-0139-EFD6682509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2EBD872D-8D6F-1F61-9EEC-684E7004A67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B314B4B4-1268-DEC1-E52D-15ED1101B1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04F7A8-7EED-D784-AC03-8C71133BE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52" y="0"/>
            <a:ext cx="3822189" cy="912441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1NF</a:t>
            </a:r>
            <a:endParaRPr lang="en-US" sz="4000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BF97E078-E8CD-E586-9CF1-C4707F219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Freeform 29">
            <a:extLst>
              <a:ext uri="{FF2B5EF4-FFF2-40B4-BE49-F238E27FC236}">
                <a16:creationId xmlns:a16="http://schemas.microsoft.com/office/drawing/2014/main" id="{991D07C2-95D2-F5F7-DCEE-7BD98CD04E31}"/>
              </a:ext>
            </a:extLst>
          </p:cNvPr>
          <p:cNvSpPr>
            <a:spLocks noChangeAspect="1"/>
          </p:cNvSpPr>
          <p:nvPr/>
        </p:nvSpPr>
        <p:spPr bwMode="auto">
          <a:xfrm>
            <a:off x="1590270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Freeform 29">
            <a:extLst>
              <a:ext uri="{FF2B5EF4-FFF2-40B4-BE49-F238E27FC236}">
                <a16:creationId xmlns:a16="http://schemas.microsoft.com/office/drawing/2014/main" id="{6849B0AD-4CD3-84A3-5907-B0B33B623734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1273474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ROWS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ORDER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DOESN’T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MATTER</a:t>
            </a:r>
          </a:p>
        </p:txBody>
      </p:sp>
      <p:sp>
        <p:nvSpPr>
          <p:cNvPr id="4" name="Freeform 29">
            <a:extLst>
              <a:ext uri="{FF2B5EF4-FFF2-40B4-BE49-F238E27FC236}">
                <a16:creationId xmlns:a16="http://schemas.microsoft.com/office/drawing/2014/main" id="{CD240BD6-243A-856A-5C3A-5E329758D8D2}"/>
              </a:ext>
            </a:extLst>
          </p:cNvPr>
          <p:cNvSpPr>
            <a:spLocks noChangeAspect="1"/>
          </p:cNvSpPr>
          <p:nvPr/>
        </p:nvSpPr>
        <p:spPr bwMode="auto">
          <a:xfrm>
            <a:off x="242266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Freeform 29">
            <a:extLst>
              <a:ext uri="{FF2B5EF4-FFF2-40B4-BE49-F238E27FC236}">
                <a16:creationId xmlns:a16="http://schemas.microsoft.com/office/drawing/2014/main" id="{64C11683-8E56-2258-F950-B7B4672CB5AA}"/>
              </a:ext>
            </a:extLst>
          </p:cNvPr>
          <p:cNvSpPr>
            <a:spLocks noChangeAspect="1"/>
          </p:cNvSpPr>
          <p:nvPr/>
        </p:nvSpPr>
        <p:spPr bwMode="auto">
          <a:xfrm>
            <a:off x="1595134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COLUMNS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ORDER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DOESN’T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MATTER</a:t>
            </a:r>
          </a:p>
        </p:txBody>
      </p:sp>
      <p:sp>
        <p:nvSpPr>
          <p:cNvPr id="10" name="Freeform 29">
            <a:extLst>
              <a:ext uri="{FF2B5EF4-FFF2-40B4-BE49-F238E27FC236}">
                <a16:creationId xmlns:a16="http://schemas.microsoft.com/office/drawing/2014/main" id="{27BA19EE-9595-C397-ADDC-F84A44C7F698}"/>
              </a:ext>
            </a:extLst>
          </p:cNvPr>
          <p:cNvSpPr>
            <a:spLocks noChangeAspect="1"/>
          </p:cNvSpPr>
          <p:nvPr/>
        </p:nvSpPr>
        <p:spPr bwMode="auto">
          <a:xfrm>
            <a:off x="1590269" y="3615925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COLUMN CONTAINS ATOMIC </a:t>
            </a:r>
          </a:p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VALUES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(no repeating </a:t>
            </a:r>
          </a:p>
          <a:p>
            <a:pPr algn="ctr" defTabSz="1219170"/>
            <a:r>
              <a:rPr lang="en-US" sz="900" b="1" dirty="0">
                <a:solidFill>
                  <a:schemeClr val="bg1"/>
                </a:solidFill>
              </a:rPr>
              <a:t>groups)</a:t>
            </a:r>
          </a:p>
        </p:txBody>
      </p:sp>
      <p:sp>
        <p:nvSpPr>
          <p:cNvPr id="11" name="Freeform 29">
            <a:extLst>
              <a:ext uri="{FF2B5EF4-FFF2-40B4-BE49-F238E27FC236}">
                <a16:creationId xmlns:a16="http://schemas.microsoft.com/office/drawing/2014/main" id="{4CF1818D-E385-AEC7-B8DE-4E8C9FF2CC1F}"/>
              </a:ext>
            </a:extLst>
          </p:cNvPr>
          <p:cNvSpPr>
            <a:spLocks noChangeAspect="1"/>
          </p:cNvSpPr>
          <p:nvPr/>
        </p:nvSpPr>
        <p:spPr bwMode="auto">
          <a:xfrm>
            <a:off x="237402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VALUES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 HAS THE SAME DATA 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F326CF-A364-84F0-7C35-997A72EDE15A}"/>
              </a:ext>
            </a:extLst>
          </p:cNvPr>
          <p:cNvSpPr/>
          <p:nvPr/>
        </p:nvSpPr>
        <p:spPr>
          <a:xfrm>
            <a:off x="4083866" y="91244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B014C25-D3CD-73E9-DA2A-965CE1EDD060}"/>
              </a:ext>
            </a:extLst>
          </p:cNvPr>
          <p:cNvSpPr/>
          <p:nvPr/>
        </p:nvSpPr>
        <p:spPr>
          <a:xfrm>
            <a:off x="4083866" y="123127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2CE1EB-8BF9-1785-F331-14A7FC31550E}"/>
              </a:ext>
            </a:extLst>
          </p:cNvPr>
          <p:cNvSpPr/>
          <p:nvPr/>
        </p:nvSpPr>
        <p:spPr>
          <a:xfrm>
            <a:off x="4083866" y="155011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VOLVO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7212FE-7783-4064-DED9-D3274121764C}"/>
              </a:ext>
            </a:extLst>
          </p:cNvPr>
          <p:cNvSpPr/>
          <p:nvPr/>
        </p:nvSpPr>
        <p:spPr>
          <a:xfrm>
            <a:off x="4083866" y="186895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TOYOTA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49D0F5D-C152-12C4-F5FB-AF7211A0531A}"/>
              </a:ext>
            </a:extLst>
          </p:cNvPr>
          <p:cNvSpPr/>
          <p:nvPr/>
        </p:nvSpPr>
        <p:spPr>
          <a:xfrm>
            <a:off x="5687111" y="912441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distributor: Kyiv, Panov str. 10; Reseller: 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974F82-79EA-61B5-215A-F2D5E9A3B01D}"/>
              </a:ext>
            </a:extLst>
          </p:cNvPr>
          <p:cNvSpPr/>
          <p:nvPr/>
        </p:nvSpPr>
        <p:spPr>
          <a:xfrm>
            <a:off x="5687111" y="1231278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Authorized Dealer: 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156; Certified Auto Broker: 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D59BD05-3B5E-C99F-3268-C3486545FDD6}"/>
              </a:ext>
            </a:extLst>
          </p:cNvPr>
          <p:cNvSpPr/>
          <p:nvPr/>
        </p:nvSpPr>
        <p:spPr>
          <a:xfrm>
            <a:off x="5687111" y="1550115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distributor: Kyiv, Panov str. 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6E5635-F5FE-9F85-F134-CF3FFE8E27CA}"/>
              </a:ext>
            </a:extLst>
          </p:cNvPr>
          <p:cNvSpPr/>
          <p:nvPr/>
        </p:nvSpPr>
        <p:spPr>
          <a:xfrm>
            <a:off x="5687111" y="1868952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Certified Auto Broker: 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FCBD70-245E-C9C1-7EC1-C9D726C9AB82}"/>
              </a:ext>
            </a:extLst>
          </p:cNvPr>
          <p:cNvSpPr/>
          <p:nvPr/>
        </p:nvSpPr>
        <p:spPr>
          <a:xfrm>
            <a:off x="4083866" y="59360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33629C0-4AB2-D2F2-7A15-D3E7D26C6AD9}"/>
              </a:ext>
            </a:extLst>
          </p:cNvPr>
          <p:cNvSpPr/>
          <p:nvPr/>
        </p:nvSpPr>
        <p:spPr>
          <a:xfrm>
            <a:off x="5687111" y="593604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WHERE_TO_BUY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5A53C1-E5FD-9A59-3B31-8578E3B3B93D}"/>
              </a:ext>
            </a:extLst>
          </p:cNvPr>
          <p:cNvSpPr/>
          <p:nvPr/>
        </p:nvSpPr>
        <p:spPr>
          <a:xfrm>
            <a:off x="3924011" y="3303718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844761-0B3B-86AB-36D2-193C9A0C831B}"/>
              </a:ext>
            </a:extLst>
          </p:cNvPr>
          <p:cNvSpPr/>
          <p:nvPr/>
        </p:nvSpPr>
        <p:spPr>
          <a:xfrm>
            <a:off x="3924011" y="3622555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F7092B4-7D36-3390-1D70-739AA85C8B7E}"/>
              </a:ext>
            </a:extLst>
          </p:cNvPr>
          <p:cNvSpPr/>
          <p:nvPr/>
        </p:nvSpPr>
        <p:spPr>
          <a:xfrm>
            <a:off x="3924011" y="3941392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VOLVO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67A214-46D9-0EC5-E5A0-26A35B1BFE52}"/>
              </a:ext>
            </a:extLst>
          </p:cNvPr>
          <p:cNvSpPr/>
          <p:nvPr/>
        </p:nvSpPr>
        <p:spPr>
          <a:xfrm>
            <a:off x="3924011" y="4260229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TOYOTA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6E5F92-CE5B-F6F7-6F53-06342A088A20}"/>
              </a:ext>
            </a:extLst>
          </p:cNvPr>
          <p:cNvSpPr/>
          <p:nvPr/>
        </p:nvSpPr>
        <p:spPr>
          <a:xfrm>
            <a:off x="5069108" y="330371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DCE98D0-8D1A-BF39-D40A-7919253989AA}"/>
              </a:ext>
            </a:extLst>
          </p:cNvPr>
          <p:cNvSpPr/>
          <p:nvPr/>
        </p:nvSpPr>
        <p:spPr>
          <a:xfrm>
            <a:off x="5069108" y="362255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45D060-E61F-11B6-D3C7-24362FD71896}"/>
              </a:ext>
            </a:extLst>
          </p:cNvPr>
          <p:cNvSpPr/>
          <p:nvPr/>
        </p:nvSpPr>
        <p:spPr>
          <a:xfrm>
            <a:off x="5069108" y="394139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DD8863B-795D-F435-9E13-5EC769EAEE18}"/>
              </a:ext>
            </a:extLst>
          </p:cNvPr>
          <p:cNvSpPr/>
          <p:nvPr/>
        </p:nvSpPr>
        <p:spPr>
          <a:xfrm>
            <a:off x="5069108" y="426022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23A59BF-F47D-1F37-E19C-D9CCC8E08CE9}"/>
              </a:ext>
            </a:extLst>
          </p:cNvPr>
          <p:cNvSpPr/>
          <p:nvPr/>
        </p:nvSpPr>
        <p:spPr>
          <a:xfrm>
            <a:off x="3924011" y="2984881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1A43002-A254-0EFD-0F68-7E76672B4BD5}"/>
              </a:ext>
            </a:extLst>
          </p:cNvPr>
          <p:cNvSpPr/>
          <p:nvPr/>
        </p:nvSpPr>
        <p:spPr>
          <a:xfrm>
            <a:off x="5069108" y="298488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 err="1"/>
              <a:t>offical_ditributor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91C5627-576C-F3A9-9C19-F27601BB686A}"/>
              </a:ext>
            </a:extLst>
          </p:cNvPr>
          <p:cNvSpPr/>
          <p:nvPr/>
        </p:nvSpPr>
        <p:spPr>
          <a:xfrm>
            <a:off x="6664343" y="330371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98736F8-3183-1718-8435-AD7225AADAE1}"/>
              </a:ext>
            </a:extLst>
          </p:cNvPr>
          <p:cNvSpPr/>
          <p:nvPr/>
        </p:nvSpPr>
        <p:spPr>
          <a:xfrm>
            <a:off x="6664343" y="362255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CBDC5DF-C974-4162-54C9-D215707912FB}"/>
              </a:ext>
            </a:extLst>
          </p:cNvPr>
          <p:cNvSpPr/>
          <p:nvPr/>
        </p:nvSpPr>
        <p:spPr>
          <a:xfrm>
            <a:off x="6664343" y="394139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6AAB8FC-1959-5406-9B59-1B60B22AC2CB}"/>
              </a:ext>
            </a:extLst>
          </p:cNvPr>
          <p:cNvSpPr/>
          <p:nvPr/>
        </p:nvSpPr>
        <p:spPr>
          <a:xfrm>
            <a:off x="6664343" y="426022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51345F9-C488-2848-355D-6C0078DB743B}"/>
              </a:ext>
            </a:extLst>
          </p:cNvPr>
          <p:cNvSpPr/>
          <p:nvPr/>
        </p:nvSpPr>
        <p:spPr>
          <a:xfrm>
            <a:off x="6664343" y="298488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reseller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86AB4A-F96E-976B-06C0-DBCFF678A105}"/>
              </a:ext>
            </a:extLst>
          </p:cNvPr>
          <p:cNvSpPr/>
          <p:nvPr/>
        </p:nvSpPr>
        <p:spPr>
          <a:xfrm>
            <a:off x="8259578" y="330371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8610FC8-5EE3-5724-33BC-17F6B743ABE3}"/>
              </a:ext>
            </a:extLst>
          </p:cNvPr>
          <p:cNvSpPr/>
          <p:nvPr/>
        </p:nvSpPr>
        <p:spPr>
          <a:xfrm>
            <a:off x="8259578" y="362255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156;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16E8057-A26D-76DA-715C-8CA8734C19FF}"/>
              </a:ext>
            </a:extLst>
          </p:cNvPr>
          <p:cNvSpPr/>
          <p:nvPr/>
        </p:nvSpPr>
        <p:spPr>
          <a:xfrm>
            <a:off x="8259578" y="394139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CC02F88-14EC-F30B-76FE-37812A3C2E42}"/>
              </a:ext>
            </a:extLst>
          </p:cNvPr>
          <p:cNvSpPr/>
          <p:nvPr/>
        </p:nvSpPr>
        <p:spPr>
          <a:xfrm>
            <a:off x="8259578" y="426022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1A99D15-03E3-6BC7-AE2D-69F1EF2E55F2}"/>
              </a:ext>
            </a:extLst>
          </p:cNvPr>
          <p:cNvSpPr/>
          <p:nvPr/>
        </p:nvSpPr>
        <p:spPr>
          <a:xfrm>
            <a:off x="8259578" y="298488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 err="1"/>
              <a:t>auth_diller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7FBCFB-409A-1DF8-04CD-FC4365173ADD}"/>
              </a:ext>
            </a:extLst>
          </p:cNvPr>
          <p:cNvSpPr/>
          <p:nvPr/>
        </p:nvSpPr>
        <p:spPr>
          <a:xfrm>
            <a:off x="9860952" y="330371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C2B32B2-5DBB-A3B5-0E55-3C8DA4272D85}"/>
              </a:ext>
            </a:extLst>
          </p:cNvPr>
          <p:cNvSpPr/>
          <p:nvPr/>
        </p:nvSpPr>
        <p:spPr>
          <a:xfrm>
            <a:off x="9860952" y="362255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NULL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128C0F74-AB88-9A6E-A96F-01A33A28F005}"/>
              </a:ext>
            </a:extLst>
          </p:cNvPr>
          <p:cNvSpPr/>
          <p:nvPr/>
        </p:nvSpPr>
        <p:spPr>
          <a:xfrm>
            <a:off x="9860952" y="394139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9F82D70-9B58-FD29-B126-A892D5D98CD5}"/>
              </a:ext>
            </a:extLst>
          </p:cNvPr>
          <p:cNvSpPr/>
          <p:nvPr/>
        </p:nvSpPr>
        <p:spPr>
          <a:xfrm>
            <a:off x="9860952" y="426022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49C4FA5-F9DF-452D-7F96-938B79A0A523}"/>
              </a:ext>
            </a:extLst>
          </p:cNvPr>
          <p:cNvSpPr/>
          <p:nvPr/>
        </p:nvSpPr>
        <p:spPr>
          <a:xfrm>
            <a:off x="9860952" y="298488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 err="1"/>
              <a:t>cert_broker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4B3CC62-45D3-581A-9733-96907AAC528A}"/>
              </a:ext>
            </a:extLst>
          </p:cNvPr>
          <p:cNvSpPr txBox="1"/>
          <p:nvPr/>
        </p:nvSpPr>
        <p:spPr>
          <a:xfrm>
            <a:off x="6997273" y="2302243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AF5EF-6539-85F1-6D25-49AB1F91735B}"/>
              </a:ext>
            </a:extLst>
          </p:cNvPr>
          <p:cNvSpPr txBox="1"/>
          <p:nvPr/>
        </p:nvSpPr>
        <p:spPr>
          <a:xfrm>
            <a:off x="5684066" y="5287114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gradFill flip="none" rotWithShape="1">
                <a:gsLst>
                  <a:gs pos="7000">
                    <a:schemeClr val="tx2">
                      <a:lumMod val="50000"/>
                      <a:lumOff val="50000"/>
                    </a:schemeClr>
                  </a:gs>
                  <a:gs pos="35000">
                    <a:schemeClr val="accent5">
                      <a:lumMod val="60000"/>
                      <a:lumOff val="40000"/>
                    </a:schemeClr>
                  </a:gs>
                  <a:gs pos="76000">
                    <a:srgbClr val="0070C0"/>
                  </a:gs>
                  <a:gs pos="97000">
                    <a:schemeClr val="tx2">
                      <a:lumMod val="75000"/>
                      <a:lumOff val="2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0244922-DE71-5694-6679-D85CC7D8FB3F}"/>
              </a:ext>
            </a:extLst>
          </p:cNvPr>
          <p:cNvCxnSpPr>
            <a:cxnSpLocks/>
          </p:cNvCxnSpPr>
          <p:nvPr/>
        </p:nvCxnSpPr>
        <p:spPr>
          <a:xfrm>
            <a:off x="3836427" y="1468343"/>
            <a:ext cx="7507705" cy="250858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9861A5C-AA2D-0E89-3458-F928DCDE714A}"/>
              </a:ext>
            </a:extLst>
          </p:cNvPr>
          <p:cNvCxnSpPr>
            <a:cxnSpLocks/>
          </p:cNvCxnSpPr>
          <p:nvPr/>
        </p:nvCxnSpPr>
        <p:spPr>
          <a:xfrm flipH="1">
            <a:off x="3708416" y="1666864"/>
            <a:ext cx="7551495" cy="222903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4714E987-DC0B-10EA-F3D2-8EB228785E03}"/>
              </a:ext>
            </a:extLst>
          </p:cNvPr>
          <p:cNvSpPr txBox="1"/>
          <p:nvPr/>
        </p:nvSpPr>
        <p:spPr>
          <a:xfrm>
            <a:off x="3850138" y="4914493"/>
            <a:ext cx="76110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It’s not okay to use DDL (Data Definition Language) to just support a new type, or delete some seller type!</a:t>
            </a:r>
            <a:endParaRPr lang="en-US" sz="1800" b="1" dirty="0">
              <a:solidFill>
                <a:srgbClr val="FF0000"/>
              </a:soli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83801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0878AE-87D6-C143-BFAD-E886BB910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173D116-B631-29BC-061F-478D12CDF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1084A45C-5ADF-4C95-C023-4F41CCC20E3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485C006-DBBB-5195-0354-15DA1537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D52889-A869-79E4-292A-64D148747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52" y="0"/>
            <a:ext cx="3822189" cy="912441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1NF</a:t>
            </a:r>
            <a:endParaRPr lang="en-US" sz="4000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7316245E-A267-F8A4-F343-789817F9B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Freeform 29">
            <a:extLst>
              <a:ext uri="{FF2B5EF4-FFF2-40B4-BE49-F238E27FC236}">
                <a16:creationId xmlns:a16="http://schemas.microsoft.com/office/drawing/2014/main" id="{C1264519-65B2-5AA4-97BE-82E9ACD0C1AC}"/>
              </a:ext>
            </a:extLst>
          </p:cNvPr>
          <p:cNvSpPr>
            <a:spLocks noChangeAspect="1"/>
          </p:cNvSpPr>
          <p:nvPr/>
        </p:nvSpPr>
        <p:spPr bwMode="auto">
          <a:xfrm>
            <a:off x="1590270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Freeform 29">
            <a:extLst>
              <a:ext uri="{FF2B5EF4-FFF2-40B4-BE49-F238E27FC236}">
                <a16:creationId xmlns:a16="http://schemas.microsoft.com/office/drawing/2014/main" id="{852A1F38-319B-1CFA-EC2E-52E878E98298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1273474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ROWS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ORDER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DOESN’T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MATTER</a:t>
            </a:r>
          </a:p>
        </p:txBody>
      </p:sp>
      <p:sp>
        <p:nvSpPr>
          <p:cNvPr id="4" name="Freeform 29">
            <a:extLst>
              <a:ext uri="{FF2B5EF4-FFF2-40B4-BE49-F238E27FC236}">
                <a16:creationId xmlns:a16="http://schemas.microsoft.com/office/drawing/2014/main" id="{0D13222F-298C-DD75-D768-1091DC1AB28A}"/>
              </a:ext>
            </a:extLst>
          </p:cNvPr>
          <p:cNvSpPr>
            <a:spLocks noChangeAspect="1"/>
          </p:cNvSpPr>
          <p:nvPr/>
        </p:nvSpPr>
        <p:spPr bwMode="auto">
          <a:xfrm>
            <a:off x="242266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Freeform 29">
            <a:extLst>
              <a:ext uri="{FF2B5EF4-FFF2-40B4-BE49-F238E27FC236}">
                <a16:creationId xmlns:a16="http://schemas.microsoft.com/office/drawing/2014/main" id="{1BE8155A-C84E-A494-5446-F8488FBD721E}"/>
              </a:ext>
            </a:extLst>
          </p:cNvPr>
          <p:cNvSpPr>
            <a:spLocks noChangeAspect="1"/>
          </p:cNvSpPr>
          <p:nvPr/>
        </p:nvSpPr>
        <p:spPr bwMode="auto">
          <a:xfrm>
            <a:off x="1595134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COLUMNS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ORDER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DOESN’T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MATTER</a:t>
            </a:r>
          </a:p>
        </p:txBody>
      </p:sp>
      <p:sp>
        <p:nvSpPr>
          <p:cNvPr id="10" name="Freeform 29">
            <a:extLst>
              <a:ext uri="{FF2B5EF4-FFF2-40B4-BE49-F238E27FC236}">
                <a16:creationId xmlns:a16="http://schemas.microsoft.com/office/drawing/2014/main" id="{DB024CB4-81CD-E6E6-8921-C0ECB709EEBC}"/>
              </a:ext>
            </a:extLst>
          </p:cNvPr>
          <p:cNvSpPr>
            <a:spLocks noChangeAspect="1"/>
          </p:cNvSpPr>
          <p:nvPr/>
        </p:nvSpPr>
        <p:spPr bwMode="auto">
          <a:xfrm>
            <a:off x="1590269" y="3615925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COLUMN CONTAINS ATOMIC </a:t>
            </a:r>
          </a:p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VALUES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900" b="1" dirty="0">
                <a:solidFill>
                  <a:schemeClr val="bg1"/>
                </a:solidFill>
              </a:rPr>
              <a:t>(no repeating </a:t>
            </a:r>
          </a:p>
          <a:p>
            <a:pPr algn="ctr" defTabSz="1219170"/>
            <a:r>
              <a:rPr lang="en-US" sz="900" b="1" dirty="0">
                <a:solidFill>
                  <a:schemeClr val="bg1"/>
                </a:solidFill>
              </a:rPr>
              <a:t>groups)</a:t>
            </a:r>
          </a:p>
        </p:txBody>
      </p:sp>
      <p:sp>
        <p:nvSpPr>
          <p:cNvPr id="11" name="Freeform 29">
            <a:extLst>
              <a:ext uri="{FF2B5EF4-FFF2-40B4-BE49-F238E27FC236}">
                <a16:creationId xmlns:a16="http://schemas.microsoft.com/office/drawing/2014/main" id="{23BE48C9-8E77-AC58-830B-29753B4767F7}"/>
              </a:ext>
            </a:extLst>
          </p:cNvPr>
          <p:cNvSpPr>
            <a:spLocks noChangeAspect="1"/>
          </p:cNvSpPr>
          <p:nvPr/>
        </p:nvSpPr>
        <p:spPr bwMode="auto">
          <a:xfrm>
            <a:off x="237402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VALUES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 HAS THE SAME DATA TYPE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3A6F15-8156-0028-62E3-C5B2D0EEF15C}"/>
              </a:ext>
            </a:extLst>
          </p:cNvPr>
          <p:cNvSpPr/>
          <p:nvPr/>
        </p:nvSpPr>
        <p:spPr>
          <a:xfrm>
            <a:off x="4083866" y="91244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F07F164-23EB-2E55-01D7-C8780530421D}"/>
              </a:ext>
            </a:extLst>
          </p:cNvPr>
          <p:cNvSpPr/>
          <p:nvPr/>
        </p:nvSpPr>
        <p:spPr>
          <a:xfrm>
            <a:off x="4083866" y="123127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B8A01B-02C7-3A76-A587-D7BCFD7F80D3}"/>
              </a:ext>
            </a:extLst>
          </p:cNvPr>
          <p:cNvSpPr/>
          <p:nvPr/>
        </p:nvSpPr>
        <p:spPr>
          <a:xfrm>
            <a:off x="4083866" y="155011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VOLVO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7CBCCA-3DC3-60EF-DBF2-9DF6C13BCA44}"/>
              </a:ext>
            </a:extLst>
          </p:cNvPr>
          <p:cNvSpPr/>
          <p:nvPr/>
        </p:nvSpPr>
        <p:spPr>
          <a:xfrm>
            <a:off x="4083866" y="186895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TOYOTA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BDF5083-6DD4-C04B-8A53-4A2698A031F7}"/>
              </a:ext>
            </a:extLst>
          </p:cNvPr>
          <p:cNvSpPr/>
          <p:nvPr/>
        </p:nvSpPr>
        <p:spPr>
          <a:xfrm>
            <a:off x="5687111" y="912441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distributor: Kyiv, Panov str. 10; Reseller: 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09EE88-16B6-80F4-D786-FB9072D2DE58}"/>
              </a:ext>
            </a:extLst>
          </p:cNvPr>
          <p:cNvSpPr/>
          <p:nvPr/>
        </p:nvSpPr>
        <p:spPr>
          <a:xfrm>
            <a:off x="5687111" y="1231278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Authorized Dealer: 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156; Certified Auto Broker: 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 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ADFE15-A41B-7BD1-F7A1-F69A9179AC15}"/>
              </a:ext>
            </a:extLst>
          </p:cNvPr>
          <p:cNvSpPr/>
          <p:nvPr/>
        </p:nvSpPr>
        <p:spPr>
          <a:xfrm>
            <a:off x="5687111" y="1550115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distributor: Kyiv, Panov str. 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2F5AD6C-A703-60B5-71D4-D02E22E700BC}"/>
              </a:ext>
            </a:extLst>
          </p:cNvPr>
          <p:cNvSpPr/>
          <p:nvPr/>
        </p:nvSpPr>
        <p:spPr>
          <a:xfrm>
            <a:off x="5687111" y="1868952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Certified Auto Broker: 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F263291-632B-0CCA-A3FE-1CD6DBFC07F5}"/>
              </a:ext>
            </a:extLst>
          </p:cNvPr>
          <p:cNvSpPr/>
          <p:nvPr/>
        </p:nvSpPr>
        <p:spPr>
          <a:xfrm>
            <a:off x="4083866" y="59360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F12BFA8-8858-C576-6AE9-5B64B5ED8F7E}"/>
              </a:ext>
            </a:extLst>
          </p:cNvPr>
          <p:cNvSpPr/>
          <p:nvPr/>
        </p:nvSpPr>
        <p:spPr>
          <a:xfrm>
            <a:off x="5687111" y="593604"/>
            <a:ext cx="5572801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WHERE_TO_BUY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A6A0A21-BF02-1892-9D89-F513242F6020}"/>
              </a:ext>
            </a:extLst>
          </p:cNvPr>
          <p:cNvSpPr/>
          <p:nvPr/>
        </p:nvSpPr>
        <p:spPr>
          <a:xfrm>
            <a:off x="5327926" y="3419057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81A2B93-0E63-14F1-8CFA-877FFFC52D3D}"/>
              </a:ext>
            </a:extLst>
          </p:cNvPr>
          <p:cNvSpPr/>
          <p:nvPr/>
        </p:nvSpPr>
        <p:spPr>
          <a:xfrm>
            <a:off x="5327514" y="4056731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FE3772-CE70-33B5-D70F-98E863BEC1F4}"/>
              </a:ext>
            </a:extLst>
          </p:cNvPr>
          <p:cNvSpPr/>
          <p:nvPr/>
        </p:nvSpPr>
        <p:spPr>
          <a:xfrm>
            <a:off x="5324467" y="4694405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VOLVO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E149F77-9A5E-F3A6-E231-8D3B0ADBF64D}"/>
              </a:ext>
            </a:extLst>
          </p:cNvPr>
          <p:cNvSpPr/>
          <p:nvPr/>
        </p:nvSpPr>
        <p:spPr>
          <a:xfrm>
            <a:off x="5324467" y="5013242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TOYOTA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2913E50-DB84-DE3F-A841-086179027212}"/>
              </a:ext>
            </a:extLst>
          </p:cNvPr>
          <p:cNvSpPr/>
          <p:nvPr/>
        </p:nvSpPr>
        <p:spPr>
          <a:xfrm>
            <a:off x="6473022" y="3419057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488D15-6180-E62D-E820-A652C1E09CA0}"/>
              </a:ext>
            </a:extLst>
          </p:cNvPr>
          <p:cNvSpPr/>
          <p:nvPr/>
        </p:nvSpPr>
        <p:spPr>
          <a:xfrm>
            <a:off x="6472610" y="4056731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Authorized Dealer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2DBFDC-949E-9854-47BB-B930CFB05B15}"/>
              </a:ext>
            </a:extLst>
          </p:cNvPr>
          <p:cNvSpPr/>
          <p:nvPr/>
        </p:nvSpPr>
        <p:spPr>
          <a:xfrm>
            <a:off x="6469563" y="4694405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6F475C2-C1FF-C6FE-E0B6-5C8A425A07D4}"/>
              </a:ext>
            </a:extLst>
          </p:cNvPr>
          <p:cNvSpPr/>
          <p:nvPr/>
        </p:nvSpPr>
        <p:spPr>
          <a:xfrm>
            <a:off x="6469563" y="5013242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Certified Auto Broker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0B41140-F8FB-3141-8FA1-8971CBC5C389}"/>
              </a:ext>
            </a:extLst>
          </p:cNvPr>
          <p:cNvSpPr/>
          <p:nvPr/>
        </p:nvSpPr>
        <p:spPr>
          <a:xfrm>
            <a:off x="5327926" y="3100220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0A3264-4A1D-3C5A-F547-8E4108FE9421}"/>
              </a:ext>
            </a:extLst>
          </p:cNvPr>
          <p:cNvSpPr/>
          <p:nvPr/>
        </p:nvSpPr>
        <p:spPr>
          <a:xfrm>
            <a:off x="6473022" y="3100220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SELLER_TYPE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368405C-EF1E-27D0-D8C2-8973C78C7536}"/>
              </a:ext>
            </a:extLst>
          </p:cNvPr>
          <p:cNvSpPr/>
          <p:nvPr/>
        </p:nvSpPr>
        <p:spPr>
          <a:xfrm>
            <a:off x="8310817" y="341905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FE0569-2EC5-88AC-B945-0EF7E052CCD1}"/>
              </a:ext>
            </a:extLst>
          </p:cNvPr>
          <p:cNvSpPr/>
          <p:nvPr/>
        </p:nvSpPr>
        <p:spPr>
          <a:xfrm>
            <a:off x="8310405" y="405673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DED1B44-FA45-24DD-A796-B3E175DEB45D}"/>
              </a:ext>
            </a:extLst>
          </p:cNvPr>
          <p:cNvSpPr/>
          <p:nvPr/>
        </p:nvSpPr>
        <p:spPr>
          <a:xfrm>
            <a:off x="8303782" y="4694405"/>
            <a:ext cx="160681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551514-DD10-87C5-C068-3313FF474B02}"/>
              </a:ext>
            </a:extLst>
          </p:cNvPr>
          <p:cNvSpPr/>
          <p:nvPr/>
        </p:nvSpPr>
        <p:spPr>
          <a:xfrm>
            <a:off x="8303783" y="5013242"/>
            <a:ext cx="160681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A3B192C-13FC-FC13-03AF-7C307161D7B9}"/>
              </a:ext>
            </a:extLst>
          </p:cNvPr>
          <p:cNvSpPr/>
          <p:nvPr/>
        </p:nvSpPr>
        <p:spPr>
          <a:xfrm>
            <a:off x="8310817" y="310022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ADDRESS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8DFF536-0523-5F49-1B20-C5613A4BE00C}"/>
              </a:ext>
            </a:extLst>
          </p:cNvPr>
          <p:cNvSpPr txBox="1"/>
          <p:nvPr/>
        </p:nvSpPr>
        <p:spPr>
          <a:xfrm>
            <a:off x="6997273" y="2302243"/>
            <a:ext cx="13981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ea typeface="+mj-ea"/>
                <a:cs typeface="Calibri" panose="020F0502020204030204" pitchFamily="34" charset="0"/>
              </a:rPr>
              <a:t>solution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46BBCB-8B89-4816-671B-4370CE1F1B11}"/>
              </a:ext>
            </a:extLst>
          </p:cNvPr>
          <p:cNvSpPr txBox="1"/>
          <p:nvPr/>
        </p:nvSpPr>
        <p:spPr>
          <a:xfrm>
            <a:off x="7084523" y="4958759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gradFill flip="none" rotWithShape="1">
                <a:gsLst>
                  <a:gs pos="7000">
                    <a:schemeClr val="tx2">
                      <a:lumMod val="50000"/>
                      <a:lumOff val="50000"/>
                    </a:schemeClr>
                  </a:gs>
                  <a:gs pos="35000">
                    <a:schemeClr val="accent5">
                      <a:lumMod val="60000"/>
                      <a:lumOff val="40000"/>
                    </a:schemeClr>
                  </a:gs>
                  <a:gs pos="76000">
                    <a:srgbClr val="0070C0"/>
                  </a:gs>
                  <a:gs pos="97000">
                    <a:schemeClr val="tx2">
                      <a:lumMod val="75000"/>
                      <a:lumOff val="2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E1DFF11-B049-3051-A16B-23E50EAAA7A6}"/>
              </a:ext>
            </a:extLst>
          </p:cNvPr>
          <p:cNvSpPr/>
          <p:nvPr/>
        </p:nvSpPr>
        <p:spPr>
          <a:xfrm>
            <a:off x="5327515" y="3737894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3504ADFB-81A2-B3A7-8E01-19AE9B5AF6FC}"/>
              </a:ext>
            </a:extLst>
          </p:cNvPr>
          <p:cNvSpPr/>
          <p:nvPr/>
        </p:nvSpPr>
        <p:spPr>
          <a:xfrm>
            <a:off x="6472611" y="3737894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Reseller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6B1A2B1-B920-9DF8-73DF-2211F2BD7BB6}"/>
              </a:ext>
            </a:extLst>
          </p:cNvPr>
          <p:cNvSpPr/>
          <p:nvPr/>
        </p:nvSpPr>
        <p:spPr>
          <a:xfrm>
            <a:off x="8310406" y="373789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D5F621D9-797B-5F00-3EBB-C70C33F1AC12}"/>
              </a:ext>
            </a:extLst>
          </p:cNvPr>
          <p:cNvSpPr/>
          <p:nvPr/>
        </p:nvSpPr>
        <p:spPr>
          <a:xfrm>
            <a:off x="5327513" y="4375568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C05089-56DB-2345-F048-020259A2D3EC}"/>
              </a:ext>
            </a:extLst>
          </p:cNvPr>
          <p:cNvSpPr/>
          <p:nvPr/>
        </p:nvSpPr>
        <p:spPr>
          <a:xfrm>
            <a:off x="6472609" y="4375568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Certified Auto Broker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78E7823-2352-1621-9CD7-EC09BC78F4B5}"/>
              </a:ext>
            </a:extLst>
          </p:cNvPr>
          <p:cNvSpPr/>
          <p:nvPr/>
        </p:nvSpPr>
        <p:spPr>
          <a:xfrm>
            <a:off x="8310404" y="437556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pic>
        <p:nvPicPr>
          <p:cNvPr id="64" name="Graphic 63" descr="Badge Tick1 with solid fill">
            <a:extLst>
              <a:ext uri="{FF2B5EF4-FFF2-40B4-BE49-F238E27FC236}">
                <a16:creationId xmlns:a16="http://schemas.microsoft.com/office/drawing/2014/main" id="{37C93E75-8F18-E174-686C-61E37AD91D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6888" y="561857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8281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CF227A-50A4-274A-D155-9EB58DDCD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F09EB1C-5EA9-8CD3-CF07-9BBA3283AF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E9BFA31F-B841-16DD-5974-8F943DC6E16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2D15DD8-DC8F-8FE1-70C3-A11A95003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DC3903-21CF-F05F-756E-EB9B6BD68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52" y="0"/>
            <a:ext cx="3822189" cy="912441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1NF</a:t>
            </a:r>
            <a:endParaRPr lang="en-US" sz="4000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0CD3EB94-83A0-9C11-54AB-21368AEF81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Freeform 29">
            <a:extLst>
              <a:ext uri="{FF2B5EF4-FFF2-40B4-BE49-F238E27FC236}">
                <a16:creationId xmlns:a16="http://schemas.microsoft.com/office/drawing/2014/main" id="{BE5200E7-7A9F-E87E-1145-FCDC22AB6BF5}"/>
              </a:ext>
            </a:extLst>
          </p:cNvPr>
          <p:cNvSpPr>
            <a:spLocks noChangeAspect="1"/>
          </p:cNvSpPr>
          <p:nvPr/>
        </p:nvSpPr>
        <p:spPr bwMode="auto">
          <a:xfrm>
            <a:off x="1590270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Freeform 29">
            <a:extLst>
              <a:ext uri="{FF2B5EF4-FFF2-40B4-BE49-F238E27FC236}">
                <a16:creationId xmlns:a16="http://schemas.microsoft.com/office/drawing/2014/main" id="{BAB8ED13-78C2-7F87-910D-A5B627D355E8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1273474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ROWS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ORDER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DOESN’T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MATTER</a:t>
            </a:r>
          </a:p>
        </p:txBody>
      </p:sp>
      <p:sp>
        <p:nvSpPr>
          <p:cNvPr id="4" name="Freeform 29">
            <a:extLst>
              <a:ext uri="{FF2B5EF4-FFF2-40B4-BE49-F238E27FC236}">
                <a16:creationId xmlns:a16="http://schemas.microsoft.com/office/drawing/2014/main" id="{A3F40C4F-0065-F09F-A91B-2AD1C45B5FA9}"/>
              </a:ext>
            </a:extLst>
          </p:cNvPr>
          <p:cNvSpPr>
            <a:spLocks noChangeAspect="1"/>
          </p:cNvSpPr>
          <p:nvPr/>
        </p:nvSpPr>
        <p:spPr bwMode="auto">
          <a:xfrm>
            <a:off x="242266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Freeform 29">
            <a:extLst>
              <a:ext uri="{FF2B5EF4-FFF2-40B4-BE49-F238E27FC236}">
                <a16:creationId xmlns:a16="http://schemas.microsoft.com/office/drawing/2014/main" id="{0A85E691-4FDB-AD13-6FE6-BA6075D0554B}"/>
              </a:ext>
            </a:extLst>
          </p:cNvPr>
          <p:cNvSpPr>
            <a:spLocks noChangeAspect="1"/>
          </p:cNvSpPr>
          <p:nvPr/>
        </p:nvSpPr>
        <p:spPr bwMode="auto">
          <a:xfrm>
            <a:off x="1595134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COLUMNS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ORDER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DOESN’T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MATTER</a:t>
            </a:r>
          </a:p>
        </p:txBody>
      </p:sp>
      <p:sp>
        <p:nvSpPr>
          <p:cNvPr id="10" name="Freeform 29">
            <a:extLst>
              <a:ext uri="{FF2B5EF4-FFF2-40B4-BE49-F238E27FC236}">
                <a16:creationId xmlns:a16="http://schemas.microsoft.com/office/drawing/2014/main" id="{62AC6E3B-B03C-27F5-ABFC-6ADA1BBE3AFF}"/>
              </a:ext>
            </a:extLst>
          </p:cNvPr>
          <p:cNvSpPr>
            <a:spLocks noChangeAspect="1"/>
          </p:cNvSpPr>
          <p:nvPr/>
        </p:nvSpPr>
        <p:spPr bwMode="auto">
          <a:xfrm>
            <a:off x="1590269" y="3615925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Freeform 29">
            <a:extLst>
              <a:ext uri="{FF2B5EF4-FFF2-40B4-BE49-F238E27FC236}">
                <a16:creationId xmlns:a16="http://schemas.microsoft.com/office/drawing/2014/main" id="{71F988FC-015A-2BE6-D51B-2849D13C8199}"/>
              </a:ext>
            </a:extLst>
          </p:cNvPr>
          <p:cNvSpPr>
            <a:spLocks noChangeAspect="1"/>
          </p:cNvSpPr>
          <p:nvPr/>
        </p:nvSpPr>
        <p:spPr bwMode="auto">
          <a:xfrm>
            <a:off x="237402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VALUES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 HAS THE SAME DATA TYPE</a:t>
            </a:r>
          </a:p>
        </p:txBody>
      </p:sp>
      <p:sp>
        <p:nvSpPr>
          <p:cNvPr id="12" name="Freeform 29">
            <a:extLst>
              <a:ext uri="{FF2B5EF4-FFF2-40B4-BE49-F238E27FC236}">
                <a16:creationId xmlns:a16="http://schemas.microsoft.com/office/drawing/2014/main" id="{F8EC3405-72BC-142F-7660-5EEDB5D5F323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4396742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DATA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INTEGRITY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(?)</a:t>
            </a:r>
          </a:p>
        </p:txBody>
      </p:sp>
      <p:sp>
        <p:nvSpPr>
          <p:cNvPr id="13" name="Freeform 29">
            <a:extLst>
              <a:ext uri="{FF2B5EF4-FFF2-40B4-BE49-F238E27FC236}">
                <a16:creationId xmlns:a16="http://schemas.microsoft.com/office/drawing/2014/main" id="{3B3234EB-30C9-A010-F277-EE9E9ECFC9BD}"/>
              </a:ext>
            </a:extLst>
          </p:cNvPr>
          <p:cNvSpPr>
            <a:spLocks noChangeAspect="1"/>
          </p:cNvSpPr>
          <p:nvPr/>
        </p:nvSpPr>
        <p:spPr bwMode="auto">
          <a:xfrm>
            <a:off x="1580541" y="3615925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 CONTAINS ATOMIC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VALUES</a:t>
            </a:r>
          </a:p>
          <a:p>
            <a:pPr algn="ctr" defTabSz="1219170"/>
            <a:r>
              <a:rPr lang="en-US" sz="900" b="1" dirty="0">
                <a:solidFill>
                  <a:schemeClr val="accent5"/>
                </a:solidFill>
              </a:rPr>
              <a:t>(no repeating </a:t>
            </a:r>
          </a:p>
          <a:p>
            <a:pPr algn="ctr" defTabSz="1219170"/>
            <a:r>
              <a:rPr lang="en-US" sz="900" b="1" dirty="0">
                <a:solidFill>
                  <a:schemeClr val="accent5"/>
                </a:solidFill>
              </a:rPr>
              <a:t>groups)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20B26A9-8088-986A-6ECB-FAA0C4EF4584}"/>
              </a:ext>
            </a:extLst>
          </p:cNvPr>
          <p:cNvSpPr/>
          <p:nvPr/>
        </p:nvSpPr>
        <p:spPr>
          <a:xfrm>
            <a:off x="5481887" y="617387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8EF3563-788D-FC17-53E3-D41AC00F132D}"/>
              </a:ext>
            </a:extLst>
          </p:cNvPr>
          <p:cNvSpPr/>
          <p:nvPr/>
        </p:nvSpPr>
        <p:spPr>
          <a:xfrm>
            <a:off x="5481475" y="1255061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4E0EBDD-222D-C021-C1F3-99E437A6BDE3}"/>
              </a:ext>
            </a:extLst>
          </p:cNvPr>
          <p:cNvSpPr/>
          <p:nvPr/>
        </p:nvSpPr>
        <p:spPr>
          <a:xfrm>
            <a:off x="5478428" y="1892735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VOLVO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304C84F-447B-2259-8B2E-0F9D71E5BCC0}"/>
              </a:ext>
            </a:extLst>
          </p:cNvPr>
          <p:cNvSpPr/>
          <p:nvPr/>
        </p:nvSpPr>
        <p:spPr>
          <a:xfrm>
            <a:off x="5478428" y="2211572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TOYOTA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D03480-D008-2D54-2368-6D8328F9139C}"/>
              </a:ext>
            </a:extLst>
          </p:cNvPr>
          <p:cNvSpPr/>
          <p:nvPr/>
        </p:nvSpPr>
        <p:spPr>
          <a:xfrm>
            <a:off x="6626983" y="617387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088DA7-5582-3604-E999-19CD24DDE260}"/>
              </a:ext>
            </a:extLst>
          </p:cNvPr>
          <p:cNvSpPr/>
          <p:nvPr/>
        </p:nvSpPr>
        <p:spPr>
          <a:xfrm>
            <a:off x="6626571" y="1255061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Authorized Dealer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95A187-901F-4FC7-A371-BB67DBF84303}"/>
              </a:ext>
            </a:extLst>
          </p:cNvPr>
          <p:cNvSpPr/>
          <p:nvPr/>
        </p:nvSpPr>
        <p:spPr>
          <a:xfrm>
            <a:off x="6623524" y="1892735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C0AA70-C9C5-681F-2919-8092164B8EA7}"/>
              </a:ext>
            </a:extLst>
          </p:cNvPr>
          <p:cNvSpPr/>
          <p:nvPr/>
        </p:nvSpPr>
        <p:spPr>
          <a:xfrm>
            <a:off x="6623524" y="2211572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Certified Auto Broker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250F26-FE8D-C57D-6289-F2F02FB2CE93}"/>
              </a:ext>
            </a:extLst>
          </p:cNvPr>
          <p:cNvSpPr/>
          <p:nvPr/>
        </p:nvSpPr>
        <p:spPr>
          <a:xfrm>
            <a:off x="5481887" y="298550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C9FD850-10C8-F1D5-80B2-9632B3AA18BA}"/>
              </a:ext>
            </a:extLst>
          </p:cNvPr>
          <p:cNvSpPr/>
          <p:nvPr/>
        </p:nvSpPr>
        <p:spPr>
          <a:xfrm>
            <a:off x="6626983" y="298550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SELLER_TYPE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ADAC1D8-A8BE-1CFF-CF0D-B0F59E91DD0D}"/>
              </a:ext>
            </a:extLst>
          </p:cNvPr>
          <p:cNvSpPr/>
          <p:nvPr/>
        </p:nvSpPr>
        <p:spPr>
          <a:xfrm>
            <a:off x="8464778" y="61738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49F892C-AA87-A5A1-0BF7-2748D5F39A50}"/>
              </a:ext>
            </a:extLst>
          </p:cNvPr>
          <p:cNvSpPr/>
          <p:nvPr/>
        </p:nvSpPr>
        <p:spPr>
          <a:xfrm>
            <a:off x="8464366" y="125506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A1C6CE-AE3B-CB97-BEB8-4FA2B3511E0C}"/>
              </a:ext>
            </a:extLst>
          </p:cNvPr>
          <p:cNvSpPr/>
          <p:nvPr/>
        </p:nvSpPr>
        <p:spPr>
          <a:xfrm>
            <a:off x="8457743" y="1892735"/>
            <a:ext cx="160681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3E4522D-B6FE-14A3-2A64-49359AFA539E}"/>
              </a:ext>
            </a:extLst>
          </p:cNvPr>
          <p:cNvSpPr/>
          <p:nvPr/>
        </p:nvSpPr>
        <p:spPr>
          <a:xfrm>
            <a:off x="8457744" y="2211572"/>
            <a:ext cx="160681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FDC222-7137-4A33-9069-33D96C1485DE}"/>
              </a:ext>
            </a:extLst>
          </p:cNvPr>
          <p:cNvSpPr/>
          <p:nvPr/>
        </p:nvSpPr>
        <p:spPr>
          <a:xfrm>
            <a:off x="8464778" y="29855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ADDRESS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76783B-4ABD-D4D0-0C59-7BD8C4ABEAE3}"/>
              </a:ext>
            </a:extLst>
          </p:cNvPr>
          <p:cNvSpPr txBox="1"/>
          <p:nvPr/>
        </p:nvSpPr>
        <p:spPr>
          <a:xfrm>
            <a:off x="7238484" y="2157089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gradFill flip="none" rotWithShape="1">
                <a:gsLst>
                  <a:gs pos="7000">
                    <a:schemeClr val="tx2">
                      <a:lumMod val="50000"/>
                      <a:lumOff val="50000"/>
                    </a:schemeClr>
                  </a:gs>
                  <a:gs pos="35000">
                    <a:schemeClr val="accent5">
                      <a:lumMod val="60000"/>
                      <a:lumOff val="40000"/>
                    </a:schemeClr>
                  </a:gs>
                  <a:gs pos="76000">
                    <a:srgbClr val="0070C0"/>
                  </a:gs>
                  <a:gs pos="97000">
                    <a:schemeClr val="tx2">
                      <a:lumMod val="75000"/>
                      <a:lumOff val="2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CA07438-4B24-AA7E-E565-ADBB77774D1F}"/>
              </a:ext>
            </a:extLst>
          </p:cNvPr>
          <p:cNvSpPr/>
          <p:nvPr/>
        </p:nvSpPr>
        <p:spPr>
          <a:xfrm>
            <a:off x="5481476" y="936224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3A393C0-A72A-ED5C-8D04-23D617355B19}"/>
              </a:ext>
            </a:extLst>
          </p:cNvPr>
          <p:cNvSpPr/>
          <p:nvPr/>
        </p:nvSpPr>
        <p:spPr>
          <a:xfrm>
            <a:off x="6626572" y="936224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Reseller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0AFB9DD-34A1-1C17-C7B2-A4799695928A}"/>
              </a:ext>
            </a:extLst>
          </p:cNvPr>
          <p:cNvSpPr/>
          <p:nvPr/>
        </p:nvSpPr>
        <p:spPr>
          <a:xfrm>
            <a:off x="8464367" y="93622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503CF9A-F4CF-2293-69A4-0DFBCACB781D}"/>
              </a:ext>
            </a:extLst>
          </p:cNvPr>
          <p:cNvSpPr/>
          <p:nvPr/>
        </p:nvSpPr>
        <p:spPr>
          <a:xfrm>
            <a:off x="5481474" y="1573898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3423C9-89CD-3348-C4DC-8A6CB0028045}"/>
              </a:ext>
            </a:extLst>
          </p:cNvPr>
          <p:cNvSpPr/>
          <p:nvPr/>
        </p:nvSpPr>
        <p:spPr>
          <a:xfrm>
            <a:off x="6626570" y="1573898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Certified Auto Broker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7C3C42-0B8E-2E91-17E3-3C64C936F80E}"/>
              </a:ext>
            </a:extLst>
          </p:cNvPr>
          <p:cNvSpPr/>
          <p:nvPr/>
        </p:nvSpPr>
        <p:spPr>
          <a:xfrm>
            <a:off x="8464365" y="157389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5475ACA4-128F-0451-34C5-630B77B82021}"/>
              </a:ext>
            </a:extLst>
          </p:cNvPr>
          <p:cNvSpPr/>
          <p:nvPr/>
        </p:nvSpPr>
        <p:spPr>
          <a:xfrm>
            <a:off x="3995498" y="3235446"/>
            <a:ext cx="3822188" cy="637674"/>
          </a:xfrm>
          <a:prstGeom prst="wedgeRoundRectCallout">
            <a:avLst>
              <a:gd name="adj1" fmla="val -42690"/>
              <a:gd name="adj2" fmla="val 106617"/>
              <a:gd name="adj3" fmla="val 16667"/>
            </a:avLst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Does it follow 1NF?</a:t>
            </a:r>
          </a:p>
        </p:txBody>
      </p:sp>
      <p:pic>
        <p:nvPicPr>
          <p:cNvPr id="41" name="Graphic 40" descr="Thumbs up sign with solid fill">
            <a:extLst>
              <a:ext uri="{FF2B5EF4-FFF2-40B4-BE49-F238E27FC236}">
                <a16:creationId xmlns:a16="http://schemas.microsoft.com/office/drawing/2014/main" id="{03998285-5946-80D6-DB2B-39FEE27851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88027" y="4780595"/>
            <a:ext cx="914400" cy="914400"/>
          </a:xfrm>
          <a:prstGeom prst="rect">
            <a:avLst/>
          </a:prstGeom>
        </p:spPr>
      </p:pic>
      <p:pic>
        <p:nvPicPr>
          <p:cNvPr id="42" name="Graphic 41" descr="Thumbs up sign with solid fill">
            <a:extLst>
              <a:ext uri="{FF2B5EF4-FFF2-40B4-BE49-F238E27FC236}">
                <a16:creationId xmlns:a16="http://schemas.microsoft.com/office/drawing/2014/main" id="{E6928F84-2601-20E4-36E5-95927E8DD4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317429" y="484096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101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848F32-CFA6-050D-515C-1A67DEDA7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17CDB2-B45A-BD3E-F3C4-2BFD3F3518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EBC2A057-C89F-7E2C-098F-194B5984974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32B218F-9343-2152-11E7-88EC3B421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06802F-4CA8-6C51-7174-D36355EE1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52" y="0"/>
            <a:ext cx="3822189" cy="912441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1NF</a:t>
            </a:r>
            <a:endParaRPr lang="en-US" sz="4000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79C628F3-EDC6-A281-C3B6-D5AFE434C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Freeform 29">
            <a:extLst>
              <a:ext uri="{FF2B5EF4-FFF2-40B4-BE49-F238E27FC236}">
                <a16:creationId xmlns:a16="http://schemas.microsoft.com/office/drawing/2014/main" id="{834EB490-E0EF-2D4B-60B0-093160790868}"/>
              </a:ext>
            </a:extLst>
          </p:cNvPr>
          <p:cNvSpPr>
            <a:spLocks noChangeAspect="1"/>
          </p:cNvSpPr>
          <p:nvPr/>
        </p:nvSpPr>
        <p:spPr bwMode="auto">
          <a:xfrm>
            <a:off x="1590270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Freeform 29">
            <a:extLst>
              <a:ext uri="{FF2B5EF4-FFF2-40B4-BE49-F238E27FC236}">
                <a16:creationId xmlns:a16="http://schemas.microsoft.com/office/drawing/2014/main" id="{54643F97-CC3E-D8EE-783A-9D331EF5E2ED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1273474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ROWS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ORDER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DOESN’T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MATTER</a:t>
            </a:r>
          </a:p>
        </p:txBody>
      </p:sp>
      <p:sp>
        <p:nvSpPr>
          <p:cNvPr id="4" name="Freeform 29">
            <a:extLst>
              <a:ext uri="{FF2B5EF4-FFF2-40B4-BE49-F238E27FC236}">
                <a16:creationId xmlns:a16="http://schemas.microsoft.com/office/drawing/2014/main" id="{30E82B50-4E3A-E145-42A1-235C875E18C4}"/>
              </a:ext>
            </a:extLst>
          </p:cNvPr>
          <p:cNvSpPr>
            <a:spLocks noChangeAspect="1"/>
          </p:cNvSpPr>
          <p:nvPr/>
        </p:nvSpPr>
        <p:spPr bwMode="auto">
          <a:xfrm>
            <a:off x="242266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Freeform 29">
            <a:extLst>
              <a:ext uri="{FF2B5EF4-FFF2-40B4-BE49-F238E27FC236}">
                <a16:creationId xmlns:a16="http://schemas.microsoft.com/office/drawing/2014/main" id="{A5695E1F-DBAE-B842-B130-AFFF650B083E}"/>
              </a:ext>
            </a:extLst>
          </p:cNvPr>
          <p:cNvSpPr>
            <a:spLocks noChangeAspect="1"/>
          </p:cNvSpPr>
          <p:nvPr/>
        </p:nvSpPr>
        <p:spPr bwMode="auto">
          <a:xfrm>
            <a:off x="1595134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COLUMNS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ORDER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DOESN’T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MATTER</a:t>
            </a:r>
          </a:p>
        </p:txBody>
      </p:sp>
      <p:sp>
        <p:nvSpPr>
          <p:cNvPr id="10" name="Freeform 29">
            <a:extLst>
              <a:ext uri="{FF2B5EF4-FFF2-40B4-BE49-F238E27FC236}">
                <a16:creationId xmlns:a16="http://schemas.microsoft.com/office/drawing/2014/main" id="{F51B61EE-4CD8-DB67-335D-A9A298D60CE7}"/>
              </a:ext>
            </a:extLst>
          </p:cNvPr>
          <p:cNvSpPr>
            <a:spLocks noChangeAspect="1"/>
          </p:cNvSpPr>
          <p:nvPr/>
        </p:nvSpPr>
        <p:spPr bwMode="auto">
          <a:xfrm>
            <a:off x="1590269" y="3615925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Freeform 29">
            <a:extLst>
              <a:ext uri="{FF2B5EF4-FFF2-40B4-BE49-F238E27FC236}">
                <a16:creationId xmlns:a16="http://schemas.microsoft.com/office/drawing/2014/main" id="{C6246316-B611-6A95-49E1-57E78648425C}"/>
              </a:ext>
            </a:extLst>
          </p:cNvPr>
          <p:cNvSpPr>
            <a:spLocks noChangeAspect="1"/>
          </p:cNvSpPr>
          <p:nvPr/>
        </p:nvSpPr>
        <p:spPr bwMode="auto">
          <a:xfrm>
            <a:off x="237402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VALUES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 HAS THE SAME DATA TYPE</a:t>
            </a:r>
          </a:p>
        </p:txBody>
      </p:sp>
      <p:sp>
        <p:nvSpPr>
          <p:cNvPr id="12" name="Freeform 29">
            <a:extLst>
              <a:ext uri="{FF2B5EF4-FFF2-40B4-BE49-F238E27FC236}">
                <a16:creationId xmlns:a16="http://schemas.microsoft.com/office/drawing/2014/main" id="{01CC56D3-9D17-72CC-A12D-220CBCE540D5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4396742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DATA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INTEGRITY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(?)</a:t>
            </a:r>
          </a:p>
        </p:txBody>
      </p:sp>
      <p:sp>
        <p:nvSpPr>
          <p:cNvPr id="13" name="Freeform 29">
            <a:extLst>
              <a:ext uri="{FF2B5EF4-FFF2-40B4-BE49-F238E27FC236}">
                <a16:creationId xmlns:a16="http://schemas.microsoft.com/office/drawing/2014/main" id="{53ADC8C9-23CE-E33B-99FA-71817EC57688}"/>
              </a:ext>
            </a:extLst>
          </p:cNvPr>
          <p:cNvSpPr>
            <a:spLocks noChangeAspect="1"/>
          </p:cNvSpPr>
          <p:nvPr/>
        </p:nvSpPr>
        <p:spPr bwMode="auto">
          <a:xfrm>
            <a:off x="1580541" y="3615925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 CONTAINS ATOMIC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VALUES</a:t>
            </a:r>
          </a:p>
          <a:p>
            <a:pPr algn="ctr" defTabSz="1219170"/>
            <a:r>
              <a:rPr lang="en-US" sz="900" b="1" dirty="0">
                <a:solidFill>
                  <a:schemeClr val="accent5"/>
                </a:solidFill>
              </a:rPr>
              <a:t>(no repeating </a:t>
            </a:r>
          </a:p>
          <a:p>
            <a:pPr algn="ctr" defTabSz="1219170"/>
            <a:r>
              <a:rPr lang="en-US" sz="900" b="1" dirty="0">
                <a:solidFill>
                  <a:schemeClr val="accent5"/>
                </a:solidFill>
              </a:rPr>
              <a:t>groups)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8748E34-A614-3720-BF62-7C6BA184BEB7}"/>
              </a:ext>
            </a:extLst>
          </p:cNvPr>
          <p:cNvSpPr/>
          <p:nvPr/>
        </p:nvSpPr>
        <p:spPr>
          <a:xfrm>
            <a:off x="5481887" y="617387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46586EF-12B7-D2BE-D751-488EBC131DEA}"/>
              </a:ext>
            </a:extLst>
          </p:cNvPr>
          <p:cNvSpPr/>
          <p:nvPr/>
        </p:nvSpPr>
        <p:spPr>
          <a:xfrm>
            <a:off x="5481475" y="1255061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A5EE80-CC11-D7D7-B5E7-225CA9F5A76E}"/>
              </a:ext>
            </a:extLst>
          </p:cNvPr>
          <p:cNvSpPr/>
          <p:nvPr/>
        </p:nvSpPr>
        <p:spPr>
          <a:xfrm>
            <a:off x="5478428" y="1892735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VOLVO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6F67CAC-2337-AABF-5F2F-A01A68DB0884}"/>
              </a:ext>
            </a:extLst>
          </p:cNvPr>
          <p:cNvSpPr/>
          <p:nvPr/>
        </p:nvSpPr>
        <p:spPr>
          <a:xfrm>
            <a:off x="5478428" y="2211572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TOYOTA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1A9F488-3C0F-C1A2-8864-4FFB2BE65857}"/>
              </a:ext>
            </a:extLst>
          </p:cNvPr>
          <p:cNvSpPr/>
          <p:nvPr/>
        </p:nvSpPr>
        <p:spPr>
          <a:xfrm>
            <a:off x="6626983" y="617387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2CDE55-9474-74D2-47F6-33440E2D951E}"/>
              </a:ext>
            </a:extLst>
          </p:cNvPr>
          <p:cNvSpPr/>
          <p:nvPr/>
        </p:nvSpPr>
        <p:spPr>
          <a:xfrm>
            <a:off x="6626571" y="1255061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Authorized Dealer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22DD4A-4C15-5AAB-1A9B-0AE0EDE7C105}"/>
              </a:ext>
            </a:extLst>
          </p:cNvPr>
          <p:cNvSpPr/>
          <p:nvPr/>
        </p:nvSpPr>
        <p:spPr>
          <a:xfrm>
            <a:off x="6623524" y="1892735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7D803A-5926-1960-FCFA-D86B6BB351DE}"/>
              </a:ext>
            </a:extLst>
          </p:cNvPr>
          <p:cNvSpPr/>
          <p:nvPr/>
        </p:nvSpPr>
        <p:spPr>
          <a:xfrm>
            <a:off x="6623524" y="2211572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Certified Auto Broker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9CE8B84-239A-0C0E-38B9-EB90D03BFA45}"/>
              </a:ext>
            </a:extLst>
          </p:cNvPr>
          <p:cNvSpPr/>
          <p:nvPr/>
        </p:nvSpPr>
        <p:spPr>
          <a:xfrm>
            <a:off x="5481887" y="298550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00D60F-6C69-173D-9817-5736CA0B143C}"/>
              </a:ext>
            </a:extLst>
          </p:cNvPr>
          <p:cNvSpPr/>
          <p:nvPr/>
        </p:nvSpPr>
        <p:spPr>
          <a:xfrm>
            <a:off x="6626983" y="298550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SELLER_TYPE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6C22E26-9328-01AA-94DD-252CC790508F}"/>
              </a:ext>
            </a:extLst>
          </p:cNvPr>
          <p:cNvSpPr/>
          <p:nvPr/>
        </p:nvSpPr>
        <p:spPr>
          <a:xfrm>
            <a:off x="8464778" y="61738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6114C10-114A-2C8E-0E27-B52751F73BC8}"/>
              </a:ext>
            </a:extLst>
          </p:cNvPr>
          <p:cNvSpPr/>
          <p:nvPr/>
        </p:nvSpPr>
        <p:spPr>
          <a:xfrm>
            <a:off x="8464366" y="125506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5CCEADD-4E41-F1B9-B85F-102DC4A8B5F4}"/>
              </a:ext>
            </a:extLst>
          </p:cNvPr>
          <p:cNvSpPr/>
          <p:nvPr/>
        </p:nvSpPr>
        <p:spPr>
          <a:xfrm>
            <a:off x="8457743" y="1892735"/>
            <a:ext cx="160681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23F99E-FCE7-B6C9-FD6E-82C0C8098BCB}"/>
              </a:ext>
            </a:extLst>
          </p:cNvPr>
          <p:cNvSpPr/>
          <p:nvPr/>
        </p:nvSpPr>
        <p:spPr>
          <a:xfrm>
            <a:off x="8457744" y="2211572"/>
            <a:ext cx="160681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C81CDFD-334E-12DA-0007-EB4851FC4D55}"/>
              </a:ext>
            </a:extLst>
          </p:cNvPr>
          <p:cNvSpPr/>
          <p:nvPr/>
        </p:nvSpPr>
        <p:spPr>
          <a:xfrm>
            <a:off x="8464778" y="29855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ADDRESS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A358CC6-6F8E-810D-9CA7-0F6A8BEEEB22}"/>
              </a:ext>
            </a:extLst>
          </p:cNvPr>
          <p:cNvSpPr txBox="1"/>
          <p:nvPr/>
        </p:nvSpPr>
        <p:spPr>
          <a:xfrm>
            <a:off x="7238484" y="2157089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gradFill flip="none" rotWithShape="1">
                <a:gsLst>
                  <a:gs pos="7000">
                    <a:schemeClr val="tx2">
                      <a:lumMod val="50000"/>
                      <a:lumOff val="50000"/>
                    </a:schemeClr>
                  </a:gs>
                  <a:gs pos="35000">
                    <a:schemeClr val="accent5">
                      <a:lumMod val="60000"/>
                      <a:lumOff val="40000"/>
                    </a:schemeClr>
                  </a:gs>
                  <a:gs pos="76000">
                    <a:srgbClr val="0070C0"/>
                  </a:gs>
                  <a:gs pos="97000">
                    <a:schemeClr val="tx2">
                      <a:lumMod val="75000"/>
                      <a:lumOff val="2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0A04902-E735-EABF-2D33-A3096F22B9ED}"/>
              </a:ext>
            </a:extLst>
          </p:cNvPr>
          <p:cNvSpPr/>
          <p:nvPr/>
        </p:nvSpPr>
        <p:spPr>
          <a:xfrm>
            <a:off x="5481476" y="936224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FA1E1B9-BDB1-4010-8061-5C9A07646DC1}"/>
              </a:ext>
            </a:extLst>
          </p:cNvPr>
          <p:cNvSpPr/>
          <p:nvPr/>
        </p:nvSpPr>
        <p:spPr>
          <a:xfrm>
            <a:off x="6626572" y="936224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Reseller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21845F8-03F4-E4F6-49F2-4250B42CF123}"/>
              </a:ext>
            </a:extLst>
          </p:cNvPr>
          <p:cNvSpPr/>
          <p:nvPr/>
        </p:nvSpPr>
        <p:spPr>
          <a:xfrm>
            <a:off x="8464367" y="93622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5CF7757-E7B8-06D5-3E25-29BC4B6B993B}"/>
              </a:ext>
            </a:extLst>
          </p:cNvPr>
          <p:cNvSpPr/>
          <p:nvPr/>
        </p:nvSpPr>
        <p:spPr>
          <a:xfrm>
            <a:off x="5481474" y="1573898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BE3E6B6-6C0B-5B02-0257-77ADAABC6EDA}"/>
              </a:ext>
            </a:extLst>
          </p:cNvPr>
          <p:cNvSpPr/>
          <p:nvPr/>
        </p:nvSpPr>
        <p:spPr>
          <a:xfrm>
            <a:off x="6626570" y="1573898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Certified Auto Broker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2B2B3E-8989-69E9-4996-74C5B9A3FE44}"/>
              </a:ext>
            </a:extLst>
          </p:cNvPr>
          <p:cNvSpPr/>
          <p:nvPr/>
        </p:nvSpPr>
        <p:spPr>
          <a:xfrm>
            <a:off x="8464365" y="157389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sp>
        <p:nvSpPr>
          <p:cNvPr id="40" name="Rounded Rectangular Callout 39">
            <a:extLst>
              <a:ext uri="{FF2B5EF4-FFF2-40B4-BE49-F238E27FC236}">
                <a16:creationId xmlns:a16="http://schemas.microsoft.com/office/drawing/2014/main" id="{E6AAF374-03AC-D17B-B1A1-2F3D4ADD2D4F}"/>
              </a:ext>
            </a:extLst>
          </p:cNvPr>
          <p:cNvSpPr/>
          <p:nvPr/>
        </p:nvSpPr>
        <p:spPr>
          <a:xfrm>
            <a:off x="3995498" y="3235446"/>
            <a:ext cx="3822188" cy="637674"/>
          </a:xfrm>
          <a:prstGeom prst="wedgeRoundRectCallout">
            <a:avLst>
              <a:gd name="adj1" fmla="val -42690"/>
              <a:gd name="adj2" fmla="val 106617"/>
              <a:gd name="adj3" fmla="val 16667"/>
            </a:avLst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Does it follow 1NF?</a:t>
            </a: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D4C5B53-B22F-A9BF-FE65-4B1B45969664}"/>
              </a:ext>
            </a:extLst>
          </p:cNvPr>
          <p:cNvSpPr/>
          <p:nvPr/>
        </p:nvSpPr>
        <p:spPr>
          <a:xfrm>
            <a:off x="7372413" y="4082664"/>
            <a:ext cx="4162945" cy="628155"/>
          </a:xfrm>
          <a:prstGeom prst="wedgeRoundRectCallout">
            <a:avLst>
              <a:gd name="adj1" fmla="val 45921"/>
              <a:gd name="adj2" fmla="val 97183"/>
              <a:gd name="adj3" fmla="val 16667"/>
            </a:avLst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Not really…</a:t>
            </a:r>
          </a:p>
        </p:txBody>
      </p:sp>
      <p:sp>
        <p:nvSpPr>
          <p:cNvPr id="15" name="Rounded Rectangular Callout 14">
            <a:extLst>
              <a:ext uri="{FF2B5EF4-FFF2-40B4-BE49-F238E27FC236}">
                <a16:creationId xmlns:a16="http://schemas.microsoft.com/office/drawing/2014/main" id="{168A856E-E9D0-9452-DD3E-E5832C4201F4}"/>
              </a:ext>
            </a:extLst>
          </p:cNvPr>
          <p:cNvSpPr/>
          <p:nvPr/>
        </p:nvSpPr>
        <p:spPr>
          <a:xfrm>
            <a:off x="3936362" y="4989049"/>
            <a:ext cx="3822188" cy="637674"/>
          </a:xfrm>
          <a:prstGeom prst="wedgeRoundRectCallout">
            <a:avLst>
              <a:gd name="adj1" fmla="val -42690"/>
              <a:gd name="adj2" fmla="val 106617"/>
              <a:gd name="adj3" fmla="val 16667"/>
            </a:avLst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What would happen if we add duplicates, will the system allow it now?</a:t>
            </a:r>
          </a:p>
        </p:txBody>
      </p:sp>
      <p:pic>
        <p:nvPicPr>
          <p:cNvPr id="17" name="Graphic 16" descr="Thumbs up sign with solid fill">
            <a:extLst>
              <a:ext uri="{FF2B5EF4-FFF2-40B4-BE49-F238E27FC236}">
                <a16:creationId xmlns:a16="http://schemas.microsoft.com/office/drawing/2014/main" id="{E8BB0BDE-CF30-3608-D8E8-A6B06933F4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07579" y="5726618"/>
            <a:ext cx="914400" cy="914400"/>
          </a:xfrm>
          <a:prstGeom prst="rect">
            <a:avLst/>
          </a:prstGeom>
        </p:spPr>
      </p:pic>
      <p:pic>
        <p:nvPicPr>
          <p:cNvPr id="43" name="Graphic 42" descr="Thumbs up sign with solid fill">
            <a:extLst>
              <a:ext uri="{FF2B5EF4-FFF2-40B4-BE49-F238E27FC236}">
                <a16:creationId xmlns:a16="http://schemas.microsoft.com/office/drawing/2014/main" id="{EED221FA-7DB1-7353-E6DA-3A015795181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8436981" y="5786983"/>
            <a:ext cx="914400" cy="914400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D037F8FF-7419-6003-5FE0-8BD72C375658}"/>
              </a:ext>
            </a:extLst>
          </p:cNvPr>
          <p:cNvSpPr/>
          <p:nvPr/>
        </p:nvSpPr>
        <p:spPr>
          <a:xfrm>
            <a:off x="5481887" y="2546417"/>
            <a:ext cx="1145098" cy="3188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TOYOTA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EABE7EE-F7DB-F1FB-01B5-FFE66772C839}"/>
              </a:ext>
            </a:extLst>
          </p:cNvPr>
          <p:cNvSpPr/>
          <p:nvPr/>
        </p:nvSpPr>
        <p:spPr>
          <a:xfrm>
            <a:off x="6626983" y="2546417"/>
            <a:ext cx="1830759" cy="3188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Certified Auto Broker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8984B8-C406-389B-2A34-0B9D353EBD06}"/>
              </a:ext>
            </a:extLst>
          </p:cNvPr>
          <p:cNvSpPr/>
          <p:nvPr/>
        </p:nvSpPr>
        <p:spPr>
          <a:xfrm>
            <a:off x="8461203" y="2546417"/>
            <a:ext cx="1603359" cy="3188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</p:spTree>
    <p:extLst>
      <p:ext uri="{BB962C8B-B14F-4D97-AF65-F5344CB8AC3E}">
        <p14:creationId xmlns:p14="http://schemas.microsoft.com/office/powerpoint/2010/main" val="74859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9" grpId="0" animBg="1"/>
      <p:bldP spid="15" grpId="0" animBg="1"/>
      <p:bldP spid="50" grpId="0" animBg="1"/>
      <p:bldP spid="51" grpId="0" animBg="1"/>
      <p:bldP spid="5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B25C44-A0C9-2D28-77E0-A6F88B4DE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A1ADA0A-5051-00D5-A9A0-5B89925234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70017922-21AB-1B89-7690-63E377DE539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4A0FA3E-43EE-89D9-469E-D630F7C3A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015A0-B0EF-28F0-DE31-030FF92E5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52" y="0"/>
            <a:ext cx="3822189" cy="912441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1NF</a:t>
            </a:r>
            <a:endParaRPr lang="en-US" sz="4000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AB958008-0FB8-B60C-E363-B085133DD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Freeform 29">
            <a:extLst>
              <a:ext uri="{FF2B5EF4-FFF2-40B4-BE49-F238E27FC236}">
                <a16:creationId xmlns:a16="http://schemas.microsoft.com/office/drawing/2014/main" id="{877D3CF8-D692-50F1-8A07-1D5414F0856D}"/>
              </a:ext>
            </a:extLst>
          </p:cNvPr>
          <p:cNvSpPr>
            <a:spLocks noChangeAspect="1"/>
          </p:cNvSpPr>
          <p:nvPr/>
        </p:nvSpPr>
        <p:spPr bwMode="auto">
          <a:xfrm>
            <a:off x="1590270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Freeform 29">
            <a:extLst>
              <a:ext uri="{FF2B5EF4-FFF2-40B4-BE49-F238E27FC236}">
                <a16:creationId xmlns:a16="http://schemas.microsoft.com/office/drawing/2014/main" id="{12B251B9-0FB7-4FA8-B4CA-78C733324CC8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1273474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ROWS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ORDER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DOESN’T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MATTER</a:t>
            </a:r>
          </a:p>
        </p:txBody>
      </p:sp>
      <p:sp>
        <p:nvSpPr>
          <p:cNvPr id="4" name="Freeform 29">
            <a:extLst>
              <a:ext uri="{FF2B5EF4-FFF2-40B4-BE49-F238E27FC236}">
                <a16:creationId xmlns:a16="http://schemas.microsoft.com/office/drawing/2014/main" id="{3AE870A8-15E7-C9E3-9D1A-A5161BA1F9CC}"/>
              </a:ext>
            </a:extLst>
          </p:cNvPr>
          <p:cNvSpPr>
            <a:spLocks noChangeAspect="1"/>
          </p:cNvSpPr>
          <p:nvPr/>
        </p:nvSpPr>
        <p:spPr bwMode="auto">
          <a:xfrm>
            <a:off x="242266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Freeform 29">
            <a:extLst>
              <a:ext uri="{FF2B5EF4-FFF2-40B4-BE49-F238E27FC236}">
                <a16:creationId xmlns:a16="http://schemas.microsoft.com/office/drawing/2014/main" id="{5FAB5B7D-3C05-2BD8-7801-42D7983E6733}"/>
              </a:ext>
            </a:extLst>
          </p:cNvPr>
          <p:cNvSpPr>
            <a:spLocks noChangeAspect="1"/>
          </p:cNvSpPr>
          <p:nvPr/>
        </p:nvSpPr>
        <p:spPr bwMode="auto">
          <a:xfrm>
            <a:off x="1595134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COLUMNS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ORDER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DOESN’T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MATTER</a:t>
            </a:r>
          </a:p>
        </p:txBody>
      </p:sp>
      <p:sp>
        <p:nvSpPr>
          <p:cNvPr id="10" name="Freeform 29">
            <a:extLst>
              <a:ext uri="{FF2B5EF4-FFF2-40B4-BE49-F238E27FC236}">
                <a16:creationId xmlns:a16="http://schemas.microsoft.com/office/drawing/2014/main" id="{F0B0D056-6068-6359-5B76-8656F7EDC1ED}"/>
              </a:ext>
            </a:extLst>
          </p:cNvPr>
          <p:cNvSpPr>
            <a:spLocks noChangeAspect="1"/>
          </p:cNvSpPr>
          <p:nvPr/>
        </p:nvSpPr>
        <p:spPr bwMode="auto">
          <a:xfrm>
            <a:off x="1590269" y="3615925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Freeform 29">
            <a:extLst>
              <a:ext uri="{FF2B5EF4-FFF2-40B4-BE49-F238E27FC236}">
                <a16:creationId xmlns:a16="http://schemas.microsoft.com/office/drawing/2014/main" id="{74D4E232-0263-D6F8-FCD2-EA989BAF65BA}"/>
              </a:ext>
            </a:extLst>
          </p:cNvPr>
          <p:cNvSpPr>
            <a:spLocks noChangeAspect="1"/>
          </p:cNvSpPr>
          <p:nvPr/>
        </p:nvSpPr>
        <p:spPr bwMode="auto">
          <a:xfrm>
            <a:off x="237402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VALUES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 HAS THE SAME DATA TYPE</a:t>
            </a:r>
          </a:p>
        </p:txBody>
      </p:sp>
      <p:sp>
        <p:nvSpPr>
          <p:cNvPr id="12" name="Freeform 29">
            <a:extLst>
              <a:ext uri="{FF2B5EF4-FFF2-40B4-BE49-F238E27FC236}">
                <a16:creationId xmlns:a16="http://schemas.microsoft.com/office/drawing/2014/main" id="{05E3A432-3DD5-4293-2B80-E4DC3900FA66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4396742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DATA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INTEGRITY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(PK)</a:t>
            </a:r>
          </a:p>
        </p:txBody>
      </p:sp>
      <p:sp>
        <p:nvSpPr>
          <p:cNvPr id="13" name="Freeform 29">
            <a:extLst>
              <a:ext uri="{FF2B5EF4-FFF2-40B4-BE49-F238E27FC236}">
                <a16:creationId xmlns:a16="http://schemas.microsoft.com/office/drawing/2014/main" id="{25AAFCD8-66E2-50B5-EA90-E6BC5B91F8DA}"/>
              </a:ext>
            </a:extLst>
          </p:cNvPr>
          <p:cNvSpPr>
            <a:spLocks noChangeAspect="1"/>
          </p:cNvSpPr>
          <p:nvPr/>
        </p:nvSpPr>
        <p:spPr bwMode="auto">
          <a:xfrm>
            <a:off x="1580541" y="3615925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 CONTAINS ATOMIC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VALUES</a:t>
            </a:r>
          </a:p>
          <a:p>
            <a:pPr algn="ctr" defTabSz="1219170"/>
            <a:r>
              <a:rPr lang="en-US" sz="900" b="1" dirty="0">
                <a:solidFill>
                  <a:schemeClr val="accent5"/>
                </a:solidFill>
              </a:rPr>
              <a:t>(no repeating </a:t>
            </a:r>
          </a:p>
          <a:p>
            <a:pPr algn="ctr" defTabSz="1219170"/>
            <a:r>
              <a:rPr lang="en-US" sz="900" b="1" dirty="0">
                <a:solidFill>
                  <a:schemeClr val="accent5"/>
                </a:solidFill>
              </a:rPr>
              <a:t>groups)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6D176FA-03AE-3510-0CCE-6C5F4165171F}"/>
              </a:ext>
            </a:extLst>
          </p:cNvPr>
          <p:cNvSpPr/>
          <p:nvPr/>
        </p:nvSpPr>
        <p:spPr>
          <a:xfrm>
            <a:off x="5523451" y="1071859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815B7F4-1843-FE0E-C5CD-55372EF968E9}"/>
              </a:ext>
            </a:extLst>
          </p:cNvPr>
          <p:cNvSpPr/>
          <p:nvPr/>
        </p:nvSpPr>
        <p:spPr>
          <a:xfrm>
            <a:off x="5523039" y="1709533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1729357-79BD-1050-8B47-0C7FCD462010}"/>
              </a:ext>
            </a:extLst>
          </p:cNvPr>
          <p:cNvSpPr/>
          <p:nvPr/>
        </p:nvSpPr>
        <p:spPr>
          <a:xfrm>
            <a:off x="5519992" y="2347207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VOLVO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5FA6AEF-5C43-DEED-AABB-7231BC35D5B2}"/>
              </a:ext>
            </a:extLst>
          </p:cNvPr>
          <p:cNvSpPr/>
          <p:nvPr/>
        </p:nvSpPr>
        <p:spPr>
          <a:xfrm>
            <a:off x="5519992" y="2666044"/>
            <a:ext cx="1145098" cy="31883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TOYOTA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80B5E1-4278-4C27-BE23-BDF972E80DD1}"/>
              </a:ext>
            </a:extLst>
          </p:cNvPr>
          <p:cNvSpPr/>
          <p:nvPr/>
        </p:nvSpPr>
        <p:spPr>
          <a:xfrm>
            <a:off x="6668547" y="1071859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7747B-D25B-5974-FE12-43B551ADD1D0}"/>
              </a:ext>
            </a:extLst>
          </p:cNvPr>
          <p:cNvSpPr/>
          <p:nvPr/>
        </p:nvSpPr>
        <p:spPr>
          <a:xfrm>
            <a:off x="6668135" y="1709533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Authorized Dealer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416AEF6-25F6-3C17-60C9-AD1D7A8B49EA}"/>
              </a:ext>
            </a:extLst>
          </p:cNvPr>
          <p:cNvSpPr/>
          <p:nvPr/>
        </p:nvSpPr>
        <p:spPr>
          <a:xfrm>
            <a:off x="6665088" y="2347207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4E79A1-580B-6554-1D92-51128F36A316}"/>
              </a:ext>
            </a:extLst>
          </p:cNvPr>
          <p:cNvSpPr/>
          <p:nvPr/>
        </p:nvSpPr>
        <p:spPr>
          <a:xfrm>
            <a:off x="6665088" y="2666044"/>
            <a:ext cx="1830759" cy="31883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Certified Auto Broker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94C6967-CF49-1843-98E5-BBFB44C899ED}"/>
              </a:ext>
            </a:extLst>
          </p:cNvPr>
          <p:cNvSpPr/>
          <p:nvPr/>
        </p:nvSpPr>
        <p:spPr>
          <a:xfrm>
            <a:off x="5523451" y="753022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BE41C73-ED15-5027-C93C-23223947D574}"/>
              </a:ext>
            </a:extLst>
          </p:cNvPr>
          <p:cNvSpPr/>
          <p:nvPr/>
        </p:nvSpPr>
        <p:spPr>
          <a:xfrm>
            <a:off x="6668547" y="753022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SELLER_TYPE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92CE165-9F1D-D857-2603-6F6F4750186D}"/>
              </a:ext>
            </a:extLst>
          </p:cNvPr>
          <p:cNvSpPr/>
          <p:nvPr/>
        </p:nvSpPr>
        <p:spPr>
          <a:xfrm>
            <a:off x="8506342" y="107185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070E74F-0787-8C8D-874E-670236F40BAF}"/>
              </a:ext>
            </a:extLst>
          </p:cNvPr>
          <p:cNvSpPr/>
          <p:nvPr/>
        </p:nvSpPr>
        <p:spPr>
          <a:xfrm>
            <a:off x="8505930" y="1709533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862BD4-D6BB-F2AC-3560-23655A0A752F}"/>
              </a:ext>
            </a:extLst>
          </p:cNvPr>
          <p:cNvSpPr/>
          <p:nvPr/>
        </p:nvSpPr>
        <p:spPr>
          <a:xfrm>
            <a:off x="8499307" y="2347207"/>
            <a:ext cx="160681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A301B6-93E4-C894-D0C7-57460B1F25B2}"/>
              </a:ext>
            </a:extLst>
          </p:cNvPr>
          <p:cNvSpPr/>
          <p:nvPr/>
        </p:nvSpPr>
        <p:spPr>
          <a:xfrm>
            <a:off x="8499308" y="2666044"/>
            <a:ext cx="1606818" cy="31883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AC732FB-F194-30FF-B2F2-1A90F3D59D77}"/>
              </a:ext>
            </a:extLst>
          </p:cNvPr>
          <p:cNvSpPr/>
          <p:nvPr/>
        </p:nvSpPr>
        <p:spPr>
          <a:xfrm>
            <a:off x="8506342" y="75302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ADDRESS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D097FC-1171-94FD-1249-065EE201AD52}"/>
              </a:ext>
            </a:extLst>
          </p:cNvPr>
          <p:cNvSpPr txBox="1"/>
          <p:nvPr/>
        </p:nvSpPr>
        <p:spPr>
          <a:xfrm>
            <a:off x="7280048" y="2611561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gradFill flip="none" rotWithShape="1">
                <a:gsLst>
                  <a:gs pos="7000">
                    <a:schemeClr val="tx2">
                      <a:lumMod val="50000"/>
                      <a:lumOff val="50000"/>
                    </a:schemeClr>
                  </a:gs>
                  <a:gs pos="35000">
                    <a:schemeClr val="accent5">
                      <a:lumMod val="60000"/>
                      <a:lumOff val="40000"/>
                    </a:schemeClr>
                  </a:gs>
                  <a:gs pos="76000">
                    <a:srgbClr val="0070C0"/>
                  </a:gs>
                  <a:gs pos="97000">
                    <a:schemeClr val="tx2">
                      <a:lumMod val="75000"/>
                      <a:lumOff val="2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D16C5A8-2883-3E86-74B2-F2F7B82F1D04}"/>
              </a:ext>
            </a:extLst>
          </p:cNvPr>
          <p:cNvSpPr/>
          <p:nvPr/>
        </p:nvSpPr>
        <p:spPr>
          <a:xfrm>
            <a:off x="5523040" y="1390696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2943244-FC68-BE39-F879-1D3DBCADA2E4}"/>
              </a:ext>
            </a:extLst>
          </p:cNvPr>
          <p:cNvSpPr/>
          <p:nvPr/>
        </p:nvSpPr>
        <p:spPr>
          <a:xfrm>
            <a:off x="6668136" y="1390696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Reseller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3A0D3D-B46A-659A-5B7C-585B9724837A}"/>
              </a:ext>
            </a:extLst>
          </p:cNvPr>
          <p:cNvSpPr/>
          <p:nvPr/>
        </p:nvSpPr>
        <p:spPr>
          <a:xfrm>
            <a:off x="8505931" y="1390696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D82DBE-DF4F-4116-EEF0-2901D6EB5DA4}"/>
              </a:ext>
            </a:extLst>
          </p:cNvPr>
          <p:cNvSpPr/>
          <p:nvPr/>
        </p:nvSpPr>
        <p:spPr>
          <a:xfrm>
            <a:off x="5523038" y="2028370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2181E17-FC93-B50D-4ED2-7BF0BDE7E80B}"/>
              </a:ext>
            </a:extLst>
          </p:cNvPr>
          <p:cNvSpPr/>
          <p:nvPr/>
        </p:nvSpPr>
        <p:spPr>
          <a:xfrm>
            <a:off x="6668134" y="2028370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Certified Auto Broker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20E5833-0A91-B367-9308-996689B37BEA}"/>
              </a:ext>
            </a:extLst>
          </p:cNvPr>
          <p:cNvSpPr/>
          <p:nvPr/>
        </p:nvSpPr>
        <p:spPr>
          <a:xfrm>
            <a:off x="8505929" y="202837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49DBFD-A6B8-F468-8D80-DF85AF0C4CFA}"/>
              </a:ext>
            </a:extLst>
          </p:cNvPr>
          <p:cNvSpPr/>
          <p:nvPr/>
        </p:nvSpPr>
        <p:spPr>
          <a:xfrm>
            <a:off x="5523451" y="2975362"/>
            <a:ext cx="1145098" cy="3188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TOYOTA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A3C97A8-1B93-D3D3-3719-337E4A7EF95B}"/>
              </a:ext>
            </a:extLst>
          </p:cNvPr>
          <p:cNvSpPr/>
          <p:nvPr/>
        </p:nvSpPr>
        <p:spPr>
          <a:xfrm>
            <a:off x="6668547" y="2975362"/>
            <a:ext cx="1830759" cy="3188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Certified Auto Broker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0D4F45C-23F9-BD80-9BAF-A6924AF0DE48}"/>
              </a:ext>
            </a:extLst>
          </p:cNvPr>
          <p:cNvSpPr/>
          <p:nvPr/>
        </p:nvSpPr>
        <p:spPr>
          <a:xfrm>
            <a:off x="8502767" y="2975362"/>
            <a:ext cx="1603359" cy="3188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00F8A8D8-5A3E-ED78-6865-330728D93016}"/>
              </a:ext>
            </a:extLst>
          </p:cNvPr>
          <p:cNvSpPr/>
          <p:nvPr/>
        </p:nvSpPr>
        <p:spPr>
          <a:xfrm>
            <a:off x="5496721" y="3499191"/>
            <a:ext cx="4586134" cy="747858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bg1"/>
                </a:solidFill>
              </a:rPr>
              <a:t>As I mentioned before, the Normalization should resolve the ‘data redundancy’ problem. 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5D0EAE5-E9D6-FA49-69E8-EBE756218FE9}"/>
              </a:ext>
            </a:extLst>
          </p:cNvPr>
          <p:cNvSpPr/>
          <p:nvPr/>
        </p:nvSpPr>
        <p:spPr>
          <a:xfrm>
            <a:off x="5509568" y="4356508"/>
            <a:ext cx="4586134" cy="429064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bg1"/>
                </a:solidFill>
              </a:rPr>
              <a:t>We need to prevent data duplications!  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9A4717AC-B938-6B40-1AC5-3022F3FC1BC3}"/>
              </a:ext>
            </a:extLst>
          </p:cNvPr>
          <p:cNvSpPr/>
          <p:nvPr/>
        </p:nvSpPr>
        <p:spPr>
          <a:xfrm>
            <a:off x="5517568" y="4922161"/>
            <a:ext cx="4586134" cy="429064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bg1"/>
                </a:solidFill>
              </a:rPr>
              <a:t>To do so, we have Constrains!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C09E15E-A52F-C890-433A-DE44630340B9}"/>
              </a:ext>
            </a:extLst>
          </p:cNvPr>
          <p:cNvSpPr/>
          <p:nvPr/>
        </p:nvSpPr>
        <p:spPr>
          <a:xfrm>
            <a:off x="5504524" y="5500377"/>
            <a:ext cx="4586134" cy="747857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bg1"/>
                </a:solidFill>
              </a:rPr>
              <a:t>Additionally, we need to identify somehow each table as an entity, that will let us build relationships later… </a:t>
            </a:r>
          </a:p>
        </p:txBody>
      </p:sp>
    </p:spTree>
    <p:extLst>
      <p:ext uri="{BB962C8B-B14F-4D97-AF65-F5344CB8AC3E}">
        <p14:creationId xmlns:p14="http://schemas.microsoft.com/office/powerpoint/2010/main" val="382425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42" grpId="0" animBg="1"/>
      <p:bldP spid="4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120F14-66D9-978A-F07A-458796815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8680E38-AB74-3714-9634-0876EF41D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479E39D2-A4A6-A11F-F7F5-C1C14F32157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F8CFEEF-4F2E-3725-CC59-DC0833675B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858BA6-7FCF-36A3-76C8-C96152B91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0752" y="0"/>
            <a:ext cx="3822189" cy="912441"/>
          </a:xfrm>
        </p:spPr>
        <p:txBody>
          <a:bodyPr>
            <a:normAutofit/>
          </a:bodyPr>
          <a:lstStyle/>
          <a:p>
            <a:r>
              <a:rPr lang="en-US" sz="4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1NF</a:t>
            </a:r>
            <a:endParaRPr lang="en-US" sz="4000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B75E149E-0347-9A38-9567-4B2D779A9B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6" name="Freeform 29">
            <a:extLst>
              <a:ext uri="{FF2B5EF4-FFF2-40B4-BE49-F238E27FC236}">
                <a16:creationId xmlns:a16="http://schemas.microsoft.com/office/drawing/2014/main" id="{49277693-CE53-C61A-E9C0-431EA9A3F3C7}"/>
              </a:ext>
            </a:extLst>
          </p:cNvPr>
          <p:cNvSpPr>
            <a:spLocks noChangeAspect="1"/>
          </p:cNvSpPr>
          <p:nvPr/>
        </p:nvSpPr>
        <p:spPr bwMode="auto">
          <a:xfrm>
            <a:off x="1590270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2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8" name="Freeform 29">
            <a:extLst>
              <a:ext uri="{FF2B5EF4-FFF2-40B4-BE49-F238E27FC236}">
                <a16:creationId xmlns:a16="http://schemas.microsoft.com/office/drawing/2014/main" id="{F5E0A2F2-FE87-FB43-86E3-089AC43A5A81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1273474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ROWS</a:t>
            </a:r>
            <a:r>
              <a:rPr lang="en-US" sz="1400" b="1" dirty="0">
                <a:solidFill>
                  <a:schemeClr val="bg1"/>
                </a:solidFill>
              </a:rPr>
              <a:t>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ORDER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DOESN’T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MATTER</a:t>
            </a:r>
          </a:p>
        </p:txBody>
      </p:sp>
      <p:sp>
        <p:nvSpPr>
          <p:cNvPr id="4" name="Freeform 29">
            <a:extLst>
              <a:ext uri="{FF2B5EF4-FFF2-40B4-BE49-F238E27FC236}">
                <a16:creationId xmlns:a16="http://schemas.microsoft.com/office/drawing/2014/main" id="{260BF14E-50B4-514E-B7B3-951A145A9D2A}"/>
              </a:ext>
            </a:extLst>
          </p:cNvPr>
          <p:cNvSpPr>
            <a:spLocks noChangeAspect="1"/>
          </p:cNvSpPr>
          <p:nvPr/>
        </p:nvSpPr>
        <p:spPr bwMode="auto">
          <a:xfrm>
            <a:off x="242266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3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7" name="Freeform 29">
            <a:extLst>
              <a:ext uri="{FF2B5EF4-FFF2-40B4-BE49-F238E27FC236}">
                <a16:creationId xmlns:a16="http://schemas.microsoft.com/office/drawing/2014/main" id="{0CB51805-8654-FBD8-EC37-7B2E902CF240}"/>
              </a:ext>
            </a:extLst>
          </p:cNvPr>
          <p:cNvSpPr>
            <a:spLocks noChangeAspect="1"/>
          </p:cNvSpPr>
          <p:nvPr/>
        </p:nvSpPr>
        <p:spPr bwMode="auto">
          <a:xfrm>
            <a:off x="1595134" y="2054291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COLUMNS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ORDER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DOESN’T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MATTER</a:t>
            </a:r>
          </a:p>
        </p:txBody>
      </p:sp>
      <p:sp>
        <p:nvSpPr>
          <p:cNvPr id="10" name="Freeform 29">
            <a:extLst>
              <a:ext uri="{FF2B5EF4-FFF2-40B4-BE49-F238E27FC236}">
                <a16:creationId xmlns:a16="http://schemas.microsoft.com/office/drawing/2014/main" id="{F62127A0-3900-80C5-9473-AB57C3F92B1E}"/>
              </a:ext>
            </a:extLst>
          </p:cNvPr>
          <p:cNvSpPr>
            <a:spLocks noChangeAspect="1"/>
          </p:cNvSpPr>
          <p:nvPr/>
        </p:nvSpPr>
        <p:spPr bwMode="auto">
          <a:xfrm>
            <a:off x="1590269" y="3615925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Step </a:t>
            </a:r>
            <a:r>
              <a:rPr lang="uk-UA" sz="1400" b="1" dirty="0">
                <a:solidFill>
                  <a:schemeClr val="bg1"/>
                </a:solidFill>
              </a:rPr>
              <a:t>4</a:t>
            </a:r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11" name="Freeform 29">
            <a:extLst>
              <a:ext uri="{FF2B5EF4-FFF2-40B4-BE49-F238E27FC236}">
                <a16:creationId xmlns:a16="http://schemas.microsoft.com/office/drawing/2014/main" id="{72A5081C-21AE-7526-32B0-3706118F171C}"/>
              </a:ext>
            </a:extLst>
          </p:cNvPr>
          <p:cNvSpPr>
            <a:spLocks noChangeAspect="1"/>
          </p:cNvSpPr>
          <p:nvPr/>
        </p:nvSpPr>
        <p:spPr bwMode="auto">
          <a:xfrm>
            <a:off x="237402" y="2835108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VALUES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 HAS THE SAME DATA TYPE</a:t>
            </a:r>
          </a:p>
        </p:txBody>
      </p:sp>
      <p:sp>
        <p:nvSpPr>
          <p:cNvPr id="12" name="Freeform 29">
            <a:extLst>
              <a:ext uri="{FF2B5EF4-FFF2-40B4-BE49-F238E27FC236}">
                <a16:creationId xmlns:a16="http://schemas.microsoft.com/office/drawing/2014/main" id="{C9138391-FCB2-10F0-A85D-DD5402DFA55F}"/>
              </a:ext>
            </a:extLst>
          </p:cNvPr>
          <p:cNvSpPr>
            <a:spLocks noChangeAspect="1"/>
          </p:cNvSpPr>
          <p:nvPr/>
        </p:nvSpPr>
        <p:spPr bwMode="auto">
          <a:xfrm>
            <a:off x="247130" y="4396742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DATA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INTEGRITY</a:t>
            </a:r>
            <a:br>
              <a:rPr lang="en-US" sz="1400" b="1" dirty="0">
                <a:solidFill>
                  <a:schemeClr val="bg1"/>
                </a:solidFill>
              </a:rPr>
            </a:br>
            <a:r>
              <a:rPr lang="en-US" sz="1400" b="1" dirty="0">
                <a:solidFill>
                  <a:schemeClr val="bg1"/>
                </a:solidFill>
              </a:rPr>
              <a:t>(PK)</a:t>
            </a:r>
          </a:p>
        </p:txBody>
      </p:sp>
      <p:sp>
        <p:nvSpPr>
          <p:cNvPr id="13" name="Freeform 29">
            <a:extLst>
              <a:ext uri="{FF2B5EF4-FFF2-40B4-BE49-F238E27FC236}">
                <a16:creationId xmlns:a16="http://schemas.microsoft.com/office/drawing/2014/main" id="{EFE25CA0-F335-AE50-97D7-3709C8AC9AAE}"/>
              </a:ext>
            </a:extLst>
          </p:cNvPr>
          <p:cNvSpPr>
            <a:spLocks noChangeAspect="1"/>
          </p:cNvSpPr>
          <p:nvPr/>
        </p:nvSpPr>
        <p:spPr bwMode="auto">
          <a:xfrm>
            <a:off x="1580541" y="3615925"/>
            <a:ext cx="1563151" cy="1406835"/>
          </a:xfrm>
          <a:custGeom>
            <a:avLst/>
            <a:gdLst>
              <a:gd name="T0" fmla="*/ 780 w 1103"/>
              <a:gd name="T1" fmla="*/ 0 h 986"/>
              <a:gd name="T2" fmla="*/ 780 w 1103"/>
              <a:gd name="T3" fmla="*/ 0 h 986"/>
              <a:gd name="T4" fmla="*/ 791 w 1103"/>
              <a:gd name="T5" fmla="*/ 3 h 986"/>
              <a:gd name="T6" fmla="*/ 802 w 1103"/>
              <a:gd name="T7" fmla="*/ 6 h 986"/>
              <a:gd name="T8" fmla="*/ 827 w 1103"/>
              <a:gd name="T9" fmla="*/ 14 h 986"/>
              <a:gd name="T10" fmla="*/ 847 w 1103"/>
              <a:gd name="T11" fmla="*/ 30 h 986"/>
              <a:gd name="T12" fmla="*/ 855 w 1103"/>
              <a:gd name="T13" fmla="*/ 39 h 986"/>
              <a:gd name="T14" fmla="*/ 863 w 1103"/>
              <a:gd name="T15" fmla="*/ 50 h 986"/>
              <a:gd name="T16" fmla="*/ 1089 w 1103"/>
              <a:gd name="T17" fmla="*/ 445 h 986"/>
              <a:gd name="T18" fmla="*/ 1089 w 1103"/>
              <a:gd name="T19" fmla="*/ 445 h 986"/>
              <a:gd name="T20" fmla="*/ 1095 w 1103"/>
              <a:gd name="T21" fmla="*/ 456 h 986"/>
              <a:gd name="T22" fmla="*/ 1100 w 1103"/>
              <a:gd name="T23" fmla="*/ 467 h 986"/>
              <a:gd name="T24" fmla="*/ 1103 w 1103"/>
              <a:gd name="T25" fmla="*/ 494 h 986"/>
              <a:gd name="T26" fmla="*/ 1100 w 1103"/>
              <a:gd name="T27" fmla="*/ 519 h 986"/>
              <a:gd name="T28" fmla="*/ 1095 w 1103"/>
              <a:gd name="T29" fmla="*/ 530 h 986"/>
              <a:gd name="T30" fmla="*/ 1089 w 1103"/>
              <a:gd name="T31" fmla="*/ 541 h 986"/>
              <a:gd name="T32" fmla="*/ 863 w 1103"/>
              <a:gd name="T33" fmla="*/ 939 h 986"/>
              <a:gd name="T34" fmla="*/ 863 w 1103"/>
              <a:gd name="T35" fmla="*/ 939 h 986"/>
              <a:gd name="T36" fmla="*/ 855 w 1103"/>
              <a:gd name="T37" fmla="*/ 947 h 986"/>
              <a:gd name="T38" fmla="*/ 847 w 1103"/>
              <a:gd name="T39" fmla="*/ 956 h 986"/>
              <a:gd name="T40" fmla="*/ 827 w 1103"/>
              <a:gd name="T41" fmla="*/ 972 h 986"/>
              <a:gd name="T42" fmla="*/ 802 w 1103"/>
              <a:gd name="T43" fmla="*/ 983 h 986"/>
              <a:gd name="T44" fmla="*/ 791 w 1103"/>
              <a:gd name="T45" fmla="*/ 986 h 986"/>
              <a:gd name="T46" fmla="*/ 780 w 1103"/>
              <a:gd name="T47" fmla="*/ 986 h 986"/>
              <a:gd name="T48" fmla="*/ 323 w 1103"/>
              <a:gd name="T49" fmla="*/ 986 h 986"/>
              <a:gd name="T50" fmla="*/ 323 w 1103"/>
              <a:gd name="T51" fmla="*/ 986 h 986"/>
              <a:gd name="T52" fmla="*/ 309 w 1103"/>
              <a:gd name="T53" fmla="*/ 986 h 986"/>
              <a:gd name="T54" fmla="*/ 298 w 1103"/>
              <a:gd name="T55" fmla="*/ 983 h 986"/>
              <a:gd name="T56" fmla="*/ 276 w 1103"/>
              <a:gd name="T57" fmla="*/ 972 h 986"/>
              <a:gd name="T58" fmla="*/ 254 w 1103"/>
              <a:gd name="T59" fmla="*/ 956 h 986"/>
              <a:gd name="T60" fmla="*/ 245 w 1103"/>
              <a:gd name="T61" fmla="*/ 947 h 986"/>
              <a:gd name="T62" fmla="*/ 240 w 1103"/>
              <a:gd name="T63" fmla="*/ 939 h 986"/>
              <a:gd name="T64" fmla="*/ 11 w 1103"/>
              <a:gd name="T65" fmla="*/ 541 h 986"/>
              <a:gd name="T66" fmla="*/ 11 w 1103"/>
              <a:gd name="T67" fmla="*/ 541 h 986"/>
              <a:gd name="T68" fmla="*/ 6 w 1103"/>
              <a:gd name="T69" fmla="*/ 530 h 986"/>
              <a:gd name="T70" fmla="*/ 3 w 1103"/>
              <a:gd name="T71" fmla="*/ 519 h 986"/>
              <a:gd name="T72" fmla="*/ 0 w 1103"/>
              <a:gd name="T73" fmla="*/ 494 h 986"/>
              <a:gd name="T74" fmla="*/ 3 w 1103"/>
              <a:gd name="T75" fmla="*/ 467 h 986"/>
              <a:gd name="T76" fmla="*/ 6 w 1103"/>
              <a:gd name="T77" fmla="*/ 456 h 986"/>
              <a:gd name="T78" fmla="*/ 11 w 1103"/>
              <a:gd name="T79" fmla="*/ 445 h 986"/>
              <a:gd name="T80" fmla="*/ 240 w 1103"/>
              <a:gd name="T81" fmla="*/ 50 h 986"/>
              <a:gd name="T82" fmla="*/ 240 w 1103"/>
              <a:gd name="T83" fmla="*/ 50 h 986"/>
              <a:gd name="T84" fmla="*/ 245 w 1103"/>
              <a:gd name="T85" fmla="*/ 39 h 986"/>
              <a:gd name="T86" fmla="*/ 254 w 1103"/>
              <a:gd name="T87" fmla="*/ 30 h 986"/>
              <a:gd name="T88" fmla="*/ 276 w 1103"/>
              <a:gd name="T89" fmla="*/ 14 h 986"/>
              <a:gd name="T90" fmla="*/ 298 w 1103"/>
              <a:gd name="T91" fmla="*/ 6 h 986"/>
              <a:gd name="T92" fmla="*/ 309 w 1103"/>
              <a:gd name="T93" fmla="*/ 3 h 986"/>
              <a:gd name="T94" fmla="*/ 323 w 1103"/>
              <a:gd name="T95" fmla="*/ 0 h 986"/>
              <a:gd name="T96" fmla="*/ 780 w 1103"/>
              <a:gd name="T97" fmla="*/ 0 h 9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103" h="986">
                <a:moveTo>
                  <a:pt x="780" y="0"/>
                </a:moveTo>
                <a:lnTo>
                  <a:pt x="780" y="0"/>
                </a:lnTo>
                <a:lnTo>
                  <a:pt x="791" y="3"/>
                </a:lnTo>
                <a:lnTo>
                  <a:pt x="802" y="6"/>
                </a:lnTo>
                <a:lnTo>
                  <a:pt x="827" y="14"/>
                </a:lnTo>
                <a:lnTo>
                  <a:pt x="847" y="30"/>
                </a:lnTo>
                <a:lnTo>
                  <a:pt x="855" y="39"/>
                </a:lnTo>
                <a:lnTo>
                  <a:pt x="863" y="50"/>
                </a:lnTo>
                <a:lnTo>
                  <a:pt x="1089" y="445"/>
                </a:lnTo>
                <a:lnTo>
                  <a:pt x="1089" y="445"/>
                </a:lnTo>
                <a:lnTo>
                  <a:pt x="1095" y="456"/>
                </a:lnTo>
                <a:lnTo>
                  <a:pt x="1100" y="467"/>
                </a:lnTo>
                <a:lnTo>
                  <a:pt x="1103" y="494"/>
                </a:lnTo>
                <a:lnTo>
                  <a:pt x="1100" y="519"/>
                </a:lnTo>
                <a:lnTo>
                  <a:pt x="1095" y="530"/>
                </a:lnTo>
                <a:lnTo>
                  <a:pt x="1089" y="541"/>
                </a:lnTo>
                <a:lnTo>
                  <a:pt x="863" y="939"/>
                </a:lnTo>
                <a:lnTo>
                  <a:pt x="863" y="939"/>
                </a:lnTo>
                <a:lnTo>
                  <a:pt x="855" y="947"/>
                </a:lnTo>
                <a:lnTo>
                  <a:pt x="847" y="956"/>
                </a:lnTo>
                <a:lnTo>
                  <a:pt x="827" y="972"/>
                </a:lnTo>
                <a:lnTo>
                  <a:pt x="802" y="983"/>
                </a:lnTo>
                <a:lnTo>
                  <a:pt x="791" y="986"/>
                </a:lnTo>
                <a:lnTo>
                  <a:pt x="780" y="986"/>
                </a:lnTo>
                <a:lnTo>
                  <a:pt x="323" y="986"/>
                </a:lnTo>
                <a:lnTo>
                  <a:pt x="323" y="986"/>
                </a:lnTo>
                <a:lnTo>
                  <a:pt x="309" y="986"/>
                </a:lnTo>
                <a:lnTo>
                  <a:pt x="298" y="983"/>
                </a:lnTo>
                <a:lnTo>
                  <a:pt x="276" y="972"/>
                </a:lnTo>
                <a:lnTo>
                  <a:pt x="254" y="956"/>
                </a:lnTo>
                <a:lnTo>
                  <a:pt x="245" y="947"/>
                </a:lnTo>
                <a:lnTo>
                  <a:pt x="240" y="939"/>
                </a:lnTo>
                <a:lnTo>
                  <a:pt x="11" y="541"/>
                </a:lnTo>
                <a:lnTo>
                  <a:pt x="11" y="541"/>
                </a:lnTo>
                <a:lnTo>
                  <a:pt x="6" y="530"/>
                </a:lnTo>
                <a:lnTo>
                  <a:pt x="3" y="519"/>
                </a:lnTo>
                <a:lnTo>
                  <a:pt x="0" y="494"/>
                </a:lnTo>
                <a:lnTo>
                  <a:pt x="3" y="467"/>
                </a:lnTo>
                <a:lnTo>
                  <a:pt x="6" y="456"/>
                </a:lnTo>
                <a:lnTo>
                  <a:pt x="11" y="445"/>
                </a:lnTo>
                <a:lnTo>
                  <a:pt x="240" y="50"/>
                </a:lnTo>
                <a:lnTo>
                  <a:pt x="240" y="50"/>
                </a:lnTo>
                <a:lnTo>
                  <a:pt x="245" y="39"/>
                </a:lnTo>
                <a:lnTo>
                  <a:pt x="254" y="30"/>
                </a:lnTo>
                <a:lnTo>
                  <a:pt x="276" y="14"/>
                </a:lnTo>
                <a:lnTo>
                  <a:pt x="298" y="6"/>
                </a:lnTo>
                <a:lnTo>
                  <a:pt x="309" y="3"/>
                </a:lnTo>
                <a:lnTo>
                  <a:pt x="323" y="0"/>
                </a:lnTo>
                <a:lnTo>
                  <a:pt x="780" y="0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COLUMN CONTAINS ATOMIC </a:t>
            </a:r>
          </a:p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VALUES</a:t>
            </a:r>
          </a:p>
          <a:p>
            <a:pPr algn="ctr" defTabSz="1219170"/>
            <a:r>
              <a:rPr lang="en-US" sz="900" b="1" dirty="0">
                <a:solidFill>
                  <a:schemeClr val="accent5"/>
                </a:solidFill>
              </a:rPr>
              <a:t>(no repeating </a:t>
            </a:r>
          </a:p>
          <a:p>
            <a:pPr algn="ctr" defTabSz="1219170"/>
            <a:r>
              <a:rPr lang="en-US" sz="900" b="1" dirty="0">
                <a:solidFill>
                  <a:schemeClr val="accent5"/>
                </a:solidFill>
              </a:rPr>
              <a:t>groups)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96950AB-90DE-CCDE-9370-900EBB0A11C8}"/>
              </a:ext>
            </a:extLst>
          </p:cNvPr>
          <p:cNvSpPr/>
          <p:nvPr/>
        </p:nvSpPr>
        <p:spPr>
          <a:xfrm>
            <a:off x="5842952" y="668899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D15494CD-96AB-B03F-FF51-8BAD55967F58}"/>
              </a:ext>
            </a:extLst>
          </p:cNvPr>
          <p:cNvSpPr/>
          <p:nvPr/>
        </p:nvSpPr>
        <p:spPr>
          <a:xfrm>
            <a:off x="5842540" y="1306573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7C80425-D3E3-DDD2-4FCE-0DE10EF13F66}"/>
              </a:ext>
            </a:extLst>
          </p:cNvPr>
          <p:cNvSpPr/>
          <p:nvPr/>
        </p:nvSpPr>
        <p:spPr>
          <a:xfrm>
            <a:off x="5839493" y="1944247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VOLVO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9985A4-6B80-DF5D-8AD0-8D52C51BA206}"/>
              </a:ext>
            </a:extLst>
          </p:cNvPr>
          <p:cNvSpPr/>
          <p:nvPr/>
        </p:nvSpPr>
        <p:spPr>
          <a:xfrm>
            <a:off x="5839493" y="2263084"/>
            <a:ext cx="1145098" cy="31883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TOYOTA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64F1A5A-8D51-84F1-8451-46DBD5ED1B2E}"/>
              </a:ext>
            </a:extLst>
          </p:cNvPr>
          <p:cNvSpPr/>
          <p:nvPr/>
        </p:nvSpPr>
        <p:spPr>
          <a:xfrm>
            <a:off x="6988048" y="668899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24510B75-9DE1-FBD6-C565-7EF99D90D2DE}"/>
              </a:ext>
            </a:extLst>
          </p:cNvPr>
          <p:cNvSpPr/>
          <p:nvPr/>
        </p:nvSpPr>
        <p:spPr>
          <a:xfrm>
            <a:off x="6987636" y="1306573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Authorized Dealer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64AE4EF-7934-1244-FDB5-96B6761E2D60}"/>
              </a:ext>
            </a:extLst>
          </p:cNvPr>
          <p:cNvSpPr/>
          <p:nvPr/>
        </p:nvSpPr>
        <p:spPr>
          <a:xfrm>
            <a:off x="6984589" y="1944247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BA37D5D8-2172-6D0D-B605-908573128A0B}"/>
              </a:ext>
            </a:extLst>
          </p:cNvPr>
          <p:cNvSpPr/>
          <p:nvPr/>
        </p:nvSpPr>
        <p:spPr>
          <a:xfrm>
            <a:off x="6984589" y="2263084"/>
            <a:ext cx="1830759" cy="31883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Certified Auto Broker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B0699C3-1BDA-2748-3FFE-5E969C7FD115}"/>
              </a:ext>
            </a:extLst>
          </p:cNvPr>
          <p:cNvSpPr/>
          <p:nvPr/>
        </p:nvSpPr>
        <p:spPr>
          <a:xfrm>
            <a:off x="5842952" y="350062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F9A11DA-D993-228F-1D60-08E9C0A02EEE}"/>
              </a:ext>
            </a:extLst>
          </p:cNvPr>
          <p:cNvSpPr/>
          <p:nvPr/>
        </p:nvSpPr>
        <p:spPr>
          <a:xfrm>
            <a:off x="6988048" y="350062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SELLER_TYPE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14E43EC-14EC-3874-64C3-0460CD9ADEF0}"/>
              </a:ext>
            </a:extLst>
          </p:cNvPr>
          <p:cNvSpPr/>
          <p:nvPr/>
        </p:nvSpPr>
        <p:spPr>
          <a:xfrm>
            <a:off x="8825843" y="66889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DB875881-5CD3-CF66-02A2-C58F087D6C68}"/>
              </a:ext>
            </a:extLst>
          </p:cNvPr>
          <p:cNvSpPr/>
          <p:nvPr/>
        </p:nvSpPr>
        <p:spPr>
          <a:xfrm>
            <a:off x="8825431" y="1306573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19723AA-5AF1-14DB-886A-95E2B9180C82}"/>
              </a:ext>
            </a:extLst>
          </p:cNvPr>
          <p:cNvSpPr/>
          <p:nvPr/>
        </p:nvSpPr>
        <p:spPr>
          <a:xfrm>
            <a:off x="8818808" y="1944247"/>
            <a:ext cx="160681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C88F483-DED7-A9E9-38C3-96DB03230877}"/>
              </a:ext>
            </a:extLst>
          </p:cNvPr>
          <p:cNvSpPr/>
          <p:nvPr/>
        </p:nvSpPr>
        <p:spPr>
          <a:xfrm>
            <a:off x="8818809" y="2263084"/>
            <a:ext cx="1606818" cy="31883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9573BD5-BAB1-D439-0664-7940CE19D5FF}"/>
              </a:ext>
            </a:extLst>
          </p:cNvPr>
          <p:cNvSpPr/>
          <p:nvPr/>
        </p:nvSpPr>
        <p:spPr>
          <a:xfrm>
            <a:off x="8825843" y="35006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ADDRESS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69F6C7D-933C-E652-F451-B7C54A376B23}"/>
              </a:ext>
            </a:extLst>
          </p:cNvPr>
          <p:cNvSpPr txBox="1"/>
          <p:nvPr/>
        </p:nvSpPr>
        <p:spPr>
          <a:xfrm>
            <a:off x="7599549" y="2208601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gradFill flip="none" rotWithShape="1">
                <a:gsLst>
                  <a:gs pos="7000">
                    <a:schemeClr val="tx2">
                      <a:lumMod val="50000"/>
                      <a:lumOff val="50000"/>
                    </a:schemeClr>
                  </a:gs>
                  <a:gs pos="35000">
                    <a:schemeClr val="accent5">
                      <a:lumMod val="60000"/>
                      <a:lumOff val="40000"/>
                    </a:schemeClr>
                  </a:gs>
                  <a:gs pos="76000">
                    <a:srgbClr val="0070C0"/>
                  </a:gs>
                  <a:gs pos="97000">
                    <a:schemeClr val="tx2">
                      <a:lumMod val="75000"/>
                      <a:lumOff val="2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8CDA669D-36A1-1730-7EE1-5126A8C60BC6}"/>
              </a:ext>
            </a:extLst>
          </p:cNvPr>
          <p:cNvSpPr/>
          <p:nvPr/>
        </p:nvSpPr>
        <p:spPr>
          <a:xfrm>
            <a:off x="5842541" y="987736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F2A3435-1BCC-50DB-D5BB-5994DAD94F71}"/>
              </a:ext>
            </a:extLst>
          </p:cNvPr>
          <p:cNvSpPr/>
          <p:nvPr/>
        </p:nvSpPr>
        <p:spPr>
          <a:xfrm>
            <a:off x="6987637" y="987736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Reseller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E0DA9AE-DD20-08C0-5B1C-196EB776D7F2}"/>
              </a:ext>
            </a:extLst>
          </p:cNvPr>
          <p:cNvSpPr/>
          <p:nvPr/>
        </p:nvSpPr>
        <p:spPr>
          <a:xfrm>
            <a:off x="8825432" y="987736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FF87D24-A880-8B20-321C-E47BE87A86BF}"/>
              </a:ext>
            </a:extLst>
          </p:cNvPr>
          <p:cNvSpPr/>
          <p:nvPr/>
        </p:nvSpPr>
        <p:spPr>
          <a:xfrm>
            <a:off x="5842539" y="1625410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EB68B18-3C02-CF19-C894-1644CF4D158C}"/>
              </a:ext>
            </a:extLst>
          </p:cNvPr>
          <p:cNvSpPr/>
          <p:nvPr/>
        </p:nvSpPr>
        <p:spPr>
          <a:xfrm>
            <a:off x="6987635" y="1625410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Certified Auto Broker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26D51E8-C591-5850-2DDE-0B8E8CA1435F}"/>
              </a:ext>
            </a:extLst>
          </p:cNvPr>
          <p:cNvSpPr/>
          <p:nvPr/>
        </p:nvSpPr>
        <p:spPr>
          <a:xfrm>
            <a:off x="8825430" y="162541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5F1B27B-18DD-9275-C9F7-21CEB30689D1}"/>
              </a:ext>
            </a:extLst>
          </p:cNvPr>
          <p:cNvSpPr/>
          <p:nvPr/>
        </p:nvSpPr>
        <p:spPr>
          <a:xfrm>
            <a:off x="5842952" y="2572402"/>
            <a:ext cx="1145098" cy="3188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TOYOTA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51B8960-4D9F-F840-4CE9-AD90389D1F6D}"/>
              </a:ext>
            </a:extLst>
          </p:cNvPr>
          <p:cNvSpPr/>
          <p:nvPr/>
        </p:nvSpPr>
        <p:spPr>
          <a:xfrm>
            <a:off x="6988048" y="2572402"/>
            <a:ext cx="1830759" cy="3188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Certified Auto Broker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FA6304E-AF71-73C8-380C-5333CBFD88CD}"/>
              </a:ext>
            </a:extLst>
          </p:cNvPr>
          <p:cNvSpPr/>
          <p:nvPr/>
        </p:nvSpPr>
        <p:spPr>
          <a:xfrm>
            <a:off x="8822268" y="2572402"/>
            <a:ext cx="1603359" cy="3188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E226AF4-109F-C7B3-6C09-0374EF5E2E8D}"/>
              </a:ext>
            </a:extLst>
          </p:cNvPr>
          <p:cNvSpPr/>
          <p:nvPr/>
        </p:nvSpPr>
        <p:spPr>
          <a:xfrm>
            <a:off x="4967509" y="249807"/>
            <a:ext cx="5544212" cy="463737"/>
          </a:xfrm>
          <a:prstGeom prst="rect">
            <a:avLst/>
          </a:prstGeom>
          <a:noFill/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A658410-73E2-0CB3-61B7-6538A97CB669}"/>
              </a:ext>
            </a:extLst>
          </p:cNvPr>
          <p:cNvSpPr/>
          <p:nvPr/>
        </p:nvSpPr>
        <p:spPr>
          <a:xfrm>
            <a:off x="4967629" y="337956"/>
            <a:ext cx="936466" cy="318837"/>
          </a:xfrm>
          <a:prstGeom prst="rect">
            <a:avLst/>
          </a:prstGeom>
          <a:noFill/>
          <a:ln w="254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900" b="1" dirty="0"/>
              <a:t>composite PK</a:t>
            </a:r>
            <a:endParaRPr lang="en-US" sz="900" b="1" dirty="0">
              <a:solidFill>
                <a:schemeClr val="accent5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59E2305-A3F3-B4BD-FD91-F96D8A7B6F4F}"/>
              </a:ext>
            </a:extLst>
          </p:cNvPr>
          <p:cNvSpPr/>
          <p:nvPr/>
        </p:nvSpPr>
        <p:spPr>
          <a:xfrm>
            <a:off x="5846942" y="4241943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BFAA-BBEA-0E65-4572-2A02B1A5519D}"/>
              </a:ext>
            </a:extLst>
          </p:cNvPr>
          <p:cNvSpPr/>
          <p:nvPr/>
        </p:nvSpPr>
        <p:spPr>
          <a:xfrm>
            <a:off x="5846530" y="4879617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20B667-3BAA-086E-7093-F6E735250B9E}"/>
              </a:ext>
            </a:extLst>
          </p:cNvPr>
          <p:cNvSpPr/>
          <p:nvPr/>
        </p:nvSpPr>
        <p:spPr>
          <a:xfrm>
            <a:off x="5843483" y="5517291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VOLVO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5BD5096-A5AF-7613-B2E9-38431E388D4A}"/>
              </a:ext>
            </a:extLst>
          </p:cNvPr>
          <p:cNvSpPr/>
          <p:nvPr/>
        </p:nvSpPr>
        <p:spPr>
          <a:xfrm>
            <a:off x="5843483" y="5836128"/>
            <a:ext cx="1145098" cy="31883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TOYOTA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6EADC00-7A00-28E8-C311-C5127A1BB6FD}"/>
              </a:ext>
            </a:extLst>
          </p:cNvPr>
          <p:cNvSpPr/>
          <p:nvPr/>
        </p:nvSpPr>
        <p:spPr>
          <a:xfrm>
            <a:off x="6992038" y="4241943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BCD7FF-5CDB-3109-50A4-AA1D3AEE3548}"/>
              </a:ext>
            </a:extLst>
          </p:cNvPr>
          <p:cNvSpPr/>
          <p:nvPr/>
        </p:nvSpPr>
        <p:spPr>
          <a:xfrm>
            <a:off x="6991626" y="4879617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Authorized Dealer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6BD233A-C920-750B-943D-955EED284161}"/>
              </a:ext>
            </a:extLst>
          </p:cNvPr>
          <p:cNvSpPr/>
          <p:nvPr/>
        </p:nvSpPr>
        <p:spPr>
          <a:xfrm>
            <a:off x="6988579" y="5517291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Official distributor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8807EFD-2D8C-2489-D2F8-8C1D8E9F7844}"/>
              </a:ext>
            </a:extLst>
          </p:cNvPr>
          <p:cNvSpPr/>
          <p:nvPr/>
        </p:nvSpPr>
        <p:spPr>
          <a:xfrm>
            <a:off x="6988579" y="5836128"/>
            <a:ext cx="1830759" cy="31883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Certified Auto Broker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757371-CB8A-A22E-C89C-C57D18896D2C}"/>
              </a:ext>
            </a:extLst>
          </p:cNvPr>
          <p:cNvSpPr/>
          <p:nvPr/>
        </p:nvSpPr>
        <p:spPr>
          <a:xfrm>
            <a:off x="5846942" y="3923106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1CFF0ADD-5107-8741-4EB2-B8385365BCAD}"/>
              </a:ext>
            </a:extLst>
          </p:cNvPr>
          <p:cNvSpPr/>
          <p:nvPr/>
        </p:nvSpPr>
        <p:spPr>
          <a:xfrm>
            <a:off x="6992038" y="3923106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SELLER_TYPE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54A7B71-4199-3DD3-6BF0-3F84222ABE06}"/>
              </a:ext>
            </a:extLst>
          </p:cNvPr>
          <p:cNvSpPr/>
          <p:nvPr/>
        </p:nvSpPr>
        <p:spPr>
          <a:xfrm>
            <a:off x="8829833" y="4241943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2EE4D82-A97A-0723-88BD-9A821C38805A}"/>
              </a:ext>
            </a:extLst>
          </p:cNvPr>
          <p:cNvSpPr/>
          <p:nvPr/>
        </p:nvSpPr>
        <p:spPr>
          <a:xfrm>
            <a:off x="8829421" y="487961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05142B9D-3247-9327-C173-5E7EFB28542D}"/>
              </a:ext>
            </a:extLst>
          </p:cNvPr>
          <p:cNvSpPr/>
          <p:nvPr/>
        </p:nvSpPr>
        <p:spPr>
          <a:xfrm>
            <a:off x="8822798" y="5517291"/>
            <a:ext cx="160681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B12AA30-3419-DC02-9558-79A471C614B9}"/>
              </a:ext>
            </a:extLst>
          </p:cNvPr>
          <p:cNvSpPr/>
          <p:nvPr/>
        </p:nvSpPr>
        <p:spPr>
          <a:xfrm>
            <a:off x="8822799" y="5836128"/>
            <a:ext cx="1606818" cy="31883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EC12590-53F6-A995-56A3-E8454F815BA8}"/>
              </a:ext>
            </a:extLst>
          </p:cNvPr>
          <p:cNvSpPr/>
          <p:nvPr/>
        </p:nvSpPr>
        <p:spPr>
          <a:xfrm>
            <a:off x="8829833" y="3923106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ADDRESS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856C52-A988-8B1E-BCB1-A7F997BF28CC}"/>
              </a:ext>
            </a:extLst>
          </p:cNvPr>
          <p:cNvSpPr txBox="1"/>
          <p:nvPr/>
        </p:nvSpPr>
        <p:spPr>
          <a:xfrm>
            <a:off x="7603539" y="5781645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800" b="1" dirty="0">
              <a:gradFill flip="none" rotWithShape="1">
                <a:gsLst>
                  <a:gs pos="7000">
                    <a:schemeClr val="tx2">
                      <a:lumMod val="50000"/>
                      <a:lumOff val="50000"/>
                    </a:schemeClr>
                  </a:gs>
                  <a:gs pos="35000">
                    <a:schemeClr val="accent5">
                      <a:lumMod val="60000"/>
                      <a:lumOff val="40000"/>
                    </a:schemeClr>
                  </a:gs>
                  <a:gs pos="76000">
                    <a:srgbClr val="0070C0"/>
                  </a:gs>
                  <a:gs pos="97000">
                    <a:schemeClr val="tx2">
                      <a:lumMod val="75000"/>
                      <a:lumOff val="25000"/>
                    </a:schemeClr>
                  </a:gs>
                </a:gsLst>
                <a:path path="rect">
                  <a:fillToRect l="100000" t="100000"/>
                </a:path>
                <a:tileRect r="-100000" b="-100000"/>
              </a:gradFill>
              <a:latin typeface="Calibri" panose="020F0502020204030204" pitchFamily="34" charset="0"/>
              <a:ea typeface="+mj-ea"/>
              <a:cs typeface="Calibri" panose="020F0502020204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2A639C5-8C14-49FD-6CE1-9BB22E40D47A}"/>
              </a:ext>
            </a:extLst>
          </p:cNvPr>
          <p:cNvSpPr/>
          <p:nvPr/>
        </p:nvSpPr>
        <p:spPr>
          <a:xfrm>
            <a:off x="5846531" y="4560780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6050D832-0DF9-4E30-EE83-67FE5169A2A9}"/>
              </a:ext>
            </a:extLst>
          </p:cNvPr>
          <p:cNvSpPr/>
          <p:nvPr/>
        </p:nvSpPr>
        <p:spPr>
          <a:xfrm>
            <a:off x="6991627" y="4560780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Reseller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9B89BF8-905B-F6DA-4D6B-22F7BF48E81D}"/>
              </a:ext>
            </a:extLst>
          </p:cNvPr>
          <p:cNvSpPr/>
          <p:nvPr/>
        </p:nvSpPr>
        <p:spPr>
          <a:xfrm>
            <a:off x="8829422" y="456078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B984F8F-0518-561D-0D82-46BFF08AEA92}"/>
              </a:ext>
            </a:extLst>
          </p:cNvPr>
          <p:cNvSpPr/>
          <p:nvPr/>
        </p:nvSpPr>
        <p:spPr>
          <a:xfrm>
            <a:off x="5846529" y="5198454"/>
            <a:ext cx="1145098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641D6CD0-7D4E-EA9E-CAF8-0E3A343B83AB}"/>
              </a:ext>
            </a:extLst>
          </p:cNvPr>
          <p:cNvSpPr/>
          <p:nvPr/>
        </p:nvSpPr>
        <p:spPr>
          <a:xfrm>
            <a:off x="6991625" y="5198454"/>
            <a:ext cx="183075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Certified Auto Broker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C0FE180-1053-742F-8160-15E044C52906}"/>
              </a:ext>
            </a:extLst>
          </p:cNvPr>
          <p:cNvSpPr/>
          <p:nvPr/>
        </p:nvSpPr>
        <p:spPr>
          <a:xfrm>
            <a:off x="8829420" y="519845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78354854-F955-2DB4-4E4E-3A5EBE995B41}"/>
              </a:ext>
            </a:extLst>
          </p:cNvPr>
          <p:cNvSpPr/>
          <p:nvPr/>
        </p:nvSpPr>
        <p:spPr>
          <a:xfrm>
            <a:off x="5846942" y="6145446"/>
            <a:ext cx="1145098" cy="3188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TOYOTA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3B7211-BD53-46AB-ED3A-9F4121724D76}"/>
              </a:ext>
            </a:extLst>
          </p:cNvPr>
          <p:cNvSpPr/>
          <p:nvPr/>
        </p:nvSpPr>
        <p:spPr>
          <a:xfrm>
            <a:off x="6992038" y="6145446"/>
            <a:ext cx="1830759" cy="3188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Certified Auto Broker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B871797-796F-17B1-E4E6-56ABE0C24ED5}"/>
              </a:ext>
            </a:extLst>
          </p:cNvPr>
          <p:cNvSpPr/>
          <p:nvPr/>
        </p:nvSpPr>
        <p:spPr>
          <a:xfrm>
            <a:off x="8826258" y="6145446"/>
            <a:ext cx="1603359" cy="3188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Lviv, </a:t>
            </a:r>
            <a:r>
              <a:rPr lang="en-US" sz="1200" b="1" dirty="0" err="1">
                <a:solidFill>
                  <a:schemeClr val="accent5"/>
                </a:solidFill>
              </a:rPr>
              <a:t>Lopatina</a:t>
            </a:r>
            <a:r>
              <a:rPr lang="en-US" sz="1200" b="1" dirty="0">
                <a:solidFill>
                  <a:schemeClr val="accent5"/>
                </a:solidFill>
              </a:rPr>
              <a:t> 90A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BF5FB88-7D3F-60C9-A90B-0DE7AD244AED}"/>
              </a:ext>
            </a:extLst>
          </p:cNvPr>
          <p:cNvSpPr/>
          <p:nvPr/>
        </p:nvSpPr>
        <p:spPr>
          <a:xfrm>
            <a:off x="4880367" y="4241943"/>
            <a:ext cx="959126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687AE0DF-D906-EC8B-BB73-1CC0E4DB3DEF}"/>
              </a:ext>
            </a:extLst>
          </p:cNvPr>
          <p:cNvSpPr/>
          <p:nvPr/>
        </p:nvSpPr>
        <p:spPr>
          <a:xfrm>
            <a:off x="4879955" y="4879617"/>
            <a:ext cx="959126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BF2D940E-242A-D561-427E-45EC124F97F5}"/>
              </a:ext>
            </a:extLst>
          </p:cNvPr>
          <p:cNvSpPr/>
          <p:nvPr/>
        </p:nvSpPr>
        <p:spPr>
          <a:xfrm>
            <a:off x="4873332" y="5517291"/>
            <a:ext cx="963093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D352ACC-82B4-7DD8-6198-DE38AEB1717F}"/>
              </a:ext>
            </a:extLst>
          </p:cNvPr>
          <p:cNvSpPr/>
          <p:nvPr/>
        </p:nvSpPr>
        <p:spPr>
          <a:xfrm>
            <a:off x="4873333" y="5836128"/>
            <a:ext cx="963093" cy="318837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6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B5DCC366-82F0-D15D-70DC-2CEF1754EBA0}"/>
              </a:ext>
            </a:extLst>
          </p:cNvPr>
          <p:cNvSpPr/>
          <p:nvPr/>
        </p:nvSpPr>
        <p:spPr>
          <a:xfrm>
            <a:off x="4880367" y="3923106"/>
            <a:ext cx="959126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ID PK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155F02B-B2A6-B39F-BA86-1627406BACCD}"/>
              </a:ext>
            </a:extLst>
          </p:cNvPr>
          <p:cNvSpPr/>
          <p:nvPr/>
        </p:nvSpPr>
        <p:spPr>
          <a:xfrm>
            <a:off x="4879956" y="4560780"/>
            <a:ext cx="959126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0D6867B-C8B3-15E8-A88E-FE6D690767C4}"/>
              </a:ext>
            </a:extLst>
          </p:cNvPr>
          <p:cNvSpPr/>
          <p:nvPr/>
        </p:nvSpPr>
        <p:spPr>
          <a:xfrm>
            <a:off x="4879954" y="5198454"/>
            <a:ext cx="959126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4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F1C057-08F3-188E-B872-303C0D75781B}"/>
              </a:ext>
            </a:extLst>
          </p:cNvPr>
          <p:cNvSpPr/>
          <p:nvPr/>
        </p:nvSpPr>
        <p:spPr>
          <a:xfrm>
            <a:off x="4876792" y="6145446"/>
            <a:ext cx="961019" cy="318837"/>
          </a:xfrm>
          <a:prstGeom prst="rect">
            <a:avLst/>
          </a:prstGeom>
          <a:solidFill>
            <a:schemeClr val="bg1">
              <a:lumMod val="65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7</a:t>
            </a:r>
          </a:p>
        </p:txBody>
      </p:sp>
      <p:sp>
        <p:nvSpPr>
          <p:cNvPr id="141" name="Rounded Rectangular Callout 140">
            <a:extLst>
              <a:ext uri="{FF2B5EF4-FFF2-40B4-BE49-F238E27FC236}">
                <a16:creationId xmlns:a16="http://schemas.microsoft.com/office/drawing/2014/main" id="{8C4267BB-6F75-D000-1E80-1AA56BEBDD01}"/>
              </a:ext>
            </a:extLst>
          </p:cNvPr>
          <p:cNvSpPr/>
          <p:nvPr/>
        </p:nvSpPr>
        <p:spPr>
          <a:xfrm>
            <a:off x="3524767" y="3093095"/>
            <a:ext cx="4930463" cy="637674"/>
          </a:xfrm>
          <a:prstGeom prst="wedgeRoundRectCallout">
            <a:avLst>
              <a:gd name="adj1" fmla="val -42690"/>
              <a:gd name="adj2" fmla="val 106617"/>
              <a:gd name="adj3" fmla="val 16667"/>
            </a:avLst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What approach would definitely prevent duplications?</a:t>
            </a:r>
          </a:p>
        </p:txBody>
      </p:sp>
      <p:pic>
        <p:nvPicPr>
          <p:cNvPr id="143" name="Graphic 142" descr="Fire with solid fill">
            <a:extLst>
              <a:ext uri="{FF2B5EF4-FFF2-40B4-BE49-F238E27FC236}">
                <a16:creationId xmlns:a16="http://schemas.microsoft.com/office/drawing/2014/main" id="{D51F2D67-5BF4-F21C-8652-47772F29A4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709756" y="4741254"/>
            <a:ext cx="914400" cy="914400"/>
          </a:xfrm>
          <a:prstGeom prst="rect">
            <a:avLst/>
          </a:prstGeom>
        </p:spPr>
      </p:pic>
      <p:pic>
        <p:nvPicPr>
          <p:cNvPr id="146" name="Graphic 145" descr="Brain in head with solid fill">
            <a:extLst>
              <a:ext uri="{FF2B5EF4-FFF2-40B4-BE49-F238E27FC236}">
                <a16:creationId xmlns:a16="http://schemas.microsoft.com/office/drawing/2014/main" id="{FEB94A71-4E2B-AD1B-E3DC-0E75C59636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670279" y="1261184"/>
            <a:ext cx="914400" cy="914400"/>
          </a:xfrm>
          <a:prstGeom prst="rect">
            <a:avLst/>
          </a:prstGeom>
        </p:spPr>
      </p:pic>
      <p:sp>
        <p:nvSpPr>
          <p:cNvPr id="147" name="Rounded Rectangular Callout 146">
            <a:extLst>
              <a:ext uri="{FF2B5EF4-FFF2-40B4-BE49-F238E27FC236}">
                <a16:creationId xmlns:a16="http://schemas.microsoft.com/office/drawing/2014/main" id="{BF5513BA-5C22-ACD9-B32F-9EFB402F8553}"/>
              </a:ext>
            </a:extLst>
          </p:cNvPr>
          <p:cNvSpPr/>
          <p:nvPr/>
        </p:nvSpPr>
        <p:spPr>
          <a:xfrm>
            <a:off x="9363694" y="3097854"/>
            <a:ext cx="2736932" cy="637674"/>
          </a:xfrm>
          <a:prstGeom prst="wedgeRoundRectCallout">
            <a:avLst>
              <a:gd name="adj1" fmla="val 46324"/>
              <a:gd name="adj2" fmla="val 109410"/>
              <a:gd name="adj3" fmla="val 16667"/>
            </a:avLst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bg1"/>
                </a:solidFill>
              </a:rPr>
              <a:t>In this particular case!</a:t>
            </a:r>
          </a:p>
        </p:txBody>
      </p:sp>
      <p:pic>
        <p:nvPicPr>
          <p:cNvPr id="148" name="Graphic 147" descr="Badge Tick1 with solid fill">
            <a:extLst>
              <a:ext uri="{FF2B5EF4-FFF2-40B4-BE49-F238E27FC236}">
                <a16:creationId xmlns:a16="http://schemas.microsoft.com/office/drawing/2014/main" id="{61976BEF-7AD2-4EF0-4724-B6E18DB2ED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641818" y="204489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3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3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2" presetClass="entr" presetSubtype="4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7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1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5" dur="5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9" dur="5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3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4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7" dur="500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1" dur="500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5" dur="5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9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3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4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7" dur="5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1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5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9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3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7" dur="5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8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1" dur="5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5" dur="5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1" dur="500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5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9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5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9" dur="500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8" grpId="0" animBg="1"/>
      <p:bldP spid="99" grpId="0"/>
      <p:bldP spid="9" grpId="0" animBg="1"/>
      <p:bldP spid="15" grpId="0" animBg="1"/>
      <p:bldP spid="17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/>
      <p:bldP spid="64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41" grpId="0" animBg="1"/>
      <p:bldP spid="14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439FD1-A4B6-9B9E-5DF6-FA7D3DB7B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A60708-E3E4-3FBC-0867-321C8C402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D2F43A0D-887F-7A94-4FAF-7C63D109A46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72A0494-37FF-C477-EE6B-A919E4000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CF2DFF34-FF45-6EDF-F25D-6A2173F961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B0D336C-A5B9-7027-C351-0F7B7F762440}"/>
              </a:ext>
            </a:extLst>
          </p:cNvPr>
          <p:cNvSpPr/>
          <p:nvPr/>
        </p:nvSpPr>
        <p:spPr>
          <a:xfrm>
            <a:off x="2654473" y="470747"/>
            <a:ext cx="6880004" cy="746473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First Normal Form (1NF):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3932A0D-633F-3CD0-8A5F-F53A2C53CEC9}"/>
              </a:ext>
            </a:extLst>
          </p:cNvPr>
          <p:cNvSpPr/>
          <p:nvPr/>
        </p:nvSpPr>
        <p:spPr>
          <a:xfrm>
            <a:off x="2654473" y="1834430"/>
            <a:ext cx="6880004" cy="746473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2000" b="1" dirty="0">
                <a:solidFill>
                  <a:schemeClr val="bg1"/>
                </a:solidFill>
              </a:rPr>
              <a:t>Using row, column order to convey information is not permitted.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52A888C8-72EC-13EA-06C6-F1C0DDA074F3}"/>
              </a:ext>
            </a:extLst>
          </p:cNvPr>
          <p:cNvSpPr/>
          <p:nvPr/>
        </p:nvSpPr>
        <p:spPr>
          <a:xfrm>
            <a:off x="2654473" y="2824876"/>
            <a:ext cx="6880004" cy="746473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2000" b="1" dirty="0">
                <a:solidFill>
                  <a:schemeClr val="bg1"/>
                </a:solidFill>
              </a:rPr>
              <a:t>Mixing data types within the same column is not permitted.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2183CE0D-53E5-9618-5B79-5A436167C0A2}"/>
              </a:ext>
            </a:extLst>
          </p:cNvPr>
          <p:cNvSpPr/>
          <p:nvPr/>
        </p:nvSpPr>
        <p:spPr>
          <a:xfrm>
            <a:off x="2654473" y="3815322"/>
            <a:ext cx="6880004" cy="746473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2000" b="1" dirty="0">
                <a:solidFill>
                  <a:schemeClr val="bg1"/>
                </a:solidFill>
              </a:rPr>
              <a:t>Having Primary Key </a:t>
            </a:r>
            <a:r>
              <a:rPr lang="en-US" sz="20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recommended. </a:t>
            </a:r>
          </a:p>
          <a:p>
            <a:pPr defTabSz="1219170"/>
            <a:r>
              <a:rPr lang="en-US" sz="2000" b="1" dirty="0">
                <a:solidFill>
                  <a:srgbClr val="FFFFFF"/>
                </a:solidFill>
                <a:latin typeface="Helvetica Neue" panose="02000503000000020004" pitchFamily="2" charset="0"/>
              </a:rPr>
              <a:t>I</a:t>
            </a:r>
            <a:r>
              <a:rPr lang="en-US" sz="2000" b="1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t is not a strict requirement for 1NF.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3C4884EF-163F-E739-4138-FB731FC8055C}"/>
              </a:ext>
            </a:extLst>
          </p:cNvPr>
          <p:cNvSpPr/>
          <p:nvPr/>
        </p:nvSpPr>
        <p:spPr>
          <a:xfrm>
            <a:off x="2654473" y="4805768"/>
            <a:ext cx="6880004" cy="746473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2000" b="1" dirty="0">
                <a:solidFill>
                  <a:schemeClr val="bg1"/>
                </a:solidFill>
              </a:rPr>
              <a:t>Repeating groups are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21945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5" grpId="0" animBg="1"/>
      <p:bldP spid="17" grpId="0" animBg="1"/>
      <p:bldP spid="19" grpId="0" animBg="1"/>
      <p:bldP spid="2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18A92A-2A32-68F4-5060-EDF337ADC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2C3BE20-5EE9-1CA7-6231-942C4596D1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A0C224-E52E-10B2-927A-B3276CACD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5047469" cy="456713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2 Normal Form</a:t>
            </a:r>
            <a:endParaRPr lang="en-US" b="1" dirty="0">
              <a:gradFill flip="none" rotWithShape="1">
                <a:gsLst>
                  <a:gs pos="70000">
                    <a:srgbClr val="00B0F0"/>
                  </a:gs>
                  <a:gs pos="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8DEBFB-8B32-D663-3334-CB1A1FF4FE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5277684"/>
            <a:ext cx="5365447" cy="775494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i="1" dirty="0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9000">
                      <a:schemeClr val="accent5">
                        <a:lumMod val="60000"/>
                        <a:lumOff val="40000"/>
                      </a:schemeClr>
                    </a:gs>
                    <a:gs pos="78000">
                      <a:schemeClr val="tx2">
                        <a:lumMod val="50000"/>
                        <a:lumOff val="50000"/>
                      </a:schemeClr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i="1" dirty="0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9000">
                      <a:schemeClr val="accent5">
                        <a:lumMod val="60000"/>
                        <a:lumOff val="40000"/>
                      </a:schemeClr>
                    </a:gs>
                    <a:gs pos="78000">
                      <a:schemeClr val="tx2">
                        <a:lumMod val="50000"/>
                        <a:lumOff val="50000"/>
                      </a:schemeClr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Every non-prime attribute is fully functionally dependent on the entire primary key.&gt;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4CAE6-08AD-2C33-7036-2A9FC495E7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27" r="652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8" name="Picture 7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04541778-3379-9DA9-769D-75C333D8B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9D16CF9-F6FF-4D4D-1FBD-67C73610A4F1}"/>
              </a:ext>
            </a:extLst>
          </p:cNvPr>
          <p:cNvSpPr txBox="1">
            <a:spLocks/>
          </p:cNvSpPr>
          <p:nvPr/>
        </p:nvSpPr>
        <p:spPr>
          <a:xfrm>
            <a:off x="8061158" y="1582153"/>
            <a:ext cx="3615490" cy="2867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5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2NF</a:t>
            </a:r>
            <a:endParaRPr lang="en-US" sz="15000" b="1" dirty="0">
              <a:gradFill flip="none" rotWithShape="1">
                <a:gsLst>
                  <a:gs pos="70000">
                    <a:srgbClr val="00B0F0"/>
                  </a:gs>
                  <a:gs pos="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322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61B1B8-C0FB-0E47-7814-E94F33EC0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6D762F4-182C-577A-F6D6-A7D0639895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08062F8B-B298-D0D3-9C60-BA2FBE99AEB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3AD9DF2-F775-80BE-2439-19B12520B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8471377B-D837-5A93-3FB1-705CB2905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EFAD6448-C886-AA72-72D0-264B4AE2B28A}"/>
              </a:ext>
            </a:extLst>
          </p:cNvPr>
          <p:cNvSpPr/>
          <p:nvPr/>
        </p:nvSpPr>
        <p:spPr>
          <a:xfrm>
            <a:off x="2938918" y="3276581"/>
            <a:ext cx="6880004" cy="746473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We want to add AUDI but we don’t know its address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EB200F7-9C5B-E843-8104-1584AAB5F8B9}"/>
              </a:ext>
            </a:extLst>
          </p:cNvPr>
          <p:cNvSpPr/>
          <p:nvPr/>
        </p:nvSpPr>
        <p:spPr>
          <a:xfrm>
            <a:off x="3011493" y="228972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AUDI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6A3184-DF6A-AA15-422F-59159A1AEAB0}"/>
              </a:ext>
            </a:extLst>
          </p:cNvPr>
          <p:cNvSpPr/>
          <p:nvPr/>
        </p:nvSpPr>
        <p:spPr>
          <a:xfrm>
            <a:off x="4607055" y="228972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9D43B63-7D19-E6DB-2BCD-90564C668F21}"/>
              </a:ext>
            </a:extLst>
          </p:cNvPr>
          <p:cNvSpPr/>
          <p:nvPr/>
        </p:nvSpPr>
        <p:spPr>
          <a:xfrm>
            <a:off x="6214939" y="2293354"/>
            <a:ext cx="1600200" cy="311571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rgbClr val="FF0000"/>
                </a:solidFill>
              </a:rPr>
              <a:t>NULL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D385D38-08FF-AD0D-9A4F-E903EDD5132D}"/>
              </a:ext>
            </a:extLst>
          </p:cNvPr>
          <p:cNvSpPr/>
          <p:nvPr/>
        </p:nvSpPr>
        <p:spPr>
          <a:xfrm>
            <a:off x="2938918" y="4358866"/>
            <a:ext cx="6880004" cy="1323121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It is  ‘Insertion anomaly’.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An insertion anomaly occurs when we cannot insert data into the database without providing other unrelated data.</a:t>
            </a:r>
          </a:p>
        </p:txBody>
      </p:sp>
      <p:pic>
        <p:nvPicPr>
          <p:cNvPr id="57" name="Graphic 56" descr="Warning with solid fill">
            <a:extLst>
              <a:ext uri="{FF2B5EF4-FFF2-40B4-BE49-F238E27FC236}">
                <a16:creationId xmlns:a16="http://schemas.microsoft.com/office/drawing/2014/main" id="{77177010-B643-CEB0-ECF5-07B02609D2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99488" y="4635487"/>
            <a:ext cx="914400" cy="9144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04A330B-7E04-56BA-C759-B8374A7B5585}"/>
              </a:ext>
            </a:extLst>
          </p:cNvPr>
          <p:cNvSpPr/>
          <p:nvPr/>
        </p:nvSpPr>
        <p:spPr>
          <a:xfrm>
            <a:off x="3013643" y="70283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8D6AF75-C0EF-3BAF-AF17-1FEB448DC839}"/>
              </a:ext>
            </a:extLst>
          </p:cNvPr>
          <p:cNvSpPr/>
          <p:nvPr/>
        </p:nvSpPr>
        <p:spPr>
          <a:xfrm>
            <a:off x="3013643" y="1021676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SKODA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616B271-15B8-16DE-88FE-89679C23869F}"/>
              </a:ext>
            </a:extLst>
          </p:cNvPr>
          <p:cNvSpPr/>
          <p:nvPr/>
        </p:nvSpPr>
        <p:spPr>
          <a:xfrm>
            <a:off x="3013643" y="1340513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FIAT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8E79EE-865D-6123-85AF-A189D1942199}"/>
              </a:ext>
            </a:extLst>
          </p:cNvPr>
          <p:cNvSpPr/>
          <p:nvPr/>
        </p:nvSpPr>
        <p:spPr>
          <a:xfrm>
            <a:off x="3013643" y="165935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CHERY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F6BA3B9-4F62-779D-47F6-372F884C271C}"/>
              </a:ext>
            </a:extLst>
          </p:cNvPr>
          <p:cNvSpPr/>
          <p:nvPr/>
        </p:nvSpPr>
        <p:spPr>
          <a:xfrm>
            <a:off x="6214043" y="70709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best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F0DCB9-D8E0-5BD5-E97F-7D56AF851264}"/>
              </a:ext>
            </a:extLst>
          </p:cNvPr>
          <p:cNvSpPr/>
          <p:nvPr/>
        </p:nvSpPr>
        <p:spPr>
          <a:xfrm>
            <a:off x="6214043" y="102593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good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88BB568-BDF6-13C4-36C2-E615C56024FB}"/>
              </a:ext>
            </a:extLst>
          </p:cNvPr>
          <p:cNvSpPr/>
          <p:nvPr/>
        </p:nvSpPr>
        <p:spPr>
          <a:xfrm>
            <a:off x="6214043" y="134476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normal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FD0E8C0-D198-42AF-E2B9-2642116FE998}"/>
              </a:ext>
            </a:extLst>
          </p:cNvPr>
          <p:cNvSpPr/>
          <p:nvPr/>
        </p:nvSpPr>
        <p:spPr>
          <a:xfrm>
            <a:off x="6214043" y="166360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bad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75B96E5-A1B8-DE95-A201-DB2A3D17A474}"/>
              </a:ext>
            </a:extLst>
          </p:cNvPr>
          <p:cNvSpPr/>
          <p:nvPr/>
        </p:nvSpPr>
        <p:spPr>
          <a:xfrm>
            <a:off x="3013643" y="38400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24406ED-2549-86BE-C405-8EFFC9F7A740}"/>
              </a:ext>
            </a:extLst>
          </p:cNvPr>
          <p:cNvSpPr/>
          <p:nvPr/>
        </p:nvSpPr>
        <p:spPr>
          <a:xfrm>
            <a:off x="6214043" y="388257"/>
            <a:ext cx="1600200" cy="32915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RATING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2376593-7E65-1244-62A3-D115EE484C5A}"/>
              </a:ext>
            </a:extLst>
          </p:cNvPr>
          <p:cNvSpPr/>
          <p:nvPr/>
        </p:nvSpPr>
        <p:spPr>
          <a:xfrm>
            <a:off x="4620878" y="70713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BCE2D4-343B-1ADC-52B2-6DAC20F31F30}"/>
              </a:ext>
            </a:extLst>
          </p:cNvPr>
          <p:cNvSpPr/>
          <p:nvPr/>
        </p:nvSpPr>
        <p:spPr>
          <a:xfrm>
            <a:off x="4620466" y="134480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F11E0C6-CEE4-66A6-28CC-C138313E7B66}"/>
              </a:ext>
            </a:extLst>
          </p:cNvPr>
          <p:cNvSpPr/>
          <p:nvPr/>
        </p:nvSpPr>
        <p:spPr>
          <a:xfrm>
            <a:off x="4613843" y="1662357"/>
            <a:ext cx="160681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5561B41-81D2-0FF3-EBD3-E0F1863168DE}"/>
              </a:ext>
            </a:extLst>
          </p:cNvPr>
          <p:cNvSpPr/>
          <p:nvPr/>
        </p:nvSpPr>
        <p:spPr>
          <a:xfrm>
            <a:off x="4620878" y="38829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ADDRESS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564DE3A-D54A-3EAA-FABB-D8BBC12F5306}"/>
              </a:ext>
            </a:extLst>
          </p:cNvPr>
          <p:cNvSpPr/>
          <p:nvPr/>
        </p:nvSpPr>
        <p:spPr>
          <a:xfrm>
            <a:off x="4620467" y="102597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BD2298C-93FD-24C8-7837-A4DC5D6F31AD}"/>
              </a:ext>
            </a:extLst>
          </p:cNvPr>
          <p:cNvSpPr/>
          <p:nvPr/>
        </p:nvSpPr>
        <p:spPr>
          <a:xfrm>
            <a:off x="1910746" y="379712"/>
            <a:ext cx="4310743" cy="340940"/>
          </a:xfrm>
          <a:prstGeom prst="rect">
            <a:avLst/>
          </a:prstGeom>
          <a:solidFill>
            <a:schemeClr val="accent2">
              <a:alpha val="19846"/>
            </a:schemeClr>
          </a:solidFill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8C8FBB3-3DAC-FF22-1CB3-3402557CD223}"/>
              </a:ext>
            </a:extLst>
          </p:cNvPr>
          <p:cNvSpPr txBox="1"/>
          <p:nvPr/>
        </p:nvSpPr>
        <p:spPr>
          <a:xfrm>
            <a:off x="1899488" y="383238"/>
            <a:ext cx="1690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en-US" sz="1200" b="1" dirty="0"/>
              <a:t>composite PK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8075215-3AE1-D2C2-92B7-E27C439F5618}"/>
              </a:ext>
            </a:extLst>
          </p:cNvPr>
          <p:cNvSpPr/>
          <p:nvPr/>
        </p:nvSpPr>
        <p:spPr>
          <a:xfrm>
            <a:off x="7815138" y="2296986"/>
            <a:ext cx="1686949" cy="311571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Germany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11F61CA-46CA-048B-C5CA-89E7AA368759}"/>
              </a:ext>
            </a:extLst>
          </p:cNvPr>
          <p:cNvCxnSpPr>
            <a:cxnSpLocks/>
          </p:cNvCxnSpPr>
          <p:nvPr/>
        </p:nvCxnSpPr>
        <p:spPr>
          <a:xfrm flipV="1">
            <a:off x="3033316" y="2082031"/>
            <a:ext cx="6388692" cy="76035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48CFE375-6EF1-D582-EDB2-4BF8669B7E0E}"/>
              </a:ext>
            </a:extLst>
          </p:cNvPr>
          <p:cNvCxnSpPr>
            <a:cxnSpLocks/>
          </p:cNvCxnSpPr>
          <p:nvPr/>
        </p:nvCxnSpPr>
        <p:spPr>
          <a:xfrm>
            <a:off x="3030270" y="2098293"/>
            <a:ext cx="6385069" cy="6938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0592786A-DB60-1B6E-8AFD-0FB6553CD403}"/>
              </a:ext>
            </a:extLst>
          </p:cNvPr>
          <p:cNvSpPr/>
          <p:nvPr/>
        </p:nvSpPr>
        <p:spPr>
          <a:xfrm>
            <a:off x="157612" y="99166"/>
            <a:ext cx="1425245" cy="775494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Insertion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anomaly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DA93464-0735-6F66-A05D-33719F0293C0}"/>
              </a:ext>
            </a:extLst>
          </p:cNvPr>
          <p:cNvSpPr/>
          <p:nvPr/>
        </p:nvSpPr>
        <p:spPr>
          <a:xfrm>
            <a:off x="7820862" y="705319"/>
            <a:ext cx="168695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Germany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6964E8EA-A43C-0047-A3A1-9E5FD8AE173F}"/>
              </a:ext>
            </a:extLst>
          </p:cNvPr>
          <p:cNvSpPr/>
          <p:nvPr/>
        </p:nvSpPr>
        <p:spPr>
          <a:xfrm>
            <a:off x="7820862" y="1024156"/>
            <a:ext cx="168695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8CEC9F0-310F-6332-5471-0A4F13AED4ED}"/>
              </a:ext>
            </a:extLst>
          </p:cNvPr>
          <p:cNvSpPr/>
          <p:nvPr/>
        </p:nvSpPr>
        <p:spPr>
          <a:xfrm>
            <a:off x="7820862" y="1342993"/>
            <a:ext cx="168695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Italy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580D4D9E-9203-4876-DFF8-4151A155CCFF}"/>
              </a:ext>
            </a:extLst>
          </p:cNvPr>
          <p:cNvSpPr/>
          <p:nvPr/>
        </p:nvSpPr>
        <p:spPr>
          <a:xfrm>
            <a:off x="7820862" y="1667848"/>
            <a:ext cx="1686950" cy="311571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China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1754093-975A-787D-C9BE-54416B5411D4}"/>
              </a:ext>
            </a:extLst>
          </p:cNvPr>
          <p:cNvSpPr/>
          <p:nvPr/>
        </p:nvSpPr>
        <p:spPr>
          <a:xfrm>
            <a:off x="7820862" y="386482"/>
            <a:ext cx="1686950" cy="3291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BRAND_COUNTRY</a:t>
            </a:r>
          </a:p>
        </p:txBody>
      </p:sp>
    </p:spTree>
    <p:extLst>
      <p:ext uri="{BB962C8B-B14F-4D97-AF65-F5344CB8AC3E}">
        <p14:creationId xmlns:p14="http://schemas.microsoft.com/office/powerpoint/2010/main" val="2919305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1" grpId="0" animBg="1"/>
      <p:bldP spid="42" grpId="0" animBg="1"/>
      <p:bldP spid="43" grpId="0" animBg="1"/>
      <p:bldP spid="58" grpId="0" animBg="1"/>
      <p:bldP spid="81" grpId="0" animBg="1"/>
      <p:bldP spid="82" grpId="0" animBg="1"/>
      <p:bldP spid="83" grpId="0" animBg="1"/>
      <p:bldP spid="84" grpId="0" animBg="1"/>
      <p:bldP spid="8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62A8F6-8EEA-4EA2-E43D-CA5B8464B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2A81A4F-AB12-7114-1EE3-9DB219B62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58667A2C-AD90-CD67-FE49-1FC02D6A8C1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C7927ED-7F35-2941-4DF2-7685085965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599DE71F-0ADE-B35D-D729-88999F7FCD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8FC15961-EF84-F506-543D-F05B978FD5AC}"/>
              </a:ext>
            </a:extLst>
          </p:cNvPr>
          <p:cNvSpPr/>
          <p:nvPr/>
        </p:nvSpPr>
        <p:spPr>
          <a:xfrm>
            <a:off x="2938918" y="2664305"/>
            <a:ext cx="6880004" cy="746473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We want to delete CHERY’s</a:t>
            </a:r>
            <a:r>
              <a:rPr lang="uk-UA" sz="2000" b="1" dirty="0">
                <a:solidFill>
                  <a:schemeClr val="bg1"/>
                </a:solidFill>
              </a:rPr>
              <a:t> </a:t>
            </a:r>
            <a:r>
              <a:rPr lang="en-US" sz="2000" b="1" dirty="0">
                <a:solidFill>
                  <a:schemeClr val="bg1"/>
                </a:solidFill>
              </a:rPr>
              <a:t>address and rating but want to preserve salon and brand country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B314A47-A18B-4A56-0D18-D34AC543F754}"/>
              </a:ext>
            </a:extLst>
          </p:cNvPr>
          <p:cNvSpPr/>
          <p:nvPr/>
        </p:nvSpPr>
        <p:spPr>
          <a:xfrm>
            <a:off x="2938918" y="3746590"/>
            <a:ext cx="6880004" cy="1323121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It is  ‘deletion anomaly’.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An deletion anomaly occurs when we cannot remove specific customer-related data without deleting the entire customer record.</a:t>
            </a:r>
          </a:p>
        </p:txBody>
      </p:sp>
      <p:pic>
        <p:nvPicPr>
          <p:cNvPr id="57" name="Graphic 56" descr="Warning with solid fill">
            <a:extLst>
              <a:ext uri="{FF2B5EF4-FFF2-40B4-BE49-F238E27FC236}">
                <a16:creationId xmlns:a16="http://schemas.microsoft.com/office/drawing/2014/main" id="{370BBCF2-338B-01A7-8DED-29CC0CC58F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99488" y="4023211"/>
            <a:ext cx="914400" cy="914400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DEFCCF34-10FB-B4F4-A411-42DA1ED7023D}"/>
              </a:ext>
            </a:extLst>
          </p:cNvPr>
          <p:cNvSpPr/>
          <p:nvPr/>
        </p:nvSpPr>
        <p:spPr>
          <a:xfrm>
            <a:off x="157612" y="99166"/>
            <a:ext cx="1425245" cy="775494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Deletion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anomaly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6E8D4DE4-956B-A6B4-5572-04059495761C}"/>
              </a:ext>
            </a:extLst>
          </p:cNvPr>
          <p:cNvSpPr/>
          <p:nvPr/>
        </p:nvSpPr>
        <p:spPr>
          <a:xfrm>
            <a:off x="3013643" y="70283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8DC032C-6196-69DF-95D9-18E85FA4B609}"/>
              </a:ext>
            </a:extLst>
          </p:cNvPr>
          <p:cNvSpPr/>
          <p:nvPr/>
        </p:nvSpPr>
        <p:spPr>
          <a:xfrm>
            <a:off x="3013643" y="1021676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SKODA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FC8C0BA5-A080-04AE-61A3-24CE81635752}"/>
              </a:ext>
            </a:extLst>
          </p:cNvPr>
          <p:cNvSpPr/>
          <p:nvPr/>
        </p:nvSpPr>
        <p:spPr>
          <a:xfrm>
            <a:off x="3013643" y="1340513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FIAT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E8BCEBC6-8BFF-54E6-1E32-B1FB71A26CEE}"/>
              </a:ext>
            </a:extLst>
          </p:cNvPr>
          <p:cNvSpPr/>
          <p:nvPr/>
        </p:nvSpPr>
        <p:spPr>
          <a:xfrm>
            <a:off x="3013643" y="165935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CHERY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3C45D394-0822-597E-5FA9-2DE54744B4EB}"/>
              </a:ext>
            </a:extLst>
          </p:cNvPr>
          <p:cNvSpPr/>
          <p:nvPr/>
        </p:nvSpPr>
        <p:spPr>
          <a:xfrm>
            <a:off x="6214043" y="70709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best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FB4D375-377C-EE4D-2F7A-20C785D5D133}"/>
              </a:ext>
            </a:extLst>
          </p:cNvPr>
          <p:cNvSpPr/>
          <p:nvPr/>
        </p:nvSpPr>
        <p:spPr>
          <a:xfrm>
            <a:off x="6214043" y="102593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good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5B766CF2-94F1-77EF-6AB9-457D84B5E754}"/>
              </a:ext>
            </a:extLst>
          </p:cNvPr>
          <p:cNvSpPr/>
          <p:nvPr/>
        </p:nvSpPr>
        <p:spPr>
          <a:xfrm>
            <a:off x="6214043" y="134476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normal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1F71325-FBDB-F9E9-69FE-B5357EF91373}"/>
              </a:ext>
            </a:extLst>
          </p:cNvPr>
          <p:cNvSpPr/>
          <p:nvPr/>
        </p:nvSpPr>
        <p:spPr>
          <a:xfrm>
            <a:off x="6214043" y="166360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bad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ABB0EC3B-85FC-C432-12AE-ED0DE763788A}"/>
              </a:ext>
            </a:extLst>
          </p:cNvPr>
          <p:cNvSpPr/>
          <p:nvPr/>
        </p:nvSpPr>
        <p:spPr>
          <a:xfrm>
            <a:off x="3013643" y="38400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2E60419-59B1-72D7-B6CD-F2EAD9C4065C}"/>
              </a:ext>
            </a:extLst>
          </p:cNvPr>
          <p:cNvSpPr/>
          <p:nvPr/>
        </p:nvSpPr>
        <p:spPr>
          <a:xfrm>
            <a:off x="6214043" y="388257"/>
            <a:ext cx="1600200" cy="32915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RATING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7F5046E-F3A1-53D2-BD81-A6951C9E917E}"/>
              </a:ext>
            </a:extLst>
          </p:cNvPr>
          <p:cNvSpPr/>
          <p:nvPr/>
        </p:nvSpPr>
        <p:spPr>
          <a:xfrm>
            <a:off x="4620878" y="70713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4D0668D-13DA-B12F-ED5E-82EF4A3ED6F0}"/>
              </a:ext>
            </a:extLst>
          </p:cNvPr>
          <p:cNvSpPr/>
          <p:nvPr/>
        </p:nvSpPr>
        <p:spPr>
          <a:xfrm>
            <a:off x="4620466" y="134480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E424AD2-E521-A956-7113-A61F0D9F7C8B}"/>
              </a:ext>
            </a:extLst>
          </p:cNvPr>
          <p:cNvSpPr/>
          <p:nvPr/>
        </p:nvSpPr>
        <p:spPr>
          <a:xfrm>
            <a:off x="4613843" y="1662357"/>
            <a:ext cx="160681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24C354E4-3202-B382-465D-1FDF58680046}"/>
              </a:ext>
            </a:extLst>
          </p:cNvPr>
          <p:cNvSpPr/>
          <p:nvPr/>
        </p:nvSpPr>
        <p:spPr>
          <a:xfrm>
            <a:off x="4620878" y="38829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ADDRESS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65E3ECC-05A1-EB81-22DE-ECD55E23A6D2}"/>
              </a:ext>
            </a:extLst>
          </p:cNvPr>
          <p:cNvSpPr/>
          <p:nvPr/>
        </p:nvSpPr>
        <p:spPr>
          <a:xfrm>
            <a:off x="4620467" y="102597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AFECACF1-CE88-A86B-2F02-0616EC15E3BD}"/>
              </a:ext>
            </a:extLst>
          </p:cNvPr>
          <p:cNvSpPr/>
          <p:nvPr/>
        </p:nvSpPr>
        <p:spPr>
          <a:xfrm>
            <a:off x="1910746" y="379712"/>
            <a:ext cx="4310743" cy="340940"/>
          </a:xfrm>
          <a:prstGeom prst="rect">
            <a:avLst/>
          </a:prstGeom>
          <a:solidFill>
            <a:schemeClr val="accent2">
              <a:alpha val="19846"/>
            </a:schemeClr>
          </a:solidFill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BFD59228-E4DD-1903-3157-0679E51A2855}"/>
              </a:ext>
            </a:extLst>
          </p:cNvPr>
          <p:cNvSpPr txBox="1"/>
          <p:nvPr/>
        </p:nvSpPr>
        <p:spPr>
          <a:xfrm>
            <a:off x="1899488" y="383238"/>
            <a:ext cx="1690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en-US" sz="1200" b="1" dirty="0"/>
              <a:t>composite PK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0C98DDA-162C-EE58-C80D-2A7FD30C8EFC}"/>
              </a:ext>
            </a:extLst>
          </p:cNvPr>
          <p:cNvSpPr/>
          <p:nvPr/>
        </p:nvSpPr>
        <p:spPr>
          <a:xfrm>
            <a:off x="7820862" y="705319"/>
            <a:ext cx="168695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Germany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F5AC742E-27CD-120A-DB23-1B3192C4AF3A}"/>
              </a:ext>
            </a:extLst>
          </p:cNvPr>
          <p:cNvSpPr/>
          <p:nvPr/>
        </p:nvSpPr>
        <p:spPr>
          <a:xfrm>
            <a:off x="7820862" y="1024156"/>
            <a:ext cx="168695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CR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4BA55EE-064C-717F-54CE-8A2A6643CCA1}"/>
              </a:ext>
            </a:extLst>
          </p:cNvPr>
          <p:cNvSpPr/>
          <p:nvPr/>
        </p:nvSpPr>
        <p:spPr>
          <a:xfrm>
            <a:off x="7820862" y="1342993"/>
            <a:ext cx="168695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Italy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AD5E4837-C0BE-C2FB-2515-56A0F823F3AD}"/>
              </a:ext>
            </a:extLst>
          </p:cNvPr>
          <p:cNvSpPr/>
          <p:nvPr/>
        </p:nvSpPr>
        <p:spPr>
          <a:xfrm>
            <a:off x="7820862" y="1667848"/>
            <a:ext cx="1686950" cy="311571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China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0F837244-5E81-61BB-B638-54FD2A5550CE}"/>
              </a:ext>
            </a:extLst>
          </p:cNvPr>
          <p:cNvSpPr/>
          <p:nvPr/>
        </p:nvSpPr>
        <p:spPr>
          <a:xfrm>
            <a:off x="7820862" y="386482"/>
            <a:ext cx="1686950" cy="3291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BRAND_COUNTRY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8F89250C-5781-793F-5331-36DDB8CC66BA}"/>
              </a:ext>
            </a:extLst>
          </p:cNvPr>
          <p:cNvSpPr/>
          <p:nvPr/>
        </p:nvSpPr>
        <p:spPr>
          <a:xfrm>
            <a:off x="6214042" y="166657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rgbClr val="FF0000"/>
                </a:solidFill>
              </a:rPr>
              <a:t>NULL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A1A090E6-40DE-442C-D17D-6CC06913B342}"/>
              </a:ext>
            </a:extLst>
          </p:cNvPr>
          <p:cNvSpPr/>
          <p:nvPr/>
        </p:nvSpPr>
        <p:spPr>
          <a:xfrm>
            <a:off x="4627081" y="166661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rgbClr val="FF0000"/>
                </a:solidFill>
              </a:rPr>
              <a:t>NULL</a:t>
            </a:r>
          </a:p>
        </p:txBody>
      </p:sp>
      <p:pic>
        <p:nvPicPr>
          <p:cNvPr id="149" name="Graphic 148" descr="Close with solid fill">
            <a:extLst>
              <a:ext uri="{FF2B5EF4-FFF2-40B4-BE49-F238E27FC236}">
                <a16:creationId xmlns:a16="http://schemas.microsoft.com/office/drawing/2014/main" id="{13748698-BCEE-039B-9199-4B6F6BB4F2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843412" y="1698413"/>
            <a:ext cx="780968" cy="780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45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3" grpId="0" animBg="1"/>
      <p:bldP spid="145" grpId="0" animBg="1"/>
      <p:bldP spid="14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4FEA5C-B899-E93B-CDBA-E7754F5635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9578EC-B5A0-2E7A-974B-87618566AB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History</a:t>
            </a:r>
            <a:endParaRPr lang="en-US" b="1" dirty="0">
              <a:gradFill flip="none" rotWithShape="1">
                <a:gsLst>
                  <a:gs pos="70000">
                    <a:srgbClr val="00B0F0"/>
                  </a:gs>
                  <a:gs pos="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CA4A4E-2154-C430-B8AC-03A64E698E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5582700" cy="775494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9000">
                      <a:schemeClr val="accent5">
                        <a:lumMod val="60000"/>
                        <a:lumOff val="40000"/>
                      </a:schemeClr>
                    </a:gs>
                    <a:gs pos="78000">
                      <a:schemeClr val="tx2">
                        <a:lumMod val="50000"/>
                        <a:lumOff val="50000"/>
                      </a:schemeClr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&lt;Know your history to not repeat mistakes&gt;</a:t>
            </a:r>
          </a:p>
        </p:txBody>
      </p:sp>
      <p:pic>
        <p:nvPicPr>
          <p:cNvPr id="8" name="Picture 7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E99CF41A-E086-919E-E71C-0EBDFBB0B2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pic>
        <p:nvPicPr>
          <p:cNvPr id="6" name="Picture 5" descr="A person in a suit and tie&#10;&#10;Description automatically generated">
            <a:extLst>
              <a:ext uri="{FF2B5EF4-FFF2-40B4-BE49-F238E27FC236}">
                <a16:creationId xmlns:a16="http://schemas.microsoft.com/office/drawing/2014/main" id="{10B001CE-4CA4-7B08-41CB-C1077AF197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/>
        </p:blipFill>
        <p:spPr>
          <a:xfrm>
            <a:off x="3451467" y="418745"/>
            <a:ext cx="8438061" cy="4429982"/>
          </a:xfrm>
          <a:prstGeom prst="rect">
            <a:avLst/>
          </a:pr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324954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46511B-D8AB-0CD5-C9A5-112AC6572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851A347-ABA9-E8A6-0169-C5B055833F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64EBA943-A76C-600E-EB3B-4F9ECF3B9FD5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6B816C3-CF21-D681-9B5F-EDC577576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EF5B6896-35ED-D8E8-21D1-415D9069EE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C1F65F6-7D6E-B604-5345-D57F6ED90140}"/>
              </a:ext>
            </a:extLst>
          </p:cNvPr>
          <p:cNvSpPr/>
          <p:nvPr/>
        </p:nvSpPr>
        <p:spPr>
          <a:xfrm>
            <a:off x="157612" y="99166"/>
            <a:ext cx="1425245" cy="775494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Update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anomaly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BB401BA-72DE-4B2D-BBA4-1AC56219DB5C}"/>
              </a:ext>
            </a:extLst>
          </p:cNvPr>
          <p:cNvSpPr/>
          <p:nvPr/>
        </p:nvSpPr>
        <p:spPr>
          <a:xfrm>
            <a:off x="2862650" y="2767986"/>
            <a:ext cx="6880004" cy="746473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CHERY was bought by VW and now we need to change in system.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5CC357F-3CD7-E41E-C844-3C289C531A9C}"/>
              </a:ext>
            </a:extLst>
          </p:cNvPr>
          <p:cNvSpPr/>
          <p:nvPr/>
        </p:nvSpPr>
        <p:spPr>
          <a:xfrm>
            <a:off x="2862650" y="3683926"/>
            <a:ext cx="6880004" cy="934689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While update we chose only Kyiv and now have in system two different countries</a:t>
            </a:r>
            <a:endParaRPr lang="en-US" sz="2000" b="1" dirty="0">
              <a:solidFill>
                <a:srgbClr val="FF0000"/>
              </a:solidFill>
            </a:endParaRPr>
          </a:p>
        </p:txBody>
      </p:sp>
      <p:pic>
        <p:nvPicPr>
          <p:cNvPr id="26" name="Graphic 25" descr="Warning with solid fill">
            <a:extLst>
              <a:ext uri="{FF2B5EF4-FFF2-40B4-BE49-F238E27FC236}">
                <a16:creationId xmlns:a16="http://schemas.microsoft.com/office/drawing/2014/main" id="{7A9F570F-CB63-DCEC-2D3D-A0399E0734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899488" y="5053013"/>
            <a:ext cx="914400" cy="914400"/>
          </a:xfrm>
          <a:prstGeom prst="rect">
            <a:avLst/>
          </a:prstGeom>
        </p:spPr>
      </p:pic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4D256DB-D066-EBA4-6D98-952D1880A946}"/>
              </a:ext>
            </a:extLst>
          </p:cNvPr>
          <p:cNvSpPr/>
          <p:nvPr/>
        </p:nvSpPr>
        <p:spPr>
          <a:xfrm>
            <a:off x="2862650" y="4804203"/>
            <a:ext cx="6880004" cy="1608112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It is  ‘update anomaly’. 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An update anomaly occurs when inconsistent data appears in the database because the same piece of information is duplicated across rows or columns, and not all copies are updated properly.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D07ACA82-8ABD-84D4-7E7F-561BA9E7B1A3}"/>
              </a:ext>
            </a:extLst>
          </p:cNvPr>
          <p:cNvSpPr/>
          <p:nvPr/>
        </p:nvSpPr>
        <p:spPr>
          <a:xfrm>
            <a:off x="3013643" y="70283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443BC85-06A1-90F8-D221-AE1C7E89A241}"/>
              </a:ext>
            </a:extLst>
          </p:cNvPr>
          <p:cNvSpPr/>
          <p:nvPr/>
        </p:nvSpPr>
        <p:spPr>
          <a:xfrm>
            <a:off x="3013643" y="1021676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SKODA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79809E-44C3-98C4-C591-D472ECE78BAD}"/>
              </a:ext>
            </a:extLst>
          </p:cNvPr>
          <p:cNvSpPr/>
          <p:nvPr/>
        </p:nvSpPr>
        <p:spPr>
          <a:xfrm>
            <a:off x="3013643" y="1340513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FIAT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B2565D8-7A0E-038C-1D29-1A63EDA88A67}"/>
              </a:ext>
            </a:extLst>
          </p:cNvPr>
          <p:cNvSpPr/>
          <p:nvPr/>
        </p:nvSpPr>
        <p:spPr>
          <a:xfrm>
            <a:off x="3013643" y="165935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CHERY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4B993E6-EFDF-196B-1792-12A287D0636E}"/>
              </a:ext>
            </a:extLst>
          </p:cNvPr>
          <p:cNvSpPr/>
          <p:nvPr/>
        </p:nvSpPr>
        <p:spPr>
          <a:xfrm>
            <a:off x="6214043" y="70709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best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9F89E73-A3F1-07DC-CF77-6BFA111027AB}"/>
              </a:ext>
            </a:extLst>
          </p:cNvPr>
          <p:cNvSpPr/>
          <p:nvPr/>
        </p:nvSpPr>
        <p:spPr>
          <a:xfrm>
            <a:off x="6214043" y="102593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good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D35FCAB-12CA-48CE-36AC-DF1B430B78BF}"/>
              </a:ext>
            </a:extLst>
          </p:cNvPr>
          <p:cNvSpPr/>
          <p:nvPr/>
        </p:nvSpPr>
        <p:spPr>
          <a:xfrm>
            <a:off x="6214043" y="134476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normal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FCA097F-360D-3FC2-375E-28A363693B84}"/>
              </a:ext>
            </a:extLst>
          </p:cNvPr>
          <p:cNvSpPr/>
          <p:nvPr/>
        </p:nvSpPr>
        <p:spPr>
          <a:xfrm>
            <a:off x="6214043" y="166360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bad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24DBC9A-2A51-695E-1385-8F7EE2FBB868}"/>
              </a:ext>
            </a:extLst>
          </p:cNvPr>
          <p:cNvSpPr/>
          <p:nvPr/>
        </p:nvSpPr>
        <p:spPr>
          <a:xfrm>
            <a:off x="3013643" y="38400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5B4BA38-7A61-E405-754E-FC7876DB9B85}"/>
              </a:ext>
            </a:extLst>
          </p:cNvPr>
          <p:cNvSpPr/>
          <p:nvPr/>
        </p:nvSpPr>
        <p:spPr>
          <a:xfrm>
            <a:off x="6214043" y="388257"/>
            <a:ext cx="1600200" cy="32915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RATING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A5B1700F-043F-8888-2991-0048CC2B604B}"/>
              </a:ext>
            </a:extLst>
          </p:cNvPr>
          <p:cNvSpPr/>
          <p:nvPr/>
        </p:nvSpPr>
        <p:spPr>
          <a:xfrm>
            <a:off x="4620878" y="70713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FB0161DD-C48C-C029-9D18-5ADFF21303B2}"/>
              </a:ext>
            </a:extLst>
          </p:cNvPr>
          <p:cNvSpPr/>
          <p:nvPr/>
        </p:nvSpPr>
        <p:spPr>
          <a:xfrm>
            <a:off x="4620466" y="134480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6FEE70C-B478-7246-03C2-ADFCDE3599DA}"/>
              </a:ext>
            </a:extLst>
          </p:cNvPr>
          <p:cNvSpPr/>
          <p:nvPr/>
        </p:nvSpPr>
        <p:spPr>
          <a:xfrm>
            <a:off x="4613843" y="1662357"/>
            <a:ext cx="160681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CC8873A7-0EE0-CA5E-BB7C-DEBD7376A1A6}"/>
              </a:ext>
            </a:extLst>
          </p:cNvPr>
          <p:cNvSpPr/>
          <p:nvPr/>
        </p:nvSpPr>
        <p:spPr>
          <a:xfrm>
            <a:off x="4620878" y="38829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ADDRESS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01D30840-69FF-6FF5-5993-5FC07FA5BD3A}"/>
              </a:ext>
            </a:extLst>
          </p:cNvPr>
          <p:cNvSpPr/>
          <p:nvPr/>
        </p:nvSpPr>
        <p:spPr>
          <a:xfrm>
            <a:off x="4620467" y="102597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9CAE961-AFF5-15BE-0D98-32390990361F}"/>
              </a:ext>
            </a:extLst>
          </p:cNvPr>
          <p:cNvSpPr/>
          <p:nvPr/>
        </p:nvSpPr>
        <p:spPr>
          <a:xfrm>
            <a:off x="1910746" y="379712"/>
            <a:ext cx="4310743" cy="340940"/>
          </a:xfrm>
          <a:prstGeom prst="rect">
            <a:avLst/>
          </a:prstGeom>
          <a:solidFill>
            <a:schemeClr val="accent2">
              <a:alpha val="19846"/>
            </a:schemeClr>
          </a:solidFill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E326482-F107-99A3-2B51-5ACDB71DAC4E}"/>
              </a:ext>
            </a:extLst>
          </p:cNvPr>
          <p:cNvSpPr txBox="1"/>
          <p:nvPr/>
        </p:nvSpPr>
        <p:spPr>
          <a:xfrm>
            <a:off x="1899488" y="383238"/>
            <a:ext cx="1690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en-US" sz="1200" b="1" dirty="0"/>
              <a:t>composite PK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87ECFE0-104A-703A-E5EE-AF0838A8F3CD}"/>
              </a:ext>
            </a:extLst>
          </p:cNvPr>
          <p:cNvSpPr/>
          <p:nvPr/>
        </p:nvSpPr>
        <p:spPr>
          <a:xfrm>
            <a:off x="7820862" y="705319"/>
            <a:ext cx="168695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Germany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4A2C9472-EC39-B32F-CA8E-5B87EC9AA1DC}"/>
              </a:ext>
            </a:extLst>
          </p:cNvPr>
          <p:cNvSpPr/>
          <p:nvPr/>
        </p:nvSpPr>
        <p:spPr>
          <a:xfrm>
            <a:off x="7820862" y="1024156"/>
            <a:ext cx="168695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CR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107EB6D-CE9F-A9A4-38CA-6B96D5CCF76B}"/>
              </a:ext>
            </a:extLst>
          </p:cNvPr>
          <p:cNvSpPr/>
          <p:nvPr/>
        </p:nvSpPr>
        <p:spPr>
          <a:xfrm>
            <a:off x="7820862" y="1342993"/>
            <a:ext cx="168695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Italy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80F2BCCE-CB17-FC4E-73EA-32C9A30589A6}"/>
              </a:ext>
            </a:extLst>
          </p:cNvPr>
          <p:cNvSpPr/>
          <p:nvPr/>
        </p:nvSpPr>
        <p:spPr>
          <a:xfrm>
            <a:off x="7820862" y="1667848"/>
            <a:ext cx="1686950" cy="311571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China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F892FCB-4B8D-1D9A-03F5-DBE018B97891}"/>
              </a:ext>
            </a:extLst>
          </p:cNvPr>
          <p:cNvSpPr/>
          <p:nvPr/>
        </p:nvSpPr>
        <p:spPr>
          <a:xfrm>
            <a:off x="7820862" y="386482"/>
            <a:ext cx="1686950" cy="3291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BRAND_COUNTRY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94BC8420-C410-F994-C994-1F2D49C218FE}"/>
              </a:ext>
            </a:extLst>
          </p:cNvPr>
          <p:cNvSpPr/>
          <p:nvPr/>
        </p:nvSpPr>
        <p:spPr>
          <a:xfrm>
            <a:off x="3013643" y="197820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CHERY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585C9CB7-B2F4-EA0A-A14B-A4887497BD83}"/>
              </a:ext>
            </a:extLst>
          </p:cNvPr>
          <p:cNvSpPr/>
          <p:nvPr/>
        </p:nvSpPr>
        <p:spPr>
          <a:xfrm>
            <a:off x="6214043" y="198245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bad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F65A1ED-7ED9-F4C9-9F75-45D516C1490C}"/>
              </a:ext>
            </a:extLst>
          </p:cNvPr>
          <p:cNvSpPr/>
          <p:nvPr/>
        </p:nvSpPr>
        <p:spPr>
          <a:xfrm>
            <a:off x="4613843" y="1981207"/>
            <a:ext cx="160681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Lviv, </a:t>
            </a:r>
            <a:r>
              <a:rPr lang="en-US" sz="1200" b="1" dirty="0" err="1">
                <a:solidFill>
                  <a:schemeClr val="accent5"/>
                </a:solidFill>
              </a:rPr>
              <a:t>Vasylya</a:t>
            </a:r>
            <a:r>
              <a:rPr lang="en-US" sz="1200" b="1" dirty="0">
                <a:solidFill>
                  <a:schemeClr val="accent5"/>
                </a:solidFill>
              </a:rPr>
              <a:t> str. 9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676DD168-D0B5-33FF-032A-D5ABD5D6CBC3}"/>
              </a:ext>
            </a:extLst>
          </p:cNvPr>
          <p:cNvSpPr/>
          <p:nvPr/>
        </p:nvSpPr>
        <p:spPr>
          <a:xfrm>
            <a:off x="7820862" y="1986698"/>
            <a:ext cx="1686950" cy="311571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China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AF24127-8249-4F5D-A935-3D9642747730}"/>
              </a:ext>
            </a:extLst>
          </p:cNvPr>
          <p:cNvSpPr/>
          <p:nvPr/>
        </p:nvSpPr>
        <p:spPr>
          <a:xfrm>
            <a:off x="7814243" y="1667847"/>
            <a:ext cx="1686950" cy="311571"/>
          </a:xfrm>
          <a:prstGeom prst="rect">
            <a:avLst/>
          </a:prstGeom>
          <a:solidFill>
            <a:srgbClr val="FFFF00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Germany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D22E4C7-AE10-F054-328E-8264EB6BAA7E}"/>
              </a:ext>
            </a:extLst>
          </p:cNvPr>
          <p:cNvSpPr/>
          <p:nvPr/>
        </p:nvSpPr>
        <p:spPr>
          <a:xfrm>
            <a:off x="7814243" y="1981194"/>
            <a:ext cx="1686950" cy="3115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China</a:t>
            </a:r>
          </a:p>
        </p:txBody>
      </p:sp>
    </p:spTree>
    <p:extLst>
      <p:ext uri="{BB962C8B-B14F-4D97-AF65-F5344CB8AC3E}">
        <p14:creationId xmlns:p14="http://schemas.microsoft.com/office/powerpoint/2010/main" val="1686919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7" grpId="0" animBg="1"/>
      <p:bldP spid="142" grpId="0" animBg="1"/>
      <p:bldP spid="1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AA6763-04A7-F3FC-FFCA-71D3160C5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CAD5EFC-61B0-BE9A-D9C7-648B65F5A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9D6C249C-3BEE-60AD-D568-A63E11992A9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78A1DD3-469F-7F37-00B1-69260AB5E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189CC059-D6E0-5823-AEE6-690D7D8FD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D401669-9767-7C0A-ECA0-D9FFF0EBC8F4}"/>
              </a:ext>
            </a:extLst>
          </p:cNvPr>
          <p:cNvSpPr/>
          <p:nvPr/>
        </p:nvSpPr>
        <p:spPr>
          <a:xfrm>
            <a:off x="255658" y="167927"/>
            <a:ext cx="1311885" cy="526779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2NF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4B32DDB-A572-22B6-F8AA-E7D023CE3E6A}"/>
              </a:ext>
            </a:extLst>
          </p:cNvPr>
          <p:cNvSpPr/>
          <p:nvPr/>
        </p:nvSpPr>
        <p:spPr>
          <a:xfrm>
            <a:off x="2137726" y="167927"/>
            <a:ext cx="8645068" cy="1441179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2000" b="1" dirty="0">
                <a:solidFill>
                  <a:schemeClr val="bg1"/>
                </a:solidFill>
              </a:rPr>
              <a:t>The 2NF says that: </a:t>
            </a:r>
          </a:p>
          <a:p>
            <a:pPr defTabSz="1219170"/>
            <a:r>
              <a:rPr lang="en-US" sz="2000" b="1" dirty="0">
                <a:solidFill>
                  <a:schemeClr val="bg1"/>
                </a:solidFill>
              </a:rPr>
              <a:t>- Be in 1NF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- All NON-KEY attributes must be fully functionally dependent on the ENTIRE primary key (not just part of it).</a:t>
            </a:r>
          </a:p>
        </p:txBody>
      </p:sp>
      <p:sp>
        <p:nvSpPr>
          <p:cNvPr id="232" name="Rounded Rectangle 231">
            <a:extLst>
              <a:ext uri="{FF2B5EF4-FFF2-40B4-BE49-F238E27FC236}">
                <a16:creationId xmlns:a16="http://schemas.microsoft.com/office/drawing/2014/main" id="{CC64E260-75FA-F179-5E2B-A8245D84A3CF}"/>
              </a:ext>
            </a:extLst>
          </p:cNvPr>
          <p:cNvSpPr/>
          <p:nvPr/>
        </p:nvSpPr>
        <p:spPr>
          <a:xfrm>
            <a:off x="2230594" y="4021186"/>
            <a:ext cx="2965632" cy="3852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PK {SALON, ADDRESS}</a:t>
            </a:r>
          </a:p>
        </p:txBody>
      </p:sp>
      <p:sp>
        <p:nvSpPr>
          <p:cNvPr id="237" name="Right Arrow 236">
            <a:extLst>
              <a:ext uri="{FF2B5EF4-FFF2-40B4-BE49-F238E27FC236}">
                <a16:creationId xmlns:a16="http://schemas.microsoft.com/office/drawing/2014/main" id="{F5B2D106-EB44-06C3-2A7A-E451105316F7}"/>
              </a:ext>
            </a:extLst>
          </p:cNvPr>
          <p:cNvSpPr/>
          <p:nvPr/>
        </p:nvSpPr>
        <p:spPr>
          <a:xfrm>
            <a:off x="5604605" y="4149222"/>
            <a:ext cx="1002242" cy="161147"/>
          </a:xfrm>
          <a:prstGeom prst="rightArrow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249" name="Rounded Rectangle 248">
            <a:extLst>
              <a:ext uri="{FF2B5EF4-FFF2-40B4-BE49-F238E27FC236}">
                <a16:creationId xmlns:a16="http://schemas.microsoft.com/office/drawing/2014/main" id="{EA521958-8BC0-ACDE-B272-ABD391CB055D}"/>
              </a:ext>
            </a:extLst>
          </p:cNvPr>
          <p:cNvSpPr/>
          <p:nvPr/>
        </p:nvSpPr>
        <p:spPr>
          <a:xfrm>
            <a:off x="7015226" y="4015989"/>
            <a:ext cx="2721068" cy="3852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{RATING}</a:t>
            </a:r>
          </a:p>
        </p:txBody>
      </p:sp>
      <p:sp>
        <p:nvSpPr>
          <p:cNvPr id="252" name="Rounded Rectangle 251">
            <a:extLst>
              <a:ext uri="{FF2B5EF4-FFF2-40B4-BE49-F238E27FC236}">
                <a16:creationId xmlns:a16="http://schemas.microsoft.com/office/drawing/2014/main" id="{82310FC2-D969-E971-4691-C64312523521}"/>
              </a:ext>
            </a:extLst>
          </p:cNvPr>
          <p:cNvSpPr/>
          <p:nvPr/>
        </p:nvSpPr>
        <p:spPr>
          <a:xfrm>
            <a:off x="2230594" y="4980379"/>
            <a:ext cx="2977615" cy="3852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PK {SALON, ADDRESS}</a:t>
            </a:r>
          </a:p>
        </p:txBody>
      </p:sp>
      <p:sp>
        <p:nvSpPr>
          <p:cNvPr id="253" name="Right Arrow 252">
            <a:extLst>
              <a:ext uri="{FF2B5EF4-FFF2-40B4-BE49-F238E27FC236}">
                <a16:creationId xmlns:a16="http://schemas.microsoft.com/office/drawing/2014/main" id="{92D9EB5A-A237-8095-A3FF-BF30C19F9267}"/>
              </a:ext>
            </a:extLst>
          </p:cNvPr>
          <p:cNvSpPr/>
          <p:nvPr/>
        </p:nvSpPr>
        <p:spPr>
          <a:xfrm>
            <a:off x="5616588" y="5108415"/>
            <a:ext cx="1002242" cy="161147"/>
          </a:xfrm>
          <a:prstGeom prst="rightArrow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254" name="Rounded Rectangle 253">
            <a:extLst>
              <a:ext uri="{FF2B5EF4-FFF2-40B4-BE49-F238E27FC236}">
                <a16:creationId xmlns:a16="http://schemas.microsoft.com/office/drawing/2014/main" id="{740B8E9A-CFE7-70CE-AAFD-D638C9C9193E}"/>
              </a:ext>
            </a:extLst>
          </p:cNvPr>
          <p:cNvSpPr/>
          <p:nvPr/>
        </p:nvSpPr>
        <p:spPr>
          <a:xfrm>
            <a:off x="7027209" y="4975182"/>
            <a:ext cx="2709085" cy="3852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{BRAND_COUNTRY}</a:t>
            </a:r>
          </a:p>
        </p:txBody>
      </p:sp>
      <p:pic>
        <p:nvPicPr>
          <p:cNvPr id="255" name="Graphic 254" descr="Close with solid fill">
            <a:extLst>
              <a:ext uri="{FF2B5EF4-FFF2-40B4-BE49-F238E27FC236}">
                <a16:creationId xmlns:a16="http://schemas.microsoft.com/office/drawing/2014/main" id="{9627C5C7-74DA-6959-57C8-7053A5F65A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44909" y="4925596"/>
            <a:ext cx="539585" cy="539585"/>
          </a:xfrm>
          <a:prstGeom prst="rect">
            <a:avLst/>
          </a:prstGeom>
        </p:spPr>
      </p:pic>
      <p:pic>
        <p:nvPicPr>
          <p:cNvPr id="278" name="Graphic 277" descr="Badge Tick1 with solid fill">
            <a:extLst>
              <a:ext uri="{FF2B5EF4-FFF2-40B4-BE49-F238E27FC236}">
                <a16:creationId xmlns:a16="http://schemas.microsoft.com/office/drawing/2014/main" id="{7FF483FD-87B9-EA57-71F3-7CF32D27A2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76204" y="3853429"/>
            <a:ext cx="720823" cy="720823"/>
          </a:xfrm>
          <a:prstGeom prst="rect">
            <a:avLst/>
          </a:prstGeom>
        </p:spPr>
      </p:pic>
      <p:sp>
        <p:nvSpPr>
          <p:cNvPr id="312" name="Rounded Rectangle 311">
            <a:extLst>
              <a:ext uri="{FF2B5EF4-FFF2-40B4-BE49-F238E27FC236}">
                <a16:creationId xmlns:a16="http://schemas.microsoft.com/office/drawing/2014/main" id="{9105D129-76BC-F3B4-B4A8-7BBF48CDB216}"/>
              </a:ext>
            </a:extLst>
          </p:cNvPr>
          <p:cNvSpPr/>
          <p:nvPr/>
        </p:nvSpPr>
        <p:spPr>
          <a:xfrm>
            <a:off x="2231163" y="5676287"/>
            <a:ext cx="2965063" cy="3852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PK {SALON}</a:t>
            </a:r>
          </a:p>
        </p:txBody>
      </p:sp>
      <p:sp>
        <p:nvSpPr>
          <p:cNvPr id="313" name="Right Arrow 312">
            <a:extLst>
              <a:ext uri="{FF2B5EF4-FFF2-40B4-BE49-F238E27FC236}">
                <a16:creationId xmlns:a16="http://schemas.microsoft.com/office/drawing/2014/main" id="{78D52189-CD72-A8D9-E76B-7871BE2D0DC3}"/>
              </a:ext>
            </a:extLst>
          </p:cNvPr>
          <p:cNvSpPr/>
          <p:nvPr/>
        </p:nvSpPr>
        <p:spPr>
          <a:xfrm>
            <a:off x="5604605" y="5818101"/>
            <a:ext cx="1002242" cy="161147"/>
          </a:xfrm>
          <a:prstGeom prst="rightArrow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14" name="Rounded Rectangle 313">
            <a:extLst>
              <a:ext uri="{FF2B5EF4-FFF2-40B4-BE49-F238E27FC236}">
                <a16:creationId xmlns:a16="http://schemas.microsoft.com/office/drawing/2014/main" id="{AD06F0EB-AB2A-0012-95BA-2556141C8292}"/>
              </a:ext>
            </a:extLst>
          </p:cNvPr>
          <p:cNvSpPr/>
          <p:nvPr/>
        </p:nvSpPr>
        <p:spPr>
          <a:xfrm>
            <a:off x="7027209" y="5671438"/>
            <a:ext cx="2709085" cy="3852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{BRAND_COUNTRY}</a:t>
            </a:r>
          </a:p>
        </p:txBody>
      </p:sp>
      <p:pic>
        <p:nvPicPr>
          <p:cNvPr id="316" name="Graphic 315" descr="Badge Tick1 with solid fill">
            <a:extLst>
              <a:ext uri="{FF2B5EF4-FFF2-40B4-BE49-F238E27FC236}">
                <a16:creationId xmlns:a16="http://schemas.microsoft.com/office/drawing/2014/main" id="{8606E76E-4EFA-1D98-4E17-F759ABC84D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761943" y="5521244"/>
            <a:ext cx="720823" cy="720823"/>
          </a:xfrm>
          <a:prstGeom prst="rect">
            <a:avLst/>
          </a:prstGeom>
        </p:spPr>
      </p:pic>
      <p:sp>
        <p:nvSpPr>
          <p:cNvPr id="317" name="Rectangle 316">
            <a:extLst>
              <a:ext uri="{FF2B5EF4-FFF2-40B4-BE49-F238E27FC236}">
                <a16:creationId xmlns:a16="http://schemas.microsoft.com/office/drawing/2014/main" id="{5625492D-190B-061B-53DD-5F3F8D451A13}"/>
              </a:ext>
            </a:extLst>
          </p:cNvPr>
          <p:cNvSpPr/>
          <p:nvPr/>
        </p:nvSpPr>
        <p:spPr>
          <a:xfrm>
            <a:off x="3251881" y="216915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A1C8AE96-92F9-764E-9F2A-569CA8AA3560}"/>
              </a:ext>
            </a:extLst>
          </p:cNvPr>
          <p:cNvSpPr/>
          <p:nvPr/>
        </p:nvSpPr>
        <p:spPr>
          <a:xfrm>
            <a:off x="3251881" y="248798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SKODA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088E04D9-5CE9-AB37-C1DF-05ED8BBCE3A0}"/>
              </a:ext>
            </a:extLst>
          </p:cNvPr>
          <p:cNvSpPr/>
          <p:nvPr/>
        </p:nvSpPr>
        <p:spPr>
          <a:xfrm>
            <a:off x="3251881" y="280682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FIAT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24DAB6AB-1831-1B4B-59FA-D41BD1B5A0C6}"/>
              </a:ext>
            </a:extLst>
          </p:cNvPr>
          <p:cNvSpPr/>
          <p:nvPr/>
        </p:nvSpPr>
        <p:spPr>
          <a:xfrm>
            <a:off x="3251881" y="312566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CHERY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CE2FB68C-D93A-3636-D1E9-7B66830BA0E3}"/>
              </a:ext>
            </a:extLst>
          </p:cNvPr>
          <p:cNvSpPr/>
          <p:nvPr/>
        </p:nvSpPr>
        <p:spPr>
          <a:xfrm>
            <a:off x="6452281" y="2173406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best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2C19E617-69DF-4372-D455-7321E22C500F}"/>
              </a:ext>
            </a:extLst>
          </p:cNvPr>
          <p:cNvSpPr/>
          <p:nvPr/>
        </p:nvSpPr>
        <p:spPr>
          <a:xfrm>
            <a:off x="6452281" y="2492243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good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AEC0D252-B8E7-567D-E7A7-3D3DC1D6471D}"/>
              </a:ext>
            </a:extLst>
          </p:cNvPr>
          <p:cNvSpPr/>
          <p:nvPr/>
        </p:nvSpPr>
        <p:spPr>
          <a:xfrm>
            <a:off x="6452281" y="281108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normal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AE4F4951-0B40-4BA9-0006-DD15FD7365C3}"/>
              </a:ext>
            </a:extLst>
          </p:cNvPr>
          <p:cNvSpPr/>
          <p:nvPr/>
        </p:nvSpPr>
        <p:spPr>
          <a:xfrm>
            <a:off x="6452281" y="312991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bad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7BE61374-ED11-3EDC-AA94-C568D5C256CE}"/>
              </a:ext>
            </a:extLst>
          </p:cNvPr>
          <p:cNvSpPr/>
          <p:nvPr/>
        </p:nvSpPr>
        <p:spPr>
          <a:xfrm>
            <a:off x="3251881" y="185031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0AA79EA2-7658-7E66-BE7C-6968AEAFDE5D}"/>
              </a:ext>
            </a:extLst>
          </p:cNvPr>
          <p:cNvSpPr/>
          <p:nvPr/>
        </p:nvSpPr>
        <p:spPr>
          <a:xfrm>
            <a:off x="6452281" y="1854569"/>
            <a:ext cx="1600200" cy="32915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RATING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E5E32674-235D-AD3C-6417-C7325D5E09F1}"/>
              </a:ext>
            </a:extLst>
          </p:cNvPr>
          <p:cNvSpPr/>
          <p:nvPr/>
        </p:nvSpPr>
        <p:spPr>
          <a:xfrm>
            <a:off x="4859116" y="2173446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DCA800B8-8F85-82EE-B908-525C86D2BE04}"/>
              </a:ext>
            </a:extLst>
          </p:cNvPr>
          <p:cNvSpPr/>
          <p:nvPr/>
        </p:nvSpPr>
        <p:spPr>
          <a:xfrm>
            <a:off x="4858704" y="281112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42268234-F4E2-EC4D-CC6A-5857A8F787B8}"/>
              </a:ext>
            </a:extLst>
          </p:cNvPr>
          <p:cNvSpPr/>
          <p:nvPr/>
        </p:nvSpPr>
        <p:spPr>
          <a:xfrm>
            <a:off x="4852081" y="3128669"/>
            <a:ext cx="160681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AD3FA0F6-3869-90E0-8F6F-5E3790ADC3F1}"/>
              </a:ext>
            </a:extLst>
          </p:cNvPr>
          <p:cNvSpPr/>
          <p:nvPr/>
        </p:nvSpPr>
        <p:spPr>
          <a:xfrm>
            <a:off x="4859116" y="185460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ADDRESS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3F6BAFB4-FF58-CE93-58F8-0B190834FA19}"/>
              </a:ext>
            </a:extLst>
          </p:cNvPr>
          <p:cNvSpPr/>
          <p:nvPr/>
        </p:nvSpPr>
        <p:spPr>
          <a:xfrm>
            <a:off x="4858705" y="2492283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99CAC951-B588-48A4-516E-A2A942559109}"/>
              </a:ext>
            </a:extLst>
          </p:cNvPr>
          <p:cNvSpPr/>
          <p:nvPr/>
        </p:nvSpPr>
        <p:spPr>
          <a:xfrm>
            <a:off x="2148984" y="1846024"/>
            <a:ext cx="4310743" cy="340940"/>
          </a:xfrm>
          <a:prstGeom prst="rect">
            <a:avLst/>
          </a:prstGeom>
          <a:solidFill>
            <a:schemeClr val="accent2">
              <a:alpha val="19846"/>
            </a:schemeClr>
          </a:solidFill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3CB49958-3C36-99DE-FDB2-524AAC448128}"/>
              </a:ext>
            </a:extLst>
          </p:cNvPr>
          <p:cNvSpPr txBox="1"/>
          <p:nvPr/>
        </p:nvSpPr>
        <p:spPr>
          <a:xfrm>
            <a:off x="2137726" y="1849550"/>
            <a:ext cx="1690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en-US" sz="1200" b="1" dirty="0"/>
              <a:t>composite PK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0B2B649D-9E2E-FF5C-A49C-B97A9A0958FB}"/>
              </a:ext>
            </a:extLst>
          </p:cNvPr>
          <p:cNvSpPr/>
          <p:nvPr/>
        </p:nvSpPr>
        <p:spPr>
          <a:xfrm>
            <a:off x="8059100" y="2171631"/>
            <a:ext cx="168695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Germany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77B6D92B-BC7D-1986-3713-BF8C26AFFBC3}"/>
              </a:ext>
            </a:extLst>
          </p:cNvPr>
          <p:cNvSpPr/>
          <p:nvPr/>
        </p:nvSpPr>
        <p:spPr>
          <a:xfrm>
            <a:off x="8059100" y="2490468"/>
            <a:ext cx="168695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CR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64F04B73-22D9-7406-040E-229350B49003}"/>
              </a:ext>
            </a:extLst>
          </p:cNvPr>
          <p:cNvSpPr/>
          <p:nvPr/>
        </p:nvSpPr>
        <p:spPr>
          <a:xfrm>
            <a:off x="8059100" y="2809305"/>
            <a:ext cx="168695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Italy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98A0BB9-3310-E191-230B-0CEA98BBCFEB}"/>
              </a:ext>
            </a:extLst>
          </p:cNvPr>
          <p:cNvSpPr/>
          <p:nvPr/>
        </p:nvSpPr>
        <p:spPr>
          <a:xfrm>
            <a:off x="8059100" y="3134160"/>
            <a:ext cx="1686950" cy="311571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China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8D53C3D1-0CE1-C467-06D1-525A42A56893}"/>
              </a:ext>
            </a:extLst>
          </p:cNvPr>
          <p:cNvSpPr/>
          <p:nvPr/>
        </p:nvSpPr>
        <p:spPr>
          <a:xfrm>
            <a:off x="8059100" y="1852794"/>
            <a:ext cx="1686950" cy="3291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BRAND_COUNTRY</a:t>
            </a:r>
          </a:p>
        </p:txBody>
      </p:sp>
    </p:spTree>
    <p:extLst>
      <p:ext uri="{BB962C8B-B14F-4D97-AF65-F5344CB8AC3E}">
        <p14:creationId xmlns:p14="http://schemas.microsoft.com/office/powerpoint/2010/main" val="1654614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3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3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3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3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3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7" dur="5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6" dur="500" fill="hold"/>
                                        <p:tgtEl>
                                          <p:spTgt spid="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9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4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7" grpId="0" animBg="1"/>
      <p:bldP spid="249" grpId="0" animBg="1"/>
      <p:bldP spid="252" grpId="0" animBg="1"/>
      <p:bldP spid="253" grpId="0" animBg="1"/>
      <p:bldP spid="254" grpId="0" animBg="1"/>
      <p:bldP spid="312" grpId="0" animBg="1"/>
      <p:bldP spid="313" grpId="0" animBg="1"/>
      <p:bldP spid="314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332" grpId="0" animBg="1"/>
      <p:bldP spid="333" grpId="0"/>
      <p:bldP spid="334" grpId="0" animBg="1"/>
      <p:bldP spid="335" grpId="0" animBg="1"/>
      <p:bldP spid="336" grpId="0" animBg="1"/>
      <p:bldP spid="337" grpId="0" animBg="1"/>
      <p:bldP spid="33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94FCC6-DE30-F6FD-CA64-B61B78EB8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12D62D5-4B75-9F5C-C365-F4F90D1B0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35C841BF-EFC7-7728-FD32-3A0309FD2BA6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C861C5B-38A2-0289-875B-231F206CF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8BB8DDEB-DD93-80B9-03E6-51DC00AE6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F1FE3E2B-21D9-CC85-0193-3BF2D9B9C933}"/>
              </a:ext>
            </a:extLst>
          </p:cNvPr>
          <p:cNvSpPr/>
          <p:nvPr/>
        </p:nvSpPr>
        <p:spPr>
          <a:xfrm>
            <a:off x="255658" y="167927"/>
            <a:ext cx="1311885" cy="526779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2NF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8C36A76-8D19-C782-490A-F83777E1F135}"/>
              </a:ext>
            </a:extLst>
          </p:cNvPr>
          <p:cNvSpPr/>
          <p:nvPr/>
        </p:nvSpPr>
        <p:spPr>
          <a:xfrm>
            <a:off x="2137726" y="167927"/>
            <a:ext cx="8645068" cy="1441179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2000" b="1" dirty="0">
                <a:solidFill>
                  <a:schemeClr val="bg1"/>
                </a:solidFill>
              </a:rPr>
              <a:t>The 2NF says that: </a:t>
            </a:r>
          </a:p>
          <a:p>
            <a:pPr defTabSz="1219170"/>
            <a:r>
              <a:rPr lang="en-US" sz="2000" b="1" dirty="0">
                <a:solidFill>
                  <a:schemeClr val="bg1"/>
                </a:solidFill>
              </a:rPr>
              <a:t>- Be in 1NF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- All NON-KEY attributes must be fully functionally dependent on the ENTIRE primary key (not just part of it).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58099EF-1E50-94BF-30D7-E6BE1C492D82}"/>
              </a:ext>
            </a:extLst>
          </p:cNvPr>
          <p:cNvSpPr/>
          <p:nvPr/>
        </p:nvSpPr>
        <p:spPr>
          <a:xfrm>
            <a:off x="1418376" y="529313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75BDDD0-ABC5-49A7-EB50-ACF85767873A}"/>
              </a:ext>
            </a:extLst>
          </p:cNvPr>
          <p:cNvSpPr/>
          <p:nvPr/>
        </p:nvSpPr>
        <p:spPr>
          <a:xfrm>
            <a:off x="1418376" y="561196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SKODA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A8649A8-E74C-F471-A77F-667541E498D1}"/>
              </a:ext>
            </a:extLst>
          </p:cNvPr>
          <p:cNvSpPr/>
          <p:nvPr/>
        </p:nvSpPr>
        <p:spPr>
          <a:xfrm>
            <a:off x="1418376" y="593080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FIAT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21B1C91-A74F-A79A-3A1C-3866000FACC5}"/>
              </a:ext>
            </a:extLst>
          </p:cNvPr>
          <p:cNvSpPr/>
          <p:nvPr/>
        </p:nvSpPr>
        <p:spPr>
          <a:xfrm>
            <a:off x="1418376" y="624964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CHERY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F59F14-BF21-A4A1-1A7F-38080759D34C}"/>
              </a:ext>
            </a:extLst>
          </p:cNvPr>
          <p:cNvSpPr/>
          <p:nvPr/>
        </p:nvSpPr>
        <p:spPr>
          <a:xfrm>
            <a:off x="1418376" y="4974293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552D866-1A5C-D60E-81E6-F74A9C4E32B7}"/>
              </a:ext>
            </a:extLst>
          </p:cNvPr>
          <p:cNvSpPr/>
          <p:nvPr/>
        </p:nvSpPr>
        <p:spPr>
          <a:xfrm>
            <a:off x="4618776" y="528703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best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E40C3535-BDF0-2370-65B0-17CF9A494D29}"/>
              </a:ext>
            </a:extLst>
          </p:cNvPr>
          <p:cNvSpPr/>
          <p:nvPr/>
        </p:nvSpPr>
        <p:spPr>
          <a:xfrm>
            <a:off x="4618776" y="560587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good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8DFE2982-06AA-9E2E-7D28-20A6ABF8214C}"/>
              </a:ext>
            </a:extLst>
          </p:cNvPr>
          <p:cNvSpPr/>
          <p:nvPr/>
        </p:nvSpPr>
        <p:spPr>
          <a:xfrm>
            <a:off x="4618776" y="592470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normal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F2EE4DA-B67D-2E80-6A77-B5899137AC34}"/>
              </a:ext>
            </a:extLst>
          </p:cNvPr>
          <p:cNvSpPr/>
          <p:nvPr/>
        </p:nvSpPr>
        <p:spPr>
          <a:xfrm>
            <a:off x="4618776" y="6243545"/>
            <a:ext cx="1600200" cy="311571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bad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FA85E38-058D-DC60-4D80-CA25CFD295C1}"/>
              </a:ext>
            </a:extLst>
          </p:cNvPr>
          <p:cNvSpPr/>
          <p:nvPr/>
        </p:nvSpPr>
        <p:spPr>
          <a:xfrm>
            <a:off x="4618776" y="496819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RATING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AEC97C0D-7A7A-73BC-A7AD-9F5A87B8E756}"/>
              </a:ext>
            </a:extLst>
          </p:cNvPr>
          <p:cNvSpPr/>
          <p:nvPr/>
        </p:nvSpPr>
        <p:spPr>
          <a:xfrm>
            <a:off x="8143594" y="4734011"/>
            <a:ext cx="3287150" cy="23077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SALON_BRAND_COUNTRIES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E714BDBD-950F-1A99-8A47-CE818AFE6155}"/>
              </a:ext>
            </a:extLst>
          </p:cNvPr>
          <p:cNvSpPr/>
          <p:nvPr/>
        </p:nvSpPr>
        <p:spPr>
          <a:xfrm>
            <a:off x="8140380" y="528944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FFEB0BC7-60DD-908C-2CC6-134CD049B766}"/>
              </a:ext>
            </a:extLst>
          </p:cNvPr>
          <p:cNvSpPr/>
          <p:nvPr/>
        </p:nvSpPr>
        <p:spPr>
          <a:xfrm>
            <a:off x="8140380" y="560828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SKODA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34A7A92C-49A7-0113-BD07-D00A66C7F5FC}"/>
              </a:ext>
            </a:extLst>
          </p:cNvPr>
          <p:cNvSpPr/>
          <p:nvPr/>
        </p:nvSpPr>
        <p:spPr>
          <a:xfrm>
            <a:off x="8140380" y="592712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FIAT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25507522-D9AE-272A-DDD6-27C5352F1266}"/>
              </a:ext>
            </a:extLst>
          </p:cNvPr>
          <p:cNvSpPr/>
          <p:nvPr/>
        </p:nvSpPr>
        <p:spPr>
          <a:xfrm>
            <a:off x="8140380" y="497061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6FD710DB-C6CA-F88F-2358-C5535D7ABFAA}"/>
              </a:ext>
            </a:extLst>
          </p:cNvPr>
          <p:cNvSpPr/>
          <p:nvPr/>
        </p:nvSpPr>
        <p:spPr>
          <a:xfrm>
            <a:off x="8138941" y="6238692"/>
            <a:ext cx="1600200" cy="311571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CHERY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4725D151-E81D-A668-80C4-9AED6B4411B9}"/>
              </a:ext>
            </a:extLst>
          </p:cNvPr>
          <p:cNvSpPr/>
          <p:nvPr/>
        </p:nvSpPr>
        <p:spPr>
          <a:xfrm>
            <a:off x="7711121" y="4976249"/>
            <a:ext cx="2028020" cy="308646"/>
          </a:xfrm>
          <a:prstGeom prst="rect">
            <a:avLst/>
          </a:prstGeom>
          <a:solidFill>
            <a:schemeClr val="accent2">
              <a:alpha val="19846"/>
            </a:schemeClr>
          </a:solidFill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2D8FF350-5A10-6AB8-CB0E-384E0A7C67CA}"/>
              </a:ext>
            </a:extLst>
          </p:cNvPr>
          <p:cNvSpPr txBox="1"/>
          <p:nvPr/>
        </p:nvSpPr>
        <p:spPr>
          <a:xfrm>
            <a:off x="7780371" y="5000619"/>
            <a:ext cx="449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en-US" sz="1200" b="1" dirty="0"/>
              <a:t>PK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54EA0FC2-DB68-8A3D-2038-3C7AA912BB64}"/>
              </a:ext>
            </a:extLst>
          </p:cNvPr>
          <p:cNvSpPr/>
          <p:nvPr/>
        </p:nvSpPr>
        <p:spPr>
          <a:xfrm>
            <a:off x="3025611" y="528703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F9BDD4F1-31A7-2BEC-6558-95BAE984FAAB}"/>
              </a:ext>
            </a:extLst>
          </p:cNvPr>
          <p:cNvSpPr/>
          <p:nvPr/>
        </p:nvSpPr>
        <p:spPr>
          <a:xfrm>
            <a:off x="3025199" y="592470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E2647C1E-04B6-6532-6D97-3C1E3E22CFBA}"/>
              </a:ext>
            </a:extLst>
          </p:cNvPr>
          <p:cNvSpPr/>
          <p:nvPr/>
        </p:nvSpPr>
        <p:spPr>
          <a:xfrm>
            <a:off x="3018576" y="6242257"/>
            <a:ext cx="160681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7FF81E6-5E21-82D8-F502-99174FB8AC2E}"/>
              </a:ext>
            </a:extLst>
          </p:cNvPr>
          <p:cNvSpPr/>
          <p:nvPr/>
        </p:nvSpPr>
        <p:spPr>
          <a:xfrm>
            <a:off x="3025611" y="496819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ADDRESS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524BC2E2-B92D-506E-62E9-7B9F471F42E2}"/>
              </a:ext>
            </a:extLst>
          </p:cNvPr>
          <p:cNvSpPr/>
          <p:nvPr/>
        </p:nvSpPr>
        <p:spPr>
          <a:xfrm>
            <a:off x="3025200" y="560587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8C4EBFB6-5027-8CD9-807D-27C49559DE1A}"/>
              </a:ext>
            </a:extLst>
          </p:cNvPr>
          <p:cNvSpPr/>
          <p:nvPr/>
        </p:nvSpPr>
        <p:spPr>
          <a:xfrm>
            <a:off x="1425410" y="4739043"/>
            <a:ext cx="4793566" cy="23711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SALON_INFO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7707EB93-9A4E-EA1F-4B7C-175981A1A698}"/>
              </a:ext>
            </a:extLst>
          </p:cNvPr>
          <p:cNvSpPr/>
          <p:nvPr/>
        </p:nvSpPr>
        <p:spPr>
          <a:xfrm>
            <a:off x="307581" y="4980313"/>
            <a:ext cx="4310743" cy="320083"/>
          </a:xfrm>
          <a:prstGeom prst="rect">
            <a:avLst/>
          </a:prstGeom>
          <a:solidFill>
            <a:schemeClr val="accent2">
              <a:alpha val="19846"/>
            </a:schemeClr>
          </a:solidFill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FD0CDE3D-1187-27ED-9F8E-4C8DBEBC3B61}"/>
              </a:ext>
            </a:extLst>
          </p:cNvPr>
          <p:cNvSpPr txBox="1"/>
          <p:nvPr/>
        </p:nvSpPr>
        <p:spPr>
          <a:xfrm>
            <a:off x="307581" y="4990775"/>
            <a:ext cx="1690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en-US" sz="1200" b="1" dirty="0"/>
              <a:t>composite PK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6C14C7D-E4C1-B82B-2BF7-D6D175AB9343}"/>
              </a:ext>
            </a:extLst>
          </p:cNvPr>
          <p:cNvSpPr/>
          <p:nvPr/>
        </p:nvSpPr>
        <p:spPr>
          <a:xfrm>
            <a:off x="3432743" y="2096583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24204C9-5CE3-A3FB-0BFE-5C5EF75DF46D}"/>
              </a:ext>
            </a:extLst>
          </p:cNvPr>
          <p:cNvSpPr/>
          <p:nvPr/>
        </p:nvSpPr>
        <p:spPr>
          <a:xfrm>
            <a:off x="3432743" y="241542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SKODA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C6E57A6-3441-B687-A405-490B1E6CB185}"/>
              </a:ext>
            </a:extLst>
          </p:cNvPr>
          <p:cNvSpPr/>
          <p:nvPr/>
        </p:nvSpPr>
        <p:spPr>
          <a:xfrm>
            <a:off x="3432743" y="273425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FIAT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9AD7399-4CA4-6148-FDCC-784A7BA9B3BF}"/>
              </a:ext>
            </a:extLst>
          </p:cNvPr>
          <p:cNvSpPr/>
          <p:nvPr/>
        </p:nvSpPr>
        <p:spPr>
          <a:xfrm>
            <a:off x="3432743" y="305309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CHERY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0BDB1BB-CAB6-5225-4B3C-E78328A9FBB1}"/>
              </a:ext>
            </a:extLst>
          </p:cNvPr>
          <p:cNvSpPr/>
          <p:nvPr/>
        </p:nvSpPr>
        <p:spPr>
          <a:xfrm>
            <a:off x="6633143" y="210083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best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37B595F-7CCB-AFB4-72F6-D4C1C0FAFB35}"/>
              </a:ext>
            </a:extLst>
          </p:cNvPr>
          <p:cNvSpPr/>
          <p:nvPr/>
        </p:nvSpPr>
        <p:spPr>
          <a:xfrm>
            <a:off x="6633143" y="241967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good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8EB8D39-5F21-47B5-84C3-D1B03852884C}"/>
              </a:ext>
            </a:extLst>
          </p:cNvPr>
          <p:cNvSpPr/>
          <p:nvPr/>
        </p:nvSpPr>
        <p:spPr>
          <a:xfrm>
            <a:off x="6633143" y="273851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normal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1AA4ABB-91C3-98A1-4063-7037D3DDB7C7}"/>
              </a:ext>
            </a:extLst>
          </p:cNvPr>
          <p:cNvSpPr/>
          <p:nvPr/>
        </p:nvSpPr>
        <p:spPr>
          <a:xfrm>
            <a:off x="6633143" y="305734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bad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6326013-55DD-83B4-0576-3312002CBE97}"/>
              </a:ext>
            </a:extLst>
          </p:cNvPr>
          <p:cNvSpPr/>
          <p:nvPr/>
        </p:nvSpPr>
        <p:spPr>
          <a:xfrm>
            <a:off x="3432743" y="1777746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6D98D06F-505E-FBB0-69CE-30DF21789D9E}"/>
              </a:ext>
            </a:extLst>
          </p:cNvPr>
          <p:cNvSpPr/>
          <p:nvPr/>
        </p:nvSpPr>
        <p:spPr>
          <a:xfrm>
            <a:off x="6633143" y="1782001"/>
            <a:ext cx="1600200" cy="32915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RATING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6D9CD83-4FF9-2010-853D-D604E8779673}"/>
              </a:ext>
            </a:extLst>
          </p:cNvPr>
          <p:cNvSpPr/>
          <p:nvPr/>
        </p:nvSpPr>
        <p:spPr>
          <a:xfrm>
            <a:off x="5039978" y="210087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E1F8518-4951-2F42-1E56-2A0C27A50CC8}"/>
              </a:ext>
            </a:extLst>
          </p:cNvPr>
          <p:cNvSpPr/>
          <p:nvPr/>
        </p:nvSpPr>
        <p:spPr>
          <a:xfrm>
            <a:off x="5039566" y="273855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7FE7DEA-C6A2-D216-24B4-D11EAC588EB3}"/>
              </a:ext>
            </a:extLst>
          </p:cNvPr>
          <p:cNvSpPr/>
          <p:nvPr/>
        </p:nvSpPr>
        <p:spPr>
          <a:xfrm>
            <a:off x="5032943" y="3056101"/>
            <a:ext cx="160681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D3FFB0C-8929-CA3D-96E6-79CACA9F0777}"/>
              </a:ext>
            </a:extLst>
          </p:cNvPr>
          <p:cNvSpPr/>
          <p:nvPr/>
        </p:nvSpPr>
        <p:spPr>
          <a:xfrm>
            <a:off x="5039978" y="178204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ADDRESS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B632294-FD02-E869-55F0-DC6D59EA1C79}"/>
              </a:ext>
            </a:extLst>
          </p:cNvPr>
          <p:cNvSpPr/>
          <p:nvPr/>
        </p:nvSpPr>
        <p:spPr>
          <a:xfrm>
            <a:off x="5039567" y="241971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244BBBA-5590-A235-36E4-21DDED0CEE15}"/>
              </a:ext>
            </a:extLst>
          </p:cNvPr>
          <p:cNvSpPr/>
          <p:nvPr/>
        </p:nvSpPr>
        <p:spPr>
          <a:xfrm>
            <a:off x="2329846" y="1773456"/>
            <a:ext cx="4310743" cy="340940"/>
          </a:xfrm>
          <a:prstGeom prst="rect">
            <a:avLst/>
          </a:prstGeom>
          <a:solidFill>
            <a:schemeClr val="accent2">
              <a:alpha val="19846"/>
            </a:schemeClr>
          </a:solidFill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FCBE3D7-07A3-45AA-FAC3-2B3400D70120}"/>
              </a:ext>
            </a:extLst>
          </p:cNvPr>
          <p:cNvSpPr txBox="1"/>
          <p:nvPr/>
        </p:nvSpPr>
        <p:spPr>
          <a:xfrm>
            <a:off x="2318588" y="1776982"/>
            <a:ext cx="1690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en-US" sz="1200" b="1" dirty="0"/>
              <a:t>composite PK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B9D40B9-8A4D-53EF-B1CE-2AFC12A16094}"/>
              </a:ext>
            </a:extLst>
          </p:cNvPr>
          <p:cNvSpPr/>
          <p:nvPr/>
        </p:nvSpPr>
        <p:spPr>
          <a:xfrm>
            <a:off x="8239962" y="2099063"/>
            <a:ext cx="168695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Germany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A73D8F5F-0255-B9C3-100C-3AF3D1BB1CF4}"/>
              </a:ext>
            </a:extLst>
          </p:cNvPr>
          <p:cNvSpPr/>
          <p:nvPr/>
        </p:nvSpPr>
        <p:spPr>
          <a:xfrm>
            <a:off x="8239962" y="2417900"/>
            <a:ext cx="168695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E1B1D96-53D4-F887-12C5-F4E3643F5D9F}"/>
              </a:ext>
            </a:extLst>
          </p:cNvPr>
          <p:cNvSpPr/>
          <p:nvPr/>
        </p:nvSpPr>
        <p:spPr>
          <a:xfrm>
            <a:off x="8239962" y="2736737"/>
            <a:ext cx="168695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Italy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9F577BA3-854E-6802-2CA5-252BEA15DFCA}"/>
              </a:ext>
            </a:extLst>
          </p:cNvPr>
          <p:cNvSpPr/>
          <p:nvPr/>
        </p:nvSpPr>
        <p:spPr>
          <a:xfrm>
            <a:off x="8239962" y="3061592"/>
            <a:ext cx="1686950" cy="311571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China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20DD2A40-0BFE-715F-459C-6050FB5B2FF4}"/>
              </a:ext>
            </a:extLst>
          </p:cNvPr>
          <p:cNvSpPr/>
          <p:nvPr/>
        </p:nvSpPr>
        <p:spPr>
          <a:xfrm>
            <a:off x="8239962" y="1780226"/>
            <a:ext cx="1686950" cy="3291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BRAND_COUNTRY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3E10A5C3-8883-F8C3-77CD-3D6B075BADAE}"/>
              </a:ext>
            </a:extLst>
          </p:cNvPr>
          <p:cNvSpPr/>
          <p:nvPr/>
        </p:nvSpPr>
        <p:spPr>
          <a:xfrm>
            <a:off x="9743794" y="5283978"/>
            <a:ext cx="168695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Germany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552234E-876C-2B57-1ABF-C5D7A23D23FF}"/>
              </a:ext>
            </a:extLst>
          </p:cNvPr>
          <p:cNvSpPr/>
          <p:nvPr/>
        </p:nvSpPr>
        <p:spPr>
          <a:xfrm>
            <a:off x="9743794" y="5602815"/>
            <a:ext cx="168695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CR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BC62A63-D53F-2D6A-2538-973C548515FE}"/>
              </a:ext>
            </a:extLst>
          </p:cNvPr>
          <p:cNvSpPr/>
          <p:nvPr/>
        </p:nvSpPr>
        <p:spPr>
          <a:xfrm>
            <a:off x="9743794" y="5921652"/>
            <a:ext cx="168695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Italy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AE86AD23-9923-5133-D0BA-E5D7162C925B}"/>
              </a:ext>
            </a:extLst>
          </p:cNvPr>
          <p:cNvSpPr/>
          <p:nvPr/>
        </p:nvSpPr>
        <p:spPr>
          <a:xfrm>
            <a:off x="9743794" y="6246507"/>
            <a:ext cx="1686950" cy="311571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China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66AE93E7-8DC2-94E2-57D6-96ED2A7AE48F}"/>
              </a:ext>
            </a:extLst>
          </p:cNvPr>
          <p:cNvSpPr/>
          <p:nvPr/>
        </p:nvSpPr>
        <p:spPr>
          <a:xfrm>
            <a:off x="9743794" y="4965141"/>
            <a:ext cx="1686950" cy="32915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BRAND_COUNTRY</a:t>
            </a:r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A0192AB8-7357-B1F3-FFF9-89C584A34AE9}"/>
              </a:ext>
            </a:extLst>
          </p:cNvPr>
          <p:cNvSpPr/>
          <p:nvPr/>
        </p:nvSpPr>
        <p:spPr>
          <a:xfrm rot="1072510">
            <a:off x="3481618" y="3569040"/>
            <a:ext cx="186642" cy="1032350"/>
          </a:xfrm>
          <a:prstGeom prst="downArrow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0DEA7262-428A-B27F-4A7B-265D71BD5EEA}"/>
              </a:ext>
            </a:extLst>
          </p:cNvPr>
          <p:cNvSpPr/>
          <p:nvPr/>
        </p:nvSpPr>
        <p:spPr>
          <a:xfrm rot="20466895">
            <a:off x="8631809" y="3536910"/>
            <a:ext cx="186642" cy="1032350"/>
          </a:xfrm>
          <a:prstGeom prst="downArrow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endParaRPr lang="en-US" sz="2000" b="1">
              <a:solidFill>
                <a:schemeClr val="bg1"/>
              </a:solidFill>
            </a:endParaRPr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2418EC2C-52A2-E519-2075-E97C7AD9CD87}"/>
              </a:ext>
            </a:extLst>
          </p:cNvPr>
          <p:cNvCxnSpPr>
            <a:cxnSpLocks/>
            <a:stCxn id="188" idx="0"/>
            <a:endCxn id="207" idx="0"/>
          </p:cNvCxnSpPr>
          <p:nvPr/>
        </p:nvCxnSpPr>
        <p:spPr>
          <a:xfrm rot="16200000" flipV="1">
            <a:off x="5223788" y="2219478"/>
            <a:ext cx="20306" cy="5541976"/>
          </a:xfrm>
          <a:prstGeom prst="bentConnector3">
            <a:avLst>
              <a:gd name="adj1" fmla="val 2539181"/>
            </a:avLst>
          </a:prstGeom>
          <a:ln w="254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7990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9" dur="500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7" dur="500"/>
                                        <p:tgtEl>
                                          <p:spTgt spid="1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8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1" dur="500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5" dur="500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6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9" dur="500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0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3" dur="500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4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7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1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5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9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3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4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7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  <p:bldP spid="109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53" grpId="0" animBg="1"/>
      <p:bldP spid="161" grpId="0" animBg="1"/>
      <p:bldP spid="162" grpId="0" animBg="1"/>
      <p:bldP spid="163" grpId="0" animBg="1"/>
      <p:bldP spid="165" grpId="0" animBg="1"/>
      <p:bldP spid="168" grpId="0" animBg="1"/>
      <p:bldP spid="187" grpId="0" animBg="1"/>
      <p:bldP spid="188" grpId="0"/>
      <p:bldP spid="201" grpId="0" animBg="1"/>
      <p:bldP spid="202" grpId="0" animBg="1"/>
      <p:bldP spid="203" grpId="0" animBg="1"/>
      <p:bldP spid="204" grpId="0" animBg="1"/>
      <p:bldP spid="205" grpId="0" animBg="1"/>
      <p:bldP spid="206" grpId="0" animBg="1"/>
      <p:bldP spid="207" grpId="0" animBg="1"/>
      <p:bldP spid="208" grpId="0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/>
      <p:bldP spid="79" grpId="0" animBg="1"/>
      <p:bldP spid="80" grpId="0" animBg="1"/>
      <p:bldP spid="96" grpId="0" animBg="1"/>
      <p:bldP spid="97" grpId="0" animBg="1"/>
      <p:bldP spid="98" grpId="0" animBg="1"/>
      <p:bldP spid="108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9B1227-6469-66BC-E8EC-50DD98F84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F602E32-4A56-A339-9FDE-B123D4F5A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8BBA14-5472-9D6F-38D3-D7EB33ED2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5047469" cy="4567137"/>
          </a:xfrm>
        </p:spPr>
        <p:txBody>
          <a:bodyPr>
            <a:normAutofit/>
          </a:bodyPr>
          <a:lstStyle/>
          <a:p>
            <a:pPr algn="l"/>
            <a:r>
              <a:rPr lang="uk-UA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 Normal Form</a:t>
            </a:r>
            <a:endParaRPr lang="en-US" b="1" dirty="0">
              <a:gradFill flip="none" rotWithShape="1">
                <a:gsLst>
                  <a:gs pos="70000">
                    <a:srgbClr val="00B0F0"/>
                  </a:gs>
                  <a:gs pos="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485DCC-2D17-E1EA-C809-EFAD1AA90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5277684"/>
            <a:ext cx="5365447" cy="775494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i="1" dirty="0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9000">
                      <a:schemeClr val="accent5">
                        <a:lumMod val="60000"/>
                        <a:lumOff val="40000"/>
                      </a:schemeClr>
                    </a:gs>
                    <a:gs pos="78000">
                      <a:schemeClr val="tx2">
                        <a:lumMod val="50000"/>
                        <a:lumOff val="50000"/>
                      </a:schemeClr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>
                <a:solidFill>
                  <a:srgbClr val="FFFFFF"/>
                </a:solidFill>
                <a:effectLst/>
                <a:latin typeface="Helvetica Neue" panose="02000503000000020004" pitchFamily="2" charset="0"/>
              </a:rPr>
              <a:t> </a:t>
            </a:r>
            <a:r>
              <a:rPr lang="en-US" i="1" dirty="0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9000">
                      <a:schemeClr val="accent5">
                        <a:lumMod val="60000"/>
                        <a:lumOff val="40000"/>
                      </a:schemeClr>
                    </a:gs>
                    <a:gs pos="78000">
                      <a:schemeClr val="tx2">
                        <a:lumMod val="50000"/>
                        <a:lumOff val="50000"/>
                      </a:schemeClr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Every NON-KEY attribute in a table should depend on the key, the WHOLE key, and NOTHING but the key!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1EED28-EE2B-81D7-E0D5-37C9BA069B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27" r="652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8" name="Picture 7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4099111E-8463-B5A2-1918-3A3641556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F24F4514-4A24-6AAC-1A66-46F5B0DBBC38}"/>
              </a:ext>
            </a:extLst>
          </p:cNvPr>
          <p:cNvSpPr txBox="1">
            <a:spLocks/>
          </p:cNvSpPr>
          <p:nvPr/>
        </p:nvSpPr>
        <p:spPr>
          <a:xfrm>
            <a:off x="8061158" y="1582153"/>
            <a:ext cx="3615490" cy="28671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uk-UA" sz="15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15000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NF</a:t>
            </a:r>
            <a:endParaRPr lang="en-US" sz="15000" b="1" dirty="0">
              <a:gradFill flip="none" rotWithShape="1">
                <a:gsLst>
                  <a:gs pos="70000">
                    <a:srgbClr val="00B0F0"/>
                  </a:gs>
                  <a:gs pos="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02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B77DFC2-80D3-035D-FFED-E873BA005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9F815C0-10A2-E46C-8779-030627E1F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B8B2A469-31BC-FCE5-63B0-A6D45B0166F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534A96B-372B-6F74-81E6-3FC2729A9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34BF55DE-1490-79AF-547D-BA4F3D2CEC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9DF9A38-ED6A-4B64-C7B7-2CB7DCF5DE79}"/>
              </a:ext>
            </a:extLst>
          </p:cNvPr>
          <p:cNvSpPr/>
          <p:nvPr/>
        </p:nvSpPr>
        <p:spPr>
          <a:xfrm>
            <a:off x="255658" y="167927"/>
            <a:ext cx="1311885" cy="526779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3NF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9BEFD07C-F365-A611-EC16-9C5193AFA4B1}"/>
              </a:ext>
            </a:extLst>
          </p:cNvPr>
          <p:cNvSpPr/>
          <p:nvPr/>
        </p:nvSpPr>
        <p:spPr>
          <a:xfrm>
            <a:off x="2137726" y="167927"/>
            <a:ext cx="8645068" cy="1441179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2000" b="1" dirty="0">
                <a:solidFill>
                  <a:schemeClr val="bg1"/>
                </a:solidFill>
              </a:rPr>
              <a:t>The 3NF says that: </a:t>
            </a:r>
          </a:p>
          <a:p>
            <a:pPr defTabSz="1219170"/>
            <a:r>
              <a:rPr lang="en-US" sz="2000" b="1" dirty="0">
                <a:solidFill>
                  <a:schemeClr val="bg1"/>
                </a:solidFill>
              </a:rPr>
              <a:t>- Be in 2NF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- Every NON-KEY attribute in a table should depend on the key, the WHOLE key, and NOTHING but the key!</a:t>
            </a:r>
          </a:p>
        </p:txBody>
      </p:sp>
      <p:sp>
        <p:nvSpPr>
          <p:cNvPr id="232" name="Rounded Rectangle 231">
            <a:extLst>
              <a:ext uri="{FF2B5EF4-FFF2-40B4-BE49-F238E27FC236}">
                <a16:creationId xmlns:a16="http://schemas.microsoft.com/office/drawing/2014/main" id="{8637BD32-9100-A73B-6951-EE725DE6238A}"/>
              </a:ext>
            </a:extLst>
          </p:cNvPr>
          <p:cNvSpPr/>
          <p:nvPr/>
        </p:nvSpPr>
        <p:spPr>
          <a:xfrm>
            <a:off x="1367338" y="4017540"/>
            <a:ext cx="2965632" cy="3852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PK {SALON, ADDRESS}</a:t>
            </a:r>
          </a:p>
        </p:txBody>
      </p:sp>
      <p:sp>
        <p:nvSpPr>
          <p:cNvPr id="237" name="Right Arrow 236">
            <a:extLst>
              <a:ext uri="{FF2B5EF4-FFF2-40B4-BE49-F238E27FC236}">
                <a16:creationId xmlns:a16="http://schemas.microsoft.com/office/drawing/2014/main" id="{57ECBB96-3749-3003-F39C-7080A6E81580}"/>
              </a:ext>
            </a:extLst>
          </p:cNvPr>
          <p:cNvSpPr/>
          <p:nvPr/>
        </p:nvSpPr>
        <p:spPr>
          <a:xfrm>
            <a:off x="4741349" y="4145576"/>
            <a:ext cx="1002242" cy="161147"/>
          </a:xfrm>
          <a:prstGeom prst="rightArrow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249" name="Rounded Rectangle 248">
            <a:extLst>
              <a:ext uri="{FF2B5EF4-FFF2-40B4-BE49-F238E27FC236}">
                <a16:creationId xmlns:a16="http://schemas.microsoft.com/office/drawing/2014/main" id="{7388DD74-A5CE-1851-AB49-E670F8AA13C4}"/>
              </a:ext>
            </a:extLst>
          </p:cNvPr>
          <p:cNvSpPr/>
          <p:nvPr/>
        </p:nvSpPr>
        <p:spPr>
          <a:xfrm>
            <a:off x="6151970" y="4012343"/>
            <a:ext cx="1600200" cy="3852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{RATING}</a:t>
            </a:r>
          </a:p>
        </p:txBody>
      </p:sp>
      <p:sp>
        <p:nvSpPr>
          <p:cNvPr id="252" name="Rounded Rectangle 251">
            <a:extLst>
              <a:ext uri="{FF2B5EF4-FFF2-40B4-BE49-F238E27FC236}">
                <a16:creationId xmlns:a16="http://schemas.microsoft.com/office/drawing/2014/main" id="{FFAEAB54-3A82-5E55-65C8-E8C7A9DA38EC}"/>
              </a:ext>
            </a:extLst>
          </p:cNvPr>
          <p:cNvSpPr/>
          <p:nvPr/>
        </p:nvSpPr>
        <p:spPr>
          <a:xfrm>
            <a:off x="1367338" y="4976733"/>
            <a:ext cx="2977615" cy="3852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PK {SALON, ADDRESS}</a:t>
            </a:r>
          </a:p>
        </p:txBody>
      </p:sp>
      <p:sp>
        <p:nvSpPr>
          <p:cNvPr id="253" name="Right Arrow 252">
            <a:extLst>
              <a:ext uri="{FF2B5EF4-FFF2-40B4-BE49-F238E27FC236}">
                <a16:creationId xmlns:a16="http://schemas.microsoft.com/office/drawing/2014/main" id="{2C77ACDA-E7F9-4492-5AE2-9B734CE3281D}"/>
              </a:ext>
            </a:extLst>
          </p:cNvPr>
          <p:cNvSpPr/>
          <p:nvPr/>
        </p:nvSpPr>
        <p:spPr>
          <a:xfrm>
            <a:off x="4753332" y="5104769"/>
            <a:ext cx="1002242" cy="161147"/>
          </a:xfrm>
          <a:prstGeom prst="rightArrow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endParaRPr lang="en-US" sz="2000" b="1">
              <a:solidFill>
                <a:schemeClr val="bg1"/>
              </a:solidFill>
            </a:endParaRPr>
          </a:p>
        </p:txBody>
      </p:sp>
      <p:pic>
        <p:nvPicPr>
          <p:cNvPr id="278" name="Graphic 277" descr="Badge Tick1 with solid fill">
            <a:extLst>
              <a:ext uri="{FF2B5EF4-FFF2-40B4-BE49-F238E27FC236}">
                <a16:creationId xmlns:a16="http://schemas.microsoft.com/office/drawing/2014/main" id="{2FD594C8-2AF9-0F12-64BA-31902153C3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2948" y="3849783"/>
            <a:ext cx="720823" cy="720823"/>
          </a:xfrm>
          <a:prstGeom prst="rect">
            <a:avLst/>
          </a:prstGeom>
        </p:spPr>
      </p:pic>
      <p:sp>
        <p:nvSpPr>
          <p:cNvPr id="312" name="Rounded Rectangle 311">
            <a:extLst>
              <a:ext uri="{FF2B5EF4-FFF2-40B4-BE49-F238E27FC236}">
                <a16:creationId xmlns:a16="http://schemas.microsoft.com/office/drawing/2014/main" id="{343538DA-4EE1-EE51-4BA9-3C1ED33C3D24}"/>
              </a:ext>
            </a:extLst>
          </p:cNvPr>
          <p:cNvSpPr/>
          <p:nvPr/>
        </p:nvSpPr>
        <p:spPr>
          <a:xfrm>
            <a:off x="1367907" y="5672641"/>
            <a:ext cx="2965063" cy="3852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PK {SALON, ADDRESS}</a:t>
            </a:r>
          </a:p>
        </p:txBody>
      </p:sp>
      <p:sp>
        <p:nvSpPr>
          <p:cNvPr id="313" name="Right Arrow 312">
            <a:extLst>
              <a:ext uri="{FF2B5EF4-FFF2-40B4-BE49-F238E27FC236}">
                <a16:creationId xmlns:a16="http://schemas.microsoft.com/office/drawing/2014/main" id="{35C29EC2-DEC1-50C9-D3F1-94126EB4D466}"/>
              </a:ext>
            </a:extLst>
          </p:cNvPr>
          <p:cNvSpPr/>
          <p:nvPr/>
        </p:nvSpPr>
        <p:spPr>
          <a:xfrm>
            <a:off x="4741349" y="5814455"/>
            <a:ext cx="1002242" cy="161147"/>
          </a:xfrm>
          <a:prstGeom prst="rightArrow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C0A7C398-E5AB-A92F-63AE-8B70D440DA89}"/>
              </a:ext>
            </a:extLst>
          </p:cNvPr>
          <p:cNvSpPr/>
          <p:nvPr/>
        </p:nvSpPr>
        <p:spPr>
          <a:xfrm>
            <a:off x="3093131" y="226504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E3E75BD5-5954-99A0-42B3-12BDF3EC0437}"/>
              </a:ext>
            </a:extLst>
          </p:cNvPr>
          <p:cNvSpPr/>
          <p:nvPr/>
        </p:nvSpPr>
        <p:spPr>
          <a:xfrm>
            <a:off x="3093131" y="258387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SKODA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ED0DEEEF-C184-475B-7E67-DB77A557BD8C}"/>
              </a:ext>
            </a:extLst>
          </p:cNvPr>
          <p:cNvSpPr/>
          <p:nvPr/>
        </p:nvSpPr>
        <p:spPr>
          <a:xfrm>
            <a:off x="3093131" y="2902716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FIAT</a:t>
            </a:r>
          </a:p>
        </p:txBody>
      </p:sp>
      <p:sp>
        <p:nvSpPr>
          <p:cNvPr id="320" name="Rectangle 319">
            <a:extLst>
              <a:ext uri="{FF2B5EF4-FFF2-40B4-BE49-F238E27FC236}">
                <a16:creationId xmlns:a16="http://schemas.microsoft.com/office/drawing/2014/main" id="{F5348C49-7C4B-F27A-EA30-2D1191AE3367}"/>
              </a:ext>
            </a:extLst>
          </p:cNvPr>
          <p:cNvSpPr/>
          <p:nvPr/>
        </p:nvSpPr>
        <p:spPr>
          <a:xfrm>
            <a:off x="3093131" y="3221553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CHERY</a:t>
            </a:r>
          </a:p>
        </p:txBody>
      </p:sp>
      <p:sp>
        <p:nvSpPr>
          <p:cNvPr id="321" name="Rectangle 320">
            <a:extLst>
              <a:ext uri="{FF2B5EF4-FFF2-40B4-BE49-F238E27FC236}">
                <a16:creationId xmlns:a16="http://schemas.microsoft.com/office/drawing/2014/main" id="{48A1D17F-873F-6E75-12D6-CAF09B67F02E}"/>
              </a:ext>
            </a:extLst>
          </p:cNvPr>
          <p:cNvSpPr/>
          <p:nvPr/>
        </p:nvSpPr>
        <p:spPr>
          <a:xfrm>
            <a:off x="6293531" y="226929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best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7917923C-CD01-D463-C01C-E903DEE3BAAC}"/>
              </a:ext>
            </a:extLst>
          </p:cNvPr>
          <p:cNvSpPr/>
          <p:nvPr/>
        </p:nvSpPr>
        <p:spPr>
          <a:xfrm>
            <a:off x="6293531" y="258813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good</a:t>
            </a:r>
          </a:p>
        </p:txBody>
      </p:sp>
      <p:sp>
        <p:nvSpPr>
          <p:cNvPr id="323" name="Rectangle 322">
            <a:extLst>
              <a:ext uri="{FF2B5EF4-FFF2-40B4-BE49-F238E27FC236}">
                <a16:creationId xmlns:a16="http://schemas.microsoft.com/office/drawing/2014/main" id="{A6BD5178-3B48-E377-CE1F-3C28A6B4FBB3}"/>
              </a:ext>
            </a:extLst>
          </p:cNvPr>
          <p:cNvSpPr/>
          <p:nvPr/>
        </p:nvSpPr>
        <p:spPr>
          <a:xfrm>
            <a:off x="6293531" y="290697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normal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20625CA8-BAB5-BE82-653A-D6DB5D250ED4}"/>
              </a:ext>
            </a:extLst>
          </p:cNvPr>
          <p:cNvSpPr/>
          <p:nvPr/>
        </p:nvSpPr>
        <p:spPr>
          <a:xfrm>
            <a:off x="6293531" y="322580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bad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48DEF9AF-3A9A-A9CC-82E1-42A811321457}"/>
              </a:ext>
            </a:extLst>
          </p:cNvPr>
          <p:cNvSpPr/>
          <p:nvPr/>
        </p:nvSpPr>
        <p:spPr>
          <a:xfrm>
            <a:off x="3093131" y="194620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0B5ECD3D-F464-D472-37FB-F41089B77321}"/>
              </a:ext>
            </a:extLst>
          </p:cNvPr>
          <p:cNvSpPr/>
          <p:nvPr/>
        </p:nvSpPr>
        <p:spPr>
          <a:xfrm>
            <a:off x="6293531" y="1950460"/>
            <a:ext cx="1600200" cy="32915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RATING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054B0DFD-ADAF-5F5A-26B9-016DC43EFB92}"/>
              </a:ext>
            </a:extLst>
          </p:cNvPr>
          <p:cNvSpPr/>
          <p:nvPr/>
        </p:nvSpPr>
        <p:spPr>
          <a:xfrm>
            <a:off x="4700366" y="226933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254F37F2-AB74-CE7D-EF4A-333ADFDFBB9B}"/>
              </a:ext>
            </a:extLst>
          </p:cNvPr>
          <p:cNvSpPr/>
          <p:nvPr/>
        </p:nvSpPr>
        <p:spPr>
          <a:xfrm>
            <a:off x="4699954" y="290701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DAE76792-1808-CD45-4EB6-DC731C20E2AE}"/>
              </a:ext>
            </a:extLst>
          </p:cNvPr>
          <p:cNvSpPr/>
          <p:nvPr/>
        </p:nvSpPr>
        <p:spPr>
          <a:xfrm>
            <a:off x="4693331" y="3224560"/>
            <a:ext cx="160681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A317ADCA-1BCF-A66A-F2CC-EC15695096B3}"/>
              </a:ext>
            </a:extLst>
          </p:cNvPr>
          <p:cNvSpPr/>
          <p:nvPr/>
        </p:nvSpPr>
        <p:spPr>
          <a:xfrm>
            <a:off x="4700366" y="195050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ADDRESS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90212EAD-4023-0A4B-B3B6-280A746AA21F}"/>
              </a:ext>
            </a:extLst>
          </p:cNvPr>
          <p:cNvSpPr/>
          <p:nvPr/>
        </p:nvSpPr>
        <p:spPr>
          <a:xfrm>
            <a:off x="4699955" y="258817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71B1C78-C46A-3922-67E6-83E9923E5689}"/>
              </a:ext>
            </a:extLst>
          </p:cNvPr>
          <p:cNvSpPr/>
          <p:nvPr/>
        </p:nvSpPr>
        <p:spPr>
          <a:xfrm>
            <a:off x="3093130" y="1710103"/>
            <a:ext cx="6400801" cy="23711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SALON_INFO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4094A10-E191-CE93-86CA-685DD6FA2943}"/>
              </a:ext>
            </a:extLst>
          </p:cNvPr>
          <p:cNvSpPr/>
          <p:nvPr/>
        </p:nvSpPr>
        <p:spPr>
          <a:xfrm>
            <a:off x="1984194" y="1936553"/>
            <a:ext cx="4310743" cy="340940"/>
          </a:xfrm>
          <a:prstGeom prst="rect">
            <a:avLst/>
          </a:prstGeom>
          <a:solidFill>
            <a:schemeClr val="accent2">
              <a:alpha val="19846"/>
            </a:schemeClr>
          </a:solidFill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4F826D-BB7C-D130-718C-CF906A3C26F6}"/>
              </a:ext>
            </a:extLst>
          </p:cNvPr>
          <p:cNvSpPr txBox="1"/>
          <p:nvPr/>
        </p:nvSpPr>
        <p:spPr>
          <a:xfrm>
            <a:off x="1972936" y="1940079"/>
            <a:ext cx="1690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en-US" sz="1200" b="1" dirty="0"/>
              <a:t>composite PK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pic>
        <p:nvPicPr>
          <p:cNvPr id="13" name="Graphic 12" descr="Badge Tick1 with solid fill">
            <a:extLst>
              <a:ext uri="{FF2B5EF4-FFF2-40B4-BE49-F238E27FC236}">
                <a16:creationId xmlns:a16="http://schemas.microsoft.com/office/drawing/2014/main" id="{346CAF7B-33E3-1270-67AA-6BDF61A353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10670" y="4783839"/>
            <a:ext cx="720823" cy="720823"/>
          </a:xfrm>
          <a:prstGeom prst="rect">
            <a:avLst/>
          </a:prstGeom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E8A5C64B-BB63-F888-4705-01508490008D}"/>
              </a:ext>
            </a:extLst>
          </p:cNvPr>
          <p:cNvSpPr/>
          <p:nvPr/>
        </p:nvSpPr>
        <p:spPr>
          <a:xfrm>
            <a:off x="6148700" y="4976733"/>
            <a:ext cx="1600200" cy="3852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{SCORE}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1CF2177-B35A-78A1-927B-CBEA1EEB2851}"/>
              </a:ext>
            </a:extLst>
          </p:cNvPr>
          <p:cNvSpPr/>
          <p:nvPr/>
        </p:nvSpPr>
        <p:spPr>
          <a:xfrm>
            <a:off x="6148700" y="5674064"/>
            <a:ext cx="1600200" cy="3852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{RATING}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A2C6020D-D716-7E77-AE9F-2129207B5934}"/>
              </a:ext>
            </a:extLst>
          </p:cNvPr>
          <p:cNvSpPr/>
          <p:nvPr/>
        </p:nvSpPr>
        <p:spPr>
          <a:xfrm>
            <a:off x="9385670" y="5672641"/>
            <a:ext cx="1600200" cy="3852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{SCORE}</a:t>
            </a: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0B2D6D4C-502F-97F8-1CB2-EEDDC7CF406E}"/>
              </a:ext>
            </a:extLst>
          </p:cNvPr>
          <p:cNvSpPr/>
          <p:nvPr/>
        </p:nvSpPr>
        <p:spPr>
          <a:xfrm>
            <a:off x="8066164" y="5784699"/>
            <a:ext cx="1002242" cy="161147"/>
          </a:xfrm>
          <a:prstGeom prst="rightArrow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E93BF21A-171B-0465-8C73-C909E36B9340}"/>
              </a:ext>
            </a:extLst>
          </p:cNvPr>
          <p:cNvSpPr/>
          <p:nvPr/>
        </p:nvSpPr>
        <p:spPr>
          <a:xfrm>
            <a:off x="8315828" y="4145576"/>
            <a:ext cx="3287608" cy="1404323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600" b="1" dirty="0">
                <a:solidFill>
                  <a:schemeClr val="bg1"/>
                </a:solidFill>
              </a:rPr>
              <a:t>The ‘score’ has TRANSITIVE dependency on the ‘rating’. It violates the part of 3NF:</a:t>
            </a:r>
            <a:br>
              <a:rPr lang="en-US" sz="1600" b="1" dirty="0">
                <a:solidFill>
                  <a:schemeClr val="bg1"/>
                </a:solidFill>
              </a:rPr>
            </a:br>
            <a:r>
              <a:rPr lang="en-US" sz="1600" b="1" dirty="0">
                <a:solidFill>
                  <a:schemeClr val="bg1"/>
                </a:solidFill>
              </a:rPr>
              <a:t>&lt;the WHOLE key and NOTHING but the key&gt;</a:t>
            </a:r>
          </a:p>
        </p:txBody>
      </p:sp>
      <p:pic>
        <p:nvPicPr>
          <p:cNvPr id="24" name="Graphic 23" descr="Warning with solid fill">
            <a:extLst>
              <a:ext uri="{FF2B5EF4-FFF2-40B4-BE49-F238E27FC236}">
                <a16:creationId xmlns:a16="http://schemas.microsoft.com/office/drawing/2014/main" id="{9976FA1A-F850-58AB-0790-A3D887632E9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0903" y="4575932"/>
            <a:ext cx="509929" cy="509929"/>
          </a:xfrm>
          <a:prstGeom prst="rect">
            <a:avLst/>
          </a:prstGeom>
        </p:spPr>
      </p:pic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FD54C4F2-3FDF-E0F6-2F56-4455D0BD310B}"/>
              </a:ext>
            </a:extLst>
          </p:cNvPr>
          <p:cNvSpPr/>
          <p:nvPr/>
        </p:nvSpPr>
        <p:spPr>
          <a:xfrm>
            <a:off x="6015163" y="5504662"/>
            <a:ext cx="1938526" cy="74373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0345E57-6200-B37E-A130-CA5008B74070}"/>
              </a:ext>
            </a:extLst>
          </p:cNvPr>
          <p:cNvSpPr/>
          <p:nvPr/>
        </p:nvSpPr>
        <p:spPr>
          <a:xfrm>
            <a:off x="7893731" y="228595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9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DC147EC-1ACE-E702-A027-E768436EDFF2}"/>
              </a:ext>
            </a:extLst>
          </p:cNvPr>
          <p:cNvSpPr/>
          <p:nvPr/>
        </p:nvSpPr>
        <p:spPr>
          <a:xfrm>
            <a:off x="7893731" y="258525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7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D38B2EB-04DB-08FB-44C2-7A9BCD5F3337}"/>
              </a:ext>
            </a:extLst>
          </p:cNvPr>
          <p:cNvSpPr/>
          <p:nvPr/>
        </p:nvSpPr>
        <p:spPr>
          <a:xfrm>
            <a:off x="7893731" y="290409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B1C36CA-D92F-F6F8-A767-8C8A7CAD81F3}"/>
              </a:ext>
            </a:extLst>
          </p:cNvPr>
          <p:cNvSpPr/>
          <p:nvPr/>
        </p:nvSpPr>
        <p:spPr>
          <a:xfrm>
            <a:off x="7893731" y="3228819"/>
            <a:ext cx="1600200" cy="311571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742A492-A15D-7DB6-5907-BC80B978661D}"/>
              </a:ext>
            </a:extLst>
          </p:cNvPr>
          <p:cNvSpPr/>
          <p:nvPr/>
        </p:nvSpPr>
        <p:spPr>
          <a:xfrm>
            <a:off x="7893731" y="1947583"/>
            <a:ext cx="1600200" cy="33479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SCORE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DEC13E0-794A-83FA-A2ED-00BBCA0F12B0}"/>
              </a:ext>
            </a:extLst>
          </p:cNvPr>
          <p:cNvSpPr/>
          <p:nvPr/>
        </p:nvSpPr>
        <p:spPr>
          <a:xfrm>
            <a:off x="9783831" y="1941915"/>
            <a:ext cx="1125080" cy="1594185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accent5"/>
                </a:solidFill>
              </a:rPr>
              <a:t>1-2: bad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3-5: normal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6-7: good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8-9: best</a:t>
            </a:r>
          </a:p>
        </p:txBody>
      </p:sp>
    </p:spTree>
    <p:extLst>
      <p:ext uri="{BB962C8B-B14F-4D97-AF65-F5344CB8AC3E}">
        <p14:creationId xmlns:p14="http://schemas.microsoft.com/office/powerpoint/2010/main" val="27204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3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3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3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3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2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6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7" dur="500" fill="hold"/>
                                        <p:tgtEl>
                                          <p:spTgt spid="2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1" dur="500" fill="hold"/>
                                        <p:tgtEl>
                                          <p:spTgt spid="2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5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" grpId="0" animBg="1"/>
      <p:bldP spid="237" grpId="0" animBg="1"/>
      <p:bldP spid="249" grpId="0" animBg="1"/>
      <p:bldP spid="252" grpId="0" animBg="1"/>
      <p:bldP spid="253" grpId="0" animBg="1"/>
      <p:bldP spid="312" grpId="0" animBg="1"/>
      <p:bldP spid="313" grpId="0" animBg="1"/>
      <p:bldP spid="317" grpId="0" animBg="1"/>
      <p:bldP spid="318" grpId="0" animBg="1"/>
      <p:bldP spid="319" grpId="0" animBg="1"/>
      <p:bldP spid="320" grpId="0" animBg="1"/>
      <p:bldP spid="321" grpId="0" animBg="1"/>
      <p:bldP spid="322" grpId="0" animBg="1"/>
      <p:bldP spid="323" grpId="0" animBg="1"/>
      <p:bldP spid="324" grpId="0" animBg="1"/>
      <p:bldP spid="325" grpId="0" animBg="1"/>
      <p:bldP spid="326" grpId="0" animBg="1"/>
      <p:bldP spid="327" grpId="0" animBg="1"/>
      <p:bldP spid="328" grpId="0" animBg="1"/>
      <p:bldP spid="329" grpId="0" animBg="1"/>
      <p:bldP spid="330" grpId="0" animBg="1"/>
      <p:bldP spid="331" grpId="0" animBg="1"/>
      <p:bldP spid="10" grpId="0" animBg="1"/>
      <p:bldP spid="11" grpId="0" animBg="1"/>
      <p:bldP spid="12" grpId="0"/>
      <p:bldP spid="15" grpId="0" animBg="1"/>
      <p:bldP spid="19" grpId="0" animBg="1"/>
      <p:bldP spid="20" grpId="0" animBg="1"/>
      <p:bldP spid="21" grpId="0" animBg="1"/>
      <p:bldP spid="23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32D2DF-D57E-AF9B-3759-0E47C6298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5125B9E-DE77-90EC-808A-89CA0578B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88255BA8-5121-27FE-0918-13F9F1B668C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6FCBCF9-F54B-47E9-8490-7E259307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E472DD4A-3197-C200-0659-B2B372AC4D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4A636C68-9AFE-1141-96B8-320259E6B748}"/>
              </a:ext>
            </a:extLst>
          </p:cNvPr>
          <p:cNvSpPr/>
          <p:nvPr/>
        </p:nvSpPr>
        <p:spPr>
          <a:xfrm>
            <a:off x="255658" y="167927"/>
            <a:ext cx="1311885" cy="526779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2000" b="1" dirty="0">
                <a:solidFill>
                  <a:schemeClr val="bg1"/>
                </a:solidFill>
              </a:rPr>
              <a:t>3NF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D7A6632-C7FB-0F2C-2902-A71CAB699DC7}"/>
              </a:ext>
            </a:extLst>
          </p:cNvPr>
          <p:cNvSpPr/>
          <p:nvPr/>
        </p:nvSpPr>
        <p:spPr>
          <a:xfrm>
            <a:off x="2137726" y="167927"/>
            <a:ext cx="8645068" cy="1441179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2000" b="1" dirty="0">
                <a:solidFill>
                  <a:schemeClr val="bg1"/>
                </a:solidFill>
              </a:rPr>
              <a:t>The 3NF says that: </a:t>
            </a:r>
          </a:p>
          <a:p>
            <a:pPr defTabSz="1219170"/>
            <a:r>
              <a:rPr lang="en-US" sz="2000" b="1" dirty="0">
                <a:solidFill>
                  <a:schemeClr val="bg1"/>
                </a:solidFill>
              </a:rPr>
              <a:t>- Be in 2NF</a:t>
            </a: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- Every NON-KEY attribute in a table should depend on the key, the WHOLE key, and NOTHING but the key!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46F50CEE-2F5F-3E26-E7BA-2A46D0CA42DB}"/>
              </a:ext>
            </a:extLst>
          </p:cNvPr>
          <p:cNvSpPr/>
          <p:nvPr/>
        </p:nvSpPr>
        <p:spPr>
          <a:xfrm>
            <a:off x="1418376" y="529313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63BC1A81-B943-FB2E-8D71-A41D92E4D9CA}"/>
              </a:ext>
            </a:extLst>
          </p:cNvPr>
          <p:cNvSpPr/>
          <p:nvPr/>
        </p:nvSpPr>
        <p:spPr>
          <a:xfrm>
            <a:off x="1418376" y="561196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SKODA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D34891C4-069B-7F92-38B1-2C487F7CB51C}"/>
              </a:ext>
            </a:extLst>
          </p:cNvPr>
          <p:cNvSpPr/>
          <p:nvPr/>
        </p:nvSpPr>
        <p:spPr>
          <a:xfrm>
            <a:off x="1418376" y="593080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FIAT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31A6F49-95DB-AEC3-C128-3F8A84EF6B8C}"/>
              </a:ext>
            </a:extLst>
          </p:cNvPr>
          <p:cNvSpPr/>
          <p:nvPr/>
        </p:nvSpPr>
        <p:spPr>
          <a:xfrm>
            <a:off x="1418376" y="624964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CHERY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E323863-41FB-2ED0-AE10-1205522731FA}"/>
              </a:ext>
            </a:extLst>
          </p:cNvPr>
          <p:cNvSpPr/>
          <p:nvPr/>
        </p:nvSpPr>
        <p:spPr>
          <a:xfrm>
            <a:off x="1418376" y="4974293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2D815A5A-DA40-95C5-9878-2348D7B552EA}"/>
              </a:ext>
            </a:extLst>
          </p:cNvPr>
          <p:cNvSpPr/>
          <p:nvPr/>
        </p:nvSpPr>
        <p:spPr>
          <a:xfrm>
            <a:off x="4618776" y="528703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9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AD5E60-6340-20B4-3EE3-C2FF53E5FE7C}"/>
              </a:ext>
            </a:extLst>
          </p:cNvPr>
          <p:cNvSpPr/>
          <p:nvPr/>
        </p:nvSpPr>
        <p:spPr>
          <a:xfrm>
            <a:off x="4618776" y="560587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7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EA41C232-8640-D745-E091-132EFE2BFB5B}"/>
              </a:ext>
            </a:extLst>
          </p:cNvPr>
          <p:cNvSpPr/>
          <p:nvPr/>
        </p:nvSpPr>
        <p:spPr>
          <a:xfrm>
            <a:off x="4618776" y="592470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A27EF3FE-EBDB-34CA-E66E-FDEAF985B383}"/>
              </a:ext>
            </a:extLst>
          </p:cNvPr>
          <p:cNvSpPr/>
          <p:nvPr/>
        </p:nvSpPr>
        <p:spPr>
          <a:xfrm>
            <a:off x="4618776" y="6243545"/>
            <a:ext cx="1600200" cy="311571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C5855B09-A3EA-757D-C771-9F1629906E91}"/>
              </a:ext>
            </a:extLst>
          </p:cNvPr>
          <p:cNvSpPr/>
          <p:nvPr/>
        </p:nvSpPr>
        <p:spPr>
          <a:xfrm>
            <a:off x="4618776" y="496819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SCORE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47413BB-DF93-A7BB-FE19-1983122B8E61}"/>
              </a:ext>
            </a:extLst>
          </p:cNvPr>
          <p:cNvSpPr/>
          <p:nvPr/>
        </p:nvSpPr>
        <p:spPr>
          <a:xfrm>
            <a:off x="3025611" y="528703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9DFCF82E-F1B0-506F-5115-E15216CE5609}"/>
              </a:ext>
            </a:extLst>
          </p:cNvPr>
          <p:cNvSpPr/>
          <p:nvPr/>
        </p:nvSpPr>
        <p:spPr>
          <a:xfrm>
            <a:off x="3025199" y="592470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5209C636-0155-F6A4-1885-A7E17E064FD5}"/>
              </a:ext>
            </a:extLst>
          </p:cNvPr>
          <p:cNvSpPr/>
          <p:nvPr/>
        </p:nvSpPr>
        <p:spPr>
          <a:xfrm>
            <a:off x="3018576" y="6242257"/>
            <a:ext cx="160681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EB114EE-A299-DBEA-AA40-7B5AD52CF034}"/>
              </a:ext>
            </a:extLst>
          </p:cNvPr>
          <p:cNvSpPr/>
          <p:nvPr/>
        </p:nvSpPr>
        <p:spPr>
          <a:xfrm>
            <a:off x="3025611" y="496819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ADDRESS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9B4F9F4-4F7A-2F0B-4098-4C427B161294}"/>
              </a:ext>
            </a:extLst>
          </p:cNvPr>
          <p:cNvSpPr/>
          <p:nvPr/>
        </p:nvSpPr>
        <p:spPr>
          <a:xfrm>
            <a:off x="3025200" y="560587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A4A990A1-96CC-76D1-C199-42890458A9FD}"/>
              </a:ext>
            </a:extLst>
          </p:cNvPr>
          <p:cNvSpPr/>
          <p:nvPr/>
        </p:nvSpPr>
        <p:spPr>
          <a:xfrm>
            <a:off x="307581" y="4980313"/>
            <a:ext cx="4310743" cy="320083"/>
          </a:xfrm>
          <a:prstGeom prst="rect">
            <a:avLst/>
          </a:prstGeom>
          <a:solidFill>
            <a:schemeClr val="accent2">
              <a:alpha val="19846"/>
            </a:schemeClr>
          </a:solidFill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A3185B82-5D87-DD9E-3288-41EF065F4860}"/>
              </a:ext>
            </a:extLst>
          </p:cNvPr>
          <p:cNvSpPr txBox="1"/>
          <p:nvPr/>
        </p:nvSpPr>
        <p:spPr>
          <a:xfrm>
            <a:off x="307581" y="4990775"/>
            <a:ext cx="1690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en-US" sz="1200" b="1" dirty="0"/>
              <a:t>composite PK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114" name="Down Arrow 113">
            <a:extLst>
              <a:ext uri="{FF2B5EF4-FFF2-40B4-BE49-F238E27FC236}">
                <a16:creationId xmlns:a16="http://schemas.microsoft.com/office/drawing/2014/main" id="{67DC57CA-6B76-5D90-D339-3A4EDD85477A}"/>
              </a:ext>
            </a:extLst>
          </p:cNvPr>
          <p:cNvSpPr/>
          <p:nvPr/>
        </p:nvSpPr>
        <p:spPr>
          <a:xfrm rot="1072510">
            <a:off x="3481618" y="3569040"/>
            <a:ext cx="186642" cy="1032350"/>
          </a:xfrm>
          <a:prstGeom prst="downArrow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endParaRPr lang="en-US" sz="2000" b="1">
              <a:solidFill>
                <a:schemeClr val="bg1"/>
              </a:solidFill>
            </a:endParaRPr>
          </a:p>
        </p:txBody>
      </p:sp>
      <p:sp>
        <p:nvSpPr>
          <p:cNvPr id="115" name="Down Arrow 114">
            <a:extLst>
              <a:ext uri="{FF2B5EF4-FFF2-40B4-BE49-F238E27FC236}">
                <a16:creationId xmlns:a16="http://schemas.microsoft.com/office/drawing/2014/main" id="{546B56F7-7A26-DCDD-2694-93A755D6B71C}"/>
              </a:ext>
            </a:extLst>
          </p:cNvPr>
          <p:cNvSpPr/>
          <p:nvPr/>
        </p:nvSpPr>
        <p:spPr>
          <a:xfrm rot="19384556">
            <a:off x="8225063" y="2519942"/>
            <a:ext cx="186642" cy="1032350"/>
          </a:xfrm>
          <a:prstGeom prst="downArrow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endParaRPr lang="en-US" sz="2000" b="1">
              <a:solidFill>
                <a:schemeClr val="bg1"/>
              </a:solidFill>
            </a:endParaRPr>
          </a:p>
        </p:txBody>
      </p:sp>
      <p:cxnSp>
        <p:nvCxnSpPr>
          <p:cNvPr id="117" name="Elbow Connector 116">
            <a:extLst>
              <a:ext uri="{FF2B5EF4-FFF2-40B4-BE49-F238E27FC236}">
                <a16:creationId xmlns:a16="http://schemas.microsoft.com/office/drawing/2014/main" id="{F0C3F19A-58B6-1E90-8651-BFAB82B0F686}"/>
              </a:ext>
            </a:extLst>
          </p:cNvPr>
          <p:cNvCxnSpPr>
            <a:cxnSpLocks/>
            <a:stCxn id="125" idx="3"/>
            <a:endCxn id="53" idx="1"/>
          </p:cNvCxnSpPr>
          <p:nvPr/>
        </p:nvCxnSpPr>
        <p:spPr>
          <a:xfrm flipV="1">
            <a:off x="6218976" y="4001866"/>
            <a:ext cx="1963214" cy="1125750"/>
          </a:xfrm>
          <a:prstGeom prst="bentConnector3">
            <a:avLst>
              <a:gd name="adj1" fmla="val 50000"/>
            </a:avLst>
          </a:prstGeom>
          <a:ln w="25400"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03EC3AD-7058-DF79-03F1-2A127B32A284}"/>
              </a:ext>
            </a:extLst>
          </p:cNvPr>
          <p:cNvSpPr/>
          <p:nvPr/>
        </p:nvSpPr>
        <p:spPr>
          <a:xfrm>
            <a:off x="1425410" y="4720379"/>
            <a:ext cx="4793566" cy="23711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SALON_INFO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642FF6-9313-FE4E-B570-C2599340FB07}"/>
              </a:ext>
            </a:extLst>
          </p:cNvPr>
          <p:cNvSpPr/>
          <p:nvPr/>
        </p:nvSpPr>
        <p:spPr>
          <a:xfrm>
            <a:off x="1238931" y="226287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PORSHE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E31E59-5C39-2859-8518-FA5E768563E6}"/>
              </a:ext>
            </a:extLst>
          </p:cNvPr>
          <p:cNvSpPr/>
          <p:nvPr/>
        </p:nvSpPr>
        <p:spPr>
          <a:xfrm>
            <a:off x="1238931" y="258170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SKODA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DCEE40-FE04-C72F-52D5-90D604ADD295}"/>
              </a:ext>
            </a:extLst>
          </p:cNvPr>
          <p:cNvSpPr/>
          <p:nvPr/>
        </p:nvSpPr>
        <p:spPr>
          <a:xfrm>
            <a:off x="1238931" y="290054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FIAT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468945-D8F4-56C4-8D71-CB2FF16FA662}"/>
              </a:ext>
            </a:extLst>
          </p:cNvPr>
          <p:cNvSpPr/>
          <p:nvPr/>
        </p:nvSpPr>
        <p:spPr>
          <a:xfrm>
            <a:off x="1238931" y="321938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CHERY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4C8259-A847-B753-B324-82504AE46F10}"/>
              </a:ext>
            </a:extLst>
          </p:cNvPr>
          <p:cNvSpPr/>
          <p:nvPr/>
        </p:nvSpPr>
        <p:spPr>
          <a:xfrm>
            <a:off x="4439331" y="226712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best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B01028-28EA-555F-9D8D-75AB0A24C45D}"/>
              </a:ext>
            </a:extLst>
          </p:cNvPr>
          <p:cNvSpPr/>
          <p:nvPr/>
        </p:nvSpPr>
        <p:spPr>
          <a:xfrm>
            <a:off x="4439331" y="258596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good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F972E8-967D-65E4-52DE-A64A4437D9A7}"/>
              </a:ext>
            </a:extLst>
          </p:cNvPr>
          <p:cNvSpPr/>
          <p:nvPr/>
        </p:nvSpPr>
        <p:spPr>
          <a:xfrm>
            <a:off x="4439331" y="290479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normal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D16B74-55F7-2D58-9AE6-D0AC778D6F4E}"/>
              </a:ext>
            </a:extLst>
          </p:cNvPr>
          <p:cNvSpPr/>
          <p:nvPr/>
        </p:nvSpPr>
        <p:spPr>
          <a:xfrm>
            <a:off x="4439331" y="3223636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bad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98274BA-C054-1A5C-2FDF-62A7D63A4AEF}"/>
              </a:ext>
            </a:extLst>
          </p:cNvPr>
          <p:cNvSpPr/>
          <p:nvPr/>
        </p:nvSpPr>
        <p:spPr>
          <a:xfrm>
            <a:off x="1238931" y="1944033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CE2F762-F7B2-301D-5653-F98C788BE1EE}"/>
              </a:ext>
            </a:extLst>
          </p:cNvPr>
          <p:cNvSpPr/>
          <p:nvPr/>
        </p:nvSpPr>
        <p:spPr>
          <a:xfrm>
            <a:off x="4439331" y="1948288"/>
            <a:ext cx="1600200" cy="329151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RATING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BDC78A-3C91-D9A3-F7FF-D905C599739F}"/>
              </a:ext>
            </a:extLst>
          </p:cNvPr>
          <p:cNvSpPr/>
          <p:nvPr/>
        </p:nvSpPr>
        <p:spPr>
          <a:xfrm>
            <a:off x="2846166" y="226716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4F6999-3AE5-66B8-47E8-F9A7EA612E7B}"/>
              </a:ext>
            </a:extLst>
          </p:cNvPr>
          <p:cNvSpPr/>
          <p:nvPr/>
        </p:nvSpPr>
        <p:spPr>
          <a:xfrm>
            <a:off x="2845754" y="290483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Vynna</a:t>
            </a:r>
            <a:r>
              <a:rPr lang="en-US" sz="1200" b="1" dirty="0">
                <a:solidFill>
                  <a:schemeClr val="accent5"/>
                </a:solidFill>
              </a:rPr>
              <a:t> 156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98A4377-B87E-2583-B1C8-92C501067458}"/>
              </a:ext>
            </a:extLst>
          </p:cNvPr>
          <p:cNvSpPr/>
          <p:nvPr/>
        </p:nvSpPr>
        <p:spPr>
          <a:xfrm>
            <a:off x="2839131" y="3222388"/>
            <a:ext cx="1606819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Panov str. 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7669E9-6C03-F265-CFAA-A7F3DE768CC6}"/>
              </a:ext>
            </a:extLst>
          </p:cNvPr>
          <p:cNvSpPr/>
          <p:nvPr/>
        </p:nvSpPr>
        <p:spPr>
          <a:xfrm>
            <a:off x="2846166" y="1948328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/>
              <a:t>ADDRESS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3531854-758D-6F9F-DC9A-138BD2135957}"/>
              </a:ext>
            </a:extLst>
          </p:cNvPr>
          <p:cNvSpPr/>
          <p:nvPr/>
        </p:nvSpPr>
        <p:spPr>
          <a:xfrm>
            <a:off x="2845755" y="258600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200" b="1" dirty="0">
                <a:solidFill>
                  <a:schemeClr val="accent5"/>
                </a:solidFill>
              </a:rPr>
              <a:t>Kyiv, </a:t>
            </a:r>
            <a:r>
              <a:rPr lang="en-US" sz="1200" b="1" dirty="0" err="1">
                <a:solidFill>
                  <a:schemeClr val="accent5"/>
                </a:solidFill>
              </a:rPr>
              <a:t>Demyana</a:t>
            </a:r>
            <a:r>
              <a:rPr lang="en-US" sz="1200" b="1" dirty="0">
                <a:solidFill>
                  <a:schemeClr val="accent5"/>
                </a:solidFill>
              </a:rPr>
              <a:t> 56/2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F84BCAC-4749-5D00-7F59-10BCB1787A5D}"/>
              </a:ext>
            </a:extLst>
          </p:cNvPr>
          <p:cNvSpPr/>
          <p:nvPr/>
        </p:nvSpPr>
        <p:spPr>
          <a:xfrm>
            <a:off x="1238930" y="1707931"/>
            <a:ext cx="6400801" cy="237113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SALON_INFO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7D6254C-F563-E98E-1D34-B594CB2952C2}"/>
              </a:ext>
            </a:extLst>
          </p:cNvPr>
          <p:cNvSpPr/>
          <p:nvPr/>
        </p:nvSpPr>
        <p:spPr>
          <a:xfrm>
            <a:off x="129994" y="1934381"/>
            <a:ext cx="4310743" cy="340940"/>
          </a:xfrm>
          <a:prstGeom prst="rect">
            <a:avLst/>
          </a:prstGeom>
          <a:solidFill>
            <a:schemeClr val="accent2">
              <a:alpha val="19846"/>
            </a:schemeClr>
          </a:solidFill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290E25D-819A-6DE5-B3A5-E76A6FBC3624}"/>
              </a:ext>
            </a:extLst>
          </p:cNvPr>
          <p:cNvSpPr txBox="1"/>
          <p:nvPr/>
        </p:nvSpPr>
        <p:spPr>
          <a:xfrm>
            <a:off x="118736" y="1937907"/>
            <a:ext cx="1690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en-US" sz="1200" b="1" dirty="0"/>
              <a:t>composite PK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C10349-B09D-66FF-57CA-148650F149C8}"/>
              </a:ext>
            </a:extLst>
          </p:cNvPr>
          <p:cNvSpPr/>
          <p:nvPr/>
        </p:nvSpPr>
        <p:spPr>
          <a:xfrm>
            <a:off x="6039531" y="228377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C6BC155-592D-3457-AD41-131CA402DFDC}"/>
              </a:ext>
            </a:extLst>
          </p:cNvPr>
          <p:cNvSpPr/>
          <p:nvPr/>
        </p:nvSpPr>
        <p:spPr>
          <a:xfrm>
            <a:off x="6039531" y="2583085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01A52AF-0569-A56C-4396-8310DEB6AD8E}"/>
              </a:ext>
            </a:extLst>
          </p:cNvPr>
          <p:cNvSpPr/>
          <p:nvPr/>
        </p:nvSpPr>
        <p:spPr>
          <a:xfrm>
            <a:off x="6039531" y="2901922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F5A7DB-EC87-6808-52A4-8C72E52C3625}"/>
              </a:ext>
            </a:extLst>
          </p:cNvPr>
          <p:cNvSpPr/>
          <p:nvPr/>
        </p:nvSpPr>
        <p:spPr>
          <a:xfrm>
            <a:off x="6039531" y="3226647"/>
            <a:ext cx="1600200" cy="311571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6E96B51-D84A-D1B1-1684-B8300E82D7D6}"/>
              </a:ext>
            </a:extLst>
          </p:cNvPr>
          <p:cNvSpPr/>
          <p:nvPr/>
        </p:nvSpPr>
        <p:spPr>
          <a:xfrm>
            <a:off x="6039531" y="1945411"/>
            <a:ext cx="1600200" cy="33479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SCORE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6650274-A2D3-CE77-2BCA-1583CBDE7DEA}"/>
              </a:ext>
            </a:extLst>
          </p:cNvPr>
          <p:cNvSpPr/>
          <p:nvPr/>
        </p:nvSpPr>
        <p:spPr>
          <a:xfrm>
            <a:off x="9034467" y="1715050"/>
            <a:ext cx="1125080" cy="1594185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accent5"/>
                </a:solidFill>
              </a:rPr>
              <a:t>1-2: bad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3-5: normal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6-7: good</a:t>
            </a:r>
            <a:br>
              <a:rPr lang="en-US" sz="1400" b="1" dirty="0">
                <a:solidFill>
                  <a:schemeClr val="accent5"/>
                </a:solidFill>
              </a:rPr>
            </a:br>
            <a:r>
              <a:rPr lang="en-US" sz="1400" b="1" dirty="0">
                <a:solidFill>
                  <a:schemeClr val="accent5"/>
                </a:solidFill>
              </a:rPr>
              <a:t>8-9: best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1655414-68F7-A086-4513-0EDBD9D337CA}"/>
              </a:ext>
            </a:extLst>
          </p:cNvPr>
          <p:cNvSpPr/>
          <p:nvPr/>
        </p:nvSpPr>
        <p:spPr>
          <a:xfrm>
            <a:off x="8614663" y="3607161"/>
            <a:ext cx="3200400" cy="230774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RATING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B8F9DF-551A-EFEE-7C90-32B02CDA59E0}"/>
              </a:ext>
            </a:extLst>
          </p:cNvPr>
          <p:cNvSpPr/>
          <p:nvPr/>
        </p:nvSpPr>
        <p:spPr>
          <a:xfrm>
            <a:off x="10214863" y="416070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bad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FA2E638-45AD-403E-3720-C14A32FDF1AC}"/>
              </a:ext>
            </a:extLst>
          </p:cNvPr>
          <p:cNvSpPr/>
          <p:nvPr/>
        </p:nvSpPr>
        <p:spPr>
          <a:xfrm>
            <a:off x="10214863" y="447953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bad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D0B2FD5-CC72-5B8C-35F6-34FE054B2928}"/>
              </a:ext>
            </a:extLst>
          </p:cNvPr>
          <p:cNvSpPr/>
          <p:nvPr/>
        </p:nvSpPr>
        <p:spPr>
          <a:xfrm>
            <a:off x="10214863" y="479837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normal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FA0B039-92D8-AD73-C449-A5A080A01B96}"/>
              </a:ext>
            </a:extLst>
          </p:cNvPr>
          <p:cNvSpPr/>
          <p:nvPr/>
        </p:nvSpPr>
        <p:spPr>
          <a:xfrm>
            <a:off x="10214863" y="3841863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RATING</a:t>
            </a:r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2C72F6-3F78-552E-6DDD-61535352773D}"/>
              </a:ext>
            </a:extLst>
          </p:cNvPr>
          <p:cNvSpPr/>
          <p:nvPr/>
        </p:nvSpPr>
        <p:spPr>
          <a:xfrm>
            <a:off x="8611449" y="416259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5FD3064-9B51-2697-FC15-DA5D84445E5E}"/>
              </a:ext>
            </a:extLst>
          </p:cNvPr>
          <p:cNvSpPr/>
          <p:nvPr/>
        </p:nvSpPr>
        <p:spPr>
          <a:xfrm>
            <a:off x="8611449" y="448143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EE17C22-38E2-5076-93F5-08C667F2C540}"/>
              </a:ext>
            </a:extLst>
          </p:cNvPr>
          <p:cNvSpPr/>
          <p:nvPr/>
        </p:nvSpPr>
        <p:spPr>
          <a:xfrm>
            <a:off x="8611449" y="4800271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89AFCF5-9319-30C4-A020-D8B1AA73FDBB}"/>
              </a:ext>
            </a:extLst>
          </p:cNvPr>
          <p:cNvSpPr/>
          <p:nvPr/>
        </p:nvSpPr>
        <p:spPr>
          <a:xfrm>
            <a:off x="8611449" y="384376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/>
              <a:t>SCORE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FC1D65B-F1FD-E740-89E1-380CD583420E}"/>
              </a:ext>
            </a:extLst>
          </p:cNvPr>
          <p:cNvSpPr/>
          <p:nvPr/>
        </p:nvSpPr>
        <p:spPr>
          <a:xfrm>
            <a:off x="10214863" y="5116627"/>
            <a:ext cx="1600200" cy="311571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u="sng" dirty="0">
                <a:solidFill>
                  <a:schemeClr val="accent5"/>
                </a:solidFill>
              </a:rPr>
              <a:t>…</a:t>
            </a:r>
            <a:endParaRPr lang="en-US" sz="1400" b="1" u="sng" dirty="0">
              <a:solidFill>
                <a:srgbClr val="FF0000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FC753C9-9351-FE67-6DB4-7230A7FAEA3E}"/>
              </a:ext>
            </a:extLst>
          </p:cNvPr>
          <p:cNvSpPr/>
          <p:nvPr/>
        </p:nvSpPr>
        <p:spPr>
          <a:xfrm>
            <a:off x="8608235" y="5116584"/>
            <a:ext cx="1600200" cy="311571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…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87E988A-CC28-17A9-6EF7-5FF3981FA55E}"/>
              </a:ext>
            </a:extLst>
          </p:cNvPr>
          <p:cNvSpPr/>
          <p:nvPr/>
        </p:nvSpPr>
        <p:spPr>
          <a:xfrm>
            <a:off x="10214863" y="5423413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good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6A0FB1-62F2-62D8-8440-6E3D29754C20}"/>
              </a:ext>
            </a:extLst>
          </p:cNvPr>
          <p:cNvSpPr/>
          <p:nvPr/>
        </p:nvSpPr>
        <p:spPr>
          <a:xfrm>
            <a:off x="10214863" y="574225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good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DB42944-49B1-79B6-C41D-FFD88389A2C8}"/>
              </a:ext>
            </a:extLst>
          </p:cNvPr>
          <p:cNvSpPr/>
          <p:nvPr/>
        </p:nvSpPr>
        <p:spPr>
          <a:xfrm>
            <a:off x="10214863" y="606108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best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1A9A9FD-5668-9899-9FCF-EAF2CDA2F4A1}"/>
              </a:ext>
            </a:extLst>
          </p:cNvPr>
          <p:cNvSpPr/>
          <p:nvPr/>
        </p:nvSpPr>
        <p:spPr>
          <a:xfrm>
            <a:off x="8611449" y="5425310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6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6CD5C70-2819-C401-8CBB-3F9899C31FBB}"/>
              </a:ext>
            </a:extLst>
          </p:cNvPr>
          <p:cNvSpPr/>
          <p:nvPr/>
        </p:nvSpPr>
        <p:spPr>
          <a:xfrm>
            <a:off x="8611449" y="5744147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C7D564DC-5222-33C4-2E23-C336A0F81790}"/>
              </a:ext>
            </a:extLst>
          </p:cNvPr>
          <p:cNvSpPr/>
          <p:nvPr/>
        </p:nvSpPr>
        <p:spPr>
          <a:xfrm>
            <a:off x="8611449" y="6062984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8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1863194-C9D3-5C3A-B99B-DE715D0DE960}"/>
              </a:ext>
            </a:extLst>
          </p:cNvPr>
          <p:cNvSpPr/>
          <p:nvPr/>
        </p:nvSpPr>
        <p:spPr>
          <a:xfrm>
            <a:off x="10214863" y="6369339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best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9D65479-5909-F422-CDDB-FFDF8E6B0E44}"/>
              </a:ext>
            </a:extLst>
          </p:cNvPr>
          <p:cNvSpPr/>
          <p:nvPr/>
        </p:nvSpPr>
        <p:spPr>
          <a:xfrm>
            <a:off x="8611449" y="6371236"/>
            <a:ext cx="1600200" cy="318837"/>
          </a:xfrm>
          <a:prstGeom prst="rect">
            <a:avLst/>
          </a:prstGeom>
          <a:solidFill>
            <a:schemeClr val="bg1"/>
          </a:solidFill>
          <a:ln w="25400" cap="flat" cmpd="sng" algn="ctr">
            <a:gradFill>
              <a:gsLst>
                <a:gs pos="7000">
                  <a:schemeClr val="accent2"/>
                </a:gs>
                <a:gs pos="50000">
                  <a:schemeClr val="accent5"/>
                </a:gs>
                <a:gs pos="100000">
                  <a:schemeClr val="accent4"/>
                </a:gs>
              </a:gsLst>
              <a:lin ang="3000000" scaled="0"/>
            </a:gra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r>
              <a:rPr lang="en-US" sz="1400" b="1" dirty="0">
                <a:solidFill>
                  <a:schemeClr val="accent5"/>
                </a:solidFill>
              </a:rPr>
              <a:t>9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79A738D-D9BC-A35C-B4E8-F32AD4E6BC86}"/>
              </a:ext>
            </a:extLst>
          </p:cNvPr>
          <p:cNvSpPr/>
          <p:nvPr/>
        </p:nvSpPr>
        <p:spPr>
          <a:xfrm>
            <a:off x="8182190" y="3847543"/>
            <a:ext cx="2028020" cy="308646"/>
          </a:xfrm>
          <a:prstGeom prst="rect">
            <a:avLst/>
          </a:prstGeom>
          <a:solidFill>
            <a:schemeClr val="accent2">
              <a:alpha val="19846"/>
            </a:schemeClr>
          </a:solidFill>
          <a:ln w="25400" cap="flat" cmpd="sng" algn="ctr">
            <a:solidFill>
              <a:srgbClr val="FFC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1219170"/>
            <a:endParaRPr lang="en-US" sz="1400" b="1" dirty="0">
              <a:solidFill>
                <a:schemeClr val="accent5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FFDE94-EAE2-1651-0578-77B544079100}"/>
              </a:ext>
            </a:extLst>
          </p:cNvPr>
          <p:cNvSpPr txBox="1"/>
          <p:nvPr/>
        </p:nvSpPr>
        <p:spPr>
          <a:xfrm>
            <a:off x="8260157" y="3893009"/>
            <a:ext cx="44911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1219170"/>
            <a:r>
              <a:rPr lang="en-US" sz="1200" b="1" dirty="0"/>
              <a:t>PK</a:t>
            </a:r>
            <a:endParaRPr lang="en-US" sz="1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908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2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8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7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5" dur="5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7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1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5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7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5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5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 animBg="1"/>
      <p:bldP spid="103" grpId="0" animBg="1"/>
      <p:bldP spid="104" grpId="0" animBg="1"/>
      <p:bldP spid="109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201" grpId="0" animBg="1"/>
      <p:bldP spid="202" grpId="0" animBg="1"/>
      <p:bldP spid="203" grpId="0" animBg="1"/>
      <p:bldP spid="204" grpId="0" animBg="1"/>
      <p:bldP spid="205" grpId="0" animBg="1"/>
      <p:bldP spid="207" grpId="0" animBg="1"/>
      <p:bldP spid="208" grpId="0"/>
      <p:bldP spid="114" grpId="0" animBg="1"/>
      <p:bldP spid="115" grpId="0" animBg="1"/>
      <p:bldP spid="2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2356ED-BDC8-8E55-5E45-5EDF3E9F3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96CF2A2B-0745-440C-9224-C5C6A0A42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75BE6D6B-84C9-4D2B-97EB-773B7369E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D9452A-42A3-5C81-969E-D3EB96B075E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l="2404" r="2486" b="1"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563499B-6632-C847-3059-0D6B6E4CE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98181" y="728906"/>
            <a:ext cx="9792471" cy="205703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72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67000">
                      <a:schemeClr val="accent5">
                        <a:lumMod val="60000"/>
                        <a:lumOff val="40000"/>
                      </a:schemeClr>
                    </a:gs>
                    <a:gs pos="42000">
                      <a:schemeClr val="tx2">
                        <a:lumMod val="25000"/>
                        <a:lumOff val="75000"/>
                      </a:schemeClr>
                    </a:gs>
                    <a:gs pos="86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Thank</a:t>
            </a:r>
            <a:r>
              <a:rPr lang="en-US" sz="4400" dirty="0">
                <a:solidFill>
                  <a:srgbClr val="FFFFFF"/>
                </a:solidFill>
              </a:rPr>
              <a:t> </a:t>
            </a:r>
            <a:r>
              <a:rPr lang="en-US" sz="7200" b="1" dirty="0">
                <a:gradFill flip="none" rotWithShape="1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67000">
                      <a:schemeClr val="accent5">
                        <a:lumMod val="60000"/>
                        <a:lumOff val="40000"/>
                      </a:schemeClr>
                    </a:gs>
                    <a:gs pos="42000">
                      <a:schemeClr val="tx2">
                        <a:lumMod val="25000"/>
                        <a:lumOff val="75000"/>
                      </a:schemeClr>
                    </a:gs>
                    <a:gs pos="8600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</a:p>
        </p:txBody>
      </p:sp>
      <p:sp>
        <p:nvSpPr>
          <p:cNvPr id="6" name="Content Placeholder 8">
            <a:extLst>
              <a:ext uri="{FF2B5EF4-FFF2-40B4-BE49-F238E27FC236}">
                <a16:creationId xmlns:a16="http://schemas.microsoft.com/office/drawing/2014/main" id="{4DFFA432-BF58-062C-8A02-3378C32AD9B8}"/>
              </a:ext>
            </a:extLst>
          </p:cNvPr>
          <p:cNvSpPr txBox="1">
            <a:spLocks/>
          </p:cNvSpPr>
          <p:nvPr/>
        </p:nvSpPr>
        <p:spPr>
          <a:xfrm>
            <a:off x="1198181" y="2957665"/>
            <a:ext cx="9792471" cy="31714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Author: </a:t>
            </a:r>
            <a:r>
              <a:rPr lang="en-US" sz="2000" dirty="0" err="1">
                <a:solidFill>
                  <a:srgbClr val="FFFFFF"/>
                </a:solidFill>
              </a:rPr>
              <a:t>Pavlo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n-US" sz="2000" dirty="0" err="1">
                <a:solidFill>
                  <a:srgbClr val="FFFFFF"/>
                </a:solidFill>
              </a:rPr>
              <a:t>Khshanovskyi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My LinkedIn: </a:t>
            </a:r>
            <a:r>
              <a:rPr lang="en-US" sz="2000" dirty="0">
                <a:solidFill>
                  <a:srgbClr val="FFFFFF"/>
                </a:solidFill>
                <a:hlinkClick r:id="rId4"/>
              </a:rPr>
              <a:t>https://www.linkedin.com/in/khshanovskyi/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</a:rPr>
              <a:t>Date: April 2025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hlinkClick r:id="rId5"/>
              </a:rPr>
              <a:t>Join Codeus community in Discord</a:t>
            </a:r>
            <a:endParaRPr lang="en-US" sz="2000" dirty="0">
              <a:solidFill>
                <a:srgbClr val="FFFFFF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FFFF"/>
                </a:solidFill>
                <a:hlinkClick r:id="rId6"/>
              </a:rPr>
              <a:t>Join Codeus community in LinkedIn</a:t>
            </a:r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2E830D5-49A2-5EDC-0549-0AE9D01AEA79}"/>
              </a:ext>
            </a:extLst>
          </p:cNvPr>
          <p:cNvSpPr txBox="1">
            <a:spLocks/>
          </p:cNvSpPr>
          <p:nvPr/>
        </p:nvSpPr>
        <p:spPr>
          <a:xfrm>
            <a:off x="990600" y="2586601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  <p:sp>
        <p:nvSpPr>
          <p:cNvPr id="10" name="Content Placeholder 8">
            <a:extLst>
              <a:ext uri="{FF2B5EF4-FFF2-40B4-BE49-F238E27FC236}">
                <a16:creationId xmlns:a16="http://schemas.microsoft.com/office/drawing/2014/main" id="{76D6BBAE-B718-8D41-4379-DEC11DEFA0BB}"/>
              </a:ext>
            </a:extLst>
          </p:cNvPr>
          <p:cNvSpPr txBox="1">
            <a:spLocks/>
          </p:cNvSpPr>
          <p:nvPr/>
        </p:nvSpPr>
        <p:spPr>
          <a:xfrm>
            <a:off x="6185170" y="2593087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94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477DD1-B1AE-0A25-AC30-7C75AF70E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393281-6AB2-B1CE-D573-9BA77D566C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A9D9D7A7-F5A9-9043-CFEC-8A239263601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effectLst>
            <a:softEdge rad="0"/>
          </a:effectLst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DED2E14-6686-3DAE-0D30-3F37AD369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04DDC3A6-65F2-04D6-51FD-3FD546480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6BEF4198-75BE-6C2A-30D9-058AD5F228B7}"/>
              </a:ext>
            </a:extLst>
          </p:cNvPr>
          <p:cNvSpPr/>
          <p:nvPr/>
        </p:nvSpPr>
        <p:spPr>
          <a:xfrm>
            <a:off x="5409210" y="504663"/>
            <a:ext cx="5750092" cy="1068779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bg1"/>
                </a:solidFill>
              </a:rPr>
              <a:t>Edgar F. Codd, a British computer scientist working at IBM, invented the concept of normalization in 1970.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741DB884-02BB-3F64-2388-ECE074BE22CE}"/>
              </a:ext>
            </a:extLst>
          </p:cNvPr>
          <p:cNvSpPr/>
          <p:nvPr/>
        </p:nvSpPr>
        <p:spPr>
          <a:xfrm>
            <a:off x="5409210" y="1902375"/>
            <a:ext cx="5750092" cy="1068779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bg1"/>
                </a:solidFill>
              </a:rPr>
              <a:t>He introduced the relational database model in his paper "A Relational Model of Data for Large Shared Data Banks" and subsequently developed the theory of normalization.</a:t>
            </a:r>
          </a:p>
        </p:txBody>
      </p:sp>
      <p:pic>
        <p:nvPicPr>
          <p:cNvPr id="13" name="Picture 12" descr="A person sitting at a desk with a book&#10;&#10;Description automatically generated">
            <a:extLst>
              <a:ext uri="{FF2B5EF4-FFF2-40B4-BE49-F238E27FC236}">
                <a16:creationId xmlns:a16="http://schemas.microsoft.com/office/drawing/2014/main" id="{1FD29928-B966-3534-3593-2B5D054E285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7747" y="503593"/>
            <a:ext cx="4127500" cy="5219700"/>
          </a:xfrm>
          <a:prstGeom prst="rect">
            <a:avLst/>
          </a:prstGeom>
          <a:effectLst>
            <a:softEdge rad="108324"/>
          </a:effectLst>
        </p:spPr>
      </p:pic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906CD8A9-095C-1CF5-F6DA-704057F2FF26}"/>
              </a:ext>
            </a:extLst>
          </p:cNvPr>
          <p:cNvSpPr/>
          <p:nvPr/>
        </p:nvSpPr>
        <p:spPr>
          <a:xfrm>
            <a:off x="5409210" y="3256802"/>
            <a:ext cx="5750092" cy="1068779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bg1"/>
                </a:solidFill>
              </a:rPr>
              <a:t>Codd's work revolutionized database design and led to the development of the relational database management systems (RDBMS) that dominate the industry today.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24C6E53-6D7A-83A1-3C51-EC25B5339C55}"/>
              </a:ext>
            </a:extLst>
          </p:cNvPr>
          <p:cNvSpPr/>
          <p:nvPr/>
        </p:nvSpPr>
        <p:spPr>
          <a:xfrm>
            <a:off x="5409210" y="4654514"/>
            <a:ext cx="5750092" cy="1068779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bg1"/>
                </a:solidFill>
              </a:rPr>
              <a:t>His contributions to database theory earned him the Turing Award in 1981.</a:t>
            </a:r>
          </a:p>
        </p:txBody>
      </p:sp>
    </p:spTree>
    <p:extLst>
      <p:ext uri="{BB962C8B-B14F-4D97-AF65-F5344CB8AC3E}">
        <p14:creationId xmlns:p14="http://schemas.microsoft.com/office/powerpoint/2010/main" val="161443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6F19B6-DC50-83AF-D68B-A5C82CA4D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6BB99F1D-3EF8-446A-2CA0-55D07B030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2308AF-4ED8-67A8-1726-2162349AE8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7" y="643467"/>
            <a:ext cx="5137707" cy="456713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What is Normalization?</a:t>
            </a:r>
            <a:endParaRPr lang="en-US" b="1" dirty="0">
              <a:gradFill flip="none" rotWithShape="1">
                <a:gsLst>
                  <a:gs pos="70000">
                    <a:srgbClr val="00B0F0"/>
                  </a:gs>
                  <a:gs pos="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8BAB9C-F9E5-4240-583D-7AA6BB9B86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6" y="5277684"/>
            <a:ext cx="5452533" cy="775494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9000">
                      <a:schemeClr val="accent5">
                        <a:lumMod val="60000"/>
                        <a:lumOff val="40000"/>
                      </a:schemeClr>
                    </a:gs>
                    <a:gs pos="78000">
                      <a:schemeClr val="tx2">
                        <a:lumMod val="50000"/>
                        <a:lumOff val="50000"/>
                      </a:schemeClr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&lt;Let’s explore what is normalization?&gt;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5F2D8-FBF1-3880-F5A8-DDD836A3B4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27" r="652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8" name="Picture 7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BD6C5276-AAC3-647C-6FD6-A20CC877A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975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36D849-B048-7DD0-53FC-0278FB6BE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F42FFCA-33D8-1A34-6451-F5B78DA85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7FE1E141-CE4B-3E96-C7C4-A0F9EAE9688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E830DFA-BC29-9FB8-0023-C91D630B6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2E738FAE-9F8F-8C3A-C234-83097BCF5F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355611A4-FB48-7FA1-2B3F-115661B1991E}"/>
              </a:ext>
            </a:extLst>
          </p:cNvPr>
          <p:cNvSpPr/>
          <p:nvPr/>
        </p:nvSpPr>
        <p:spPr>
          <a:xfrm>
            <a:off x="2202750" y="1162416"/>
            <a:ext cx="7783450" cy="913031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bg1"/>
                </a:solidFill>
              </a:rPr>
              <a:t>Normalization is a structured process that breaks down large, complex tables into smaller, more manageable ones. 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5C4C6B4-CAB4-71AB-FF7A-FD47302C79C6}"/>
              </a:ext>
            </a:extLst>
          </p:cNvPr>
          <p:cNvSpPr/>
          <p:nvPr/>
        </p:nvSpPr>
        <p:spPr>
          <a:xfrm>
            <a:off x="2202750" y="2623409"/>
            <a:ext cx="7783450" cy="913031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bg1"/>
                </a:solidFill>
              </a:rPr>
              <a:t>Each table focuses on a specific entity or concept, with relationships between tables maintained through primary and foreign keys.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ED7ACEF7-19AC-437A-3C2E-3B0F80A5871D}"/>
              </a:ext>
            </a:extLst>
          </p:cNvPr>
          <p:cNvSpPr/>
          <p:nvPr/>
        </p:nvSpPr>
        <p:spPr>
          <a:xfrm>
            <a:off x="2202750" y="4084403"/>
            <a:ext cx="7783450" cy="913031"/>
          </a:xfrm>
          <a:prstGeom prst="roundRect">
            <a:avLst/>
          </a:prstGeom>
          <a:gradFill>
            <a:gsLst>
              <a:gs pos="10000">
                <a:schemeClr val="accent6"/>
              </a:gs>
              <a:gs pos="57000">
                <a:schemeClr val="accent3"/>
              </a:gs>
              <a:gs pos="100000">
                <a:schemeClr val="accent3">
                  <a:lumMod val="50000"/>
                </a:schemeClr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bg1"/>
                </a:solidFill>
              </a:rPr>
              <a:t>The process follows a series of rules or "normal forms" (1NF, 2NF, 3NF, BCNF, 4NF, 5NF), each addressing specific types of data redundancy and dependency issues.</a:t>
            </a:r>
          </a:p>
        </p:txBody>
      </p:sp>
    </p:spTree>
    <p:extLst>
      <p:ext uri="{BB962C8B-B14F-4D97-AF65-F5344CB8AC3E}">
        <p14:creationId xmlns:p14="http://schemas.microsoft.com/office/powerpoint/2010/main" val="1400823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0DC75A-A544-3317-5755-3C1143E68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B76CAC5E-F2A0-6824-7CB3-9354AB76E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B40C35-FEDC-E5B5-EDD7-60E94C7C31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7"/>
            <a:ext cx="4620584" cy="4567137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gradFill flip="none" rotWithShape="1">
                  <a:gsLst>
                    <a:gs pos="7000">
                      <a:schemeClr val="tx2">
                        <a:lumMod val="50000"/>
                        <a:lumOff val="50000"/>
                      </a:schemeClr>
                    </a:gs>
                    <a:gs pos="35000">
                      <a:schemeClr val="accent5">
                        <a:lumMod val="60000"/>
                        <a:lumOff val="40000"/>
                      </a:schemeClr>
                    </a:gs>
                    <a:gs pos="76000">
                      <a:srgbClr val="0070C0"/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rect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Reason?</a:t>
            </a:r>
            <a:endParaRPr lang="en-US" b="1" dirty="0">
              <a:gradFill flip="none" rotWithShape="1">
                <a:gsLst>
                  <a:gs pos="70000">
                    <a:srgbClr val="00B0F0"/>
                  </a:gs>
                  <a:gs pos="0">
                    <a:schemeClr val="accent1">
                      <a:lumMod val="95000"/>
                      <a:lumOff val="5000"/>
                    </a:schemeClr>
                  </a:gs>
                  <a:gs pos="100000">
                    <a:schemeClr val="accent1">
                      <a:lumMod val="60000"/>
                    </a:schemeClr>
                  </a:gs>
                </a:gsLst>
                <a:path path="circle">
                  <a:fillToRect l="100000" t="100000"/>
                </a:path>
                <a:tileRect r="-100000" b="-100000"/>
              </a:gra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0C9C5-7F91-F1CA-8854-4AA19A16F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US" i="1" dirty="0"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49000">
                      <a:schemeClr val="accent5">
                        <a:lumMod val="60000"/>
                        <a:lumOff val="40000"/>
                      </a:schemeClr>
                    </a:gs>
                    <a:gs pos="78000">
                      <a:schemeClr val="tx2">
                        <a:lumMod val="50000"/>
                        <a:lumOff val="50000"/>
                      </a:schemeClr>
                    </a:gs>
                    <a:gs pos="97000">
                      <a:schemeClr val="tx2">
                        <a:lumMod val="75000"/>
                        <a:lumOff val="25000"/>
                      </a:schemeClr>
                    </a:gs>
                  </a:gsLst>
                  <a:path path="circle">
                    <a:fillToRect l="100000" t="100000"/>
                  </a:path>
                  <a:tileRect r="-100000" b="-100000"/>
                </a:gradFill>
                <a:latin typeface="Calibri" panose="020F0502020204030204" pitchFamily="34" charset="0"/>
                <a:cs typeface="Calibri" panose="020F0502020204030204" pitchFamily="34" charset="0"/>
              </a:rPr>
              <a:t>&lt;For what reason was it invented?&gt;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955715-41F6-20A2-1F2A-2E321712DE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527" r="652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pic>
        <p:nvPicPr>
          <p:cNvPr id="8" name="Picture 7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3D7376C2-C8F3-D0B5-5E09-E8F1800F0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94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852131-8901-30F2-76E2-0EA7E7FA8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EE08DC8-6E45-86D4-5CB8-371D3BF0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654E09FF-AC77-1850-E2A1-828E12ACF05A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802FB9C-4306-4BF8-9D14-72B15A634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593C73C7-FFA4-CD96-203D-02E6B92CA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332045B-3D9F-DCD5-D0A7-823C172C8432}"/>
              </a:ext>
            </a:extLst>
          </p:cNvPr>
          <p:cNvSpPr/>
          <p:nvPr/>
        </p:nvSpPr>
        <p:spPr>
          <a:xfrm>
            <a:off x="2194614" y="404426"/>
            <a:ext cx="7783450" cy="8795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bg1"/>
                </a:solidFill>
              </a:rPr>
              <a:t>Eliminate Data Redundancy: Prevents storing the same data in multiple places.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EE4693A2-D0F1-24A8-17E6-075D739C395E}"/>
              </a:ext>
            </a:extLst>
          </p:cNvPr>
          <p:cNvSpPr/>
          <p:nvPr/>
        </p:nvSpPr>
        <p:spPr>
          <a:xfrm>
            <a:off x="2194614" y="1441040"/>
            <a:ext cx="7791586" cy="8795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bg1"/>
                </a:solidFill>
              </a:rPr>
              <a:t>Prevent Update Anomalies: Ensures changes to data need only be made in one place.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F3C9F28-D677-989B-7B9F-2BF47C38C107}"/>
              </a:ext>
            </a:extLst>
          </p:cNvPr>
          <p:cNvSpPr/>
          <p:nvPr/>
        </p:nvSpPr>
        <p:spPr>
          <a:xfrm>
            <a:off x="2198682" y="2464168"/>
            <a:ext cx="7791586" cy="8795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bg1"/>
                </a:solidFill>
              </a:rPr>
              <a:t>Avoid Insertion Anomalies: Makes it possible to add new records without requiring complete information for unrelated entities.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AB67DFC-B0D6-BAF8-6563-5526391E9DD8}"/>
              </a:ext>
            </a:extLst>
          </p:cNvPr>
          <p:cNvSpPr/>
          <p:nvPr/>
        </p:nvSpPr>
        <p:spPr>
          <a:xfrm>
            <a:off x="2194614" y="3514266"/>
            <a:ext cx="7791586" cy="8795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bg1"/>
                </a:solidFill>
              </a:rPr>
              <a:t>Prevent Deletion Anomalies: Ensures deleting data about one entity doesn't accidentally remove data about other entities.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6D89BC6-3F79-134F-4F98-FBAA6DF6F2D9}"/>
              </a:ext>
            </a:extLst>
          </p:cNvPr>
          <p:cNvSpPr/>
          <p:nvPr/>
        </p:nvSpPr>
        <p:spPr>
          <a:xfrm>
            <a:off x="2190546" y="4564364"/>
            <a:ext cx="7791586" cy="8795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bg1"/>
                </a:solidFill>
              </a:rPr>
              <a:t>Improve Query Performance: While joins between normalized tables can be expensive for some operations, properly normalized databases often perform better for updates and offer more flexible querying options.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4E2FEE9F-76B2-90BB-E6D6-A47623374BF2}"/>
              </a:ext>
            </a:extLst>
          </p:cNvPr>
          <p:cNvSpPr/>
          <p:nvPr/>
        </p:nvSpPr>
        <p:spPr>
          <a:xfrm>
            <a:off x="2198682" y="5590686"/>
            <a:ext cx="7791586" cy="8795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bg1"/>
                </a:solidFill>
              </a:rPr>
              <a:t>Enhance Data Integrity: Makes it easier to enforce constraints and maintain accurate data.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DA5A0E1-5CF2-8C75-E4A7-BCAF53CD3C1C}"/>
              </a:ext>
            </a:extLst>
          </p:cNvPr>
          <p:cNvSpPr/>
          <p:nvPr/>
        </p:nvSpPr>
        <p:spPr>
          <a:xfrm>
            <a:off x="2182919" y="404426"/>
            <a:ext cx="7806840" cy="879567"/>
          </a:xfrm>
          <a:prstGeom prst="roundRect">
            <a:avLst/>
          </a:prstGeom>
          <a:solidFill>
            <a:schemeClr val="bg1">
              <a:alpha val="44575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86153C5-01E1-160D-1A55-169A7890894E}"/>
              </a:ext>
            </a:extLst>
          </p:cNvPr>
          <p:cNvSpPr/>
          <p:nvPr/>
        </p:nvSpPr>
        <p:spPr>
          <a:xfrm>
            <a:off x="2190546" y="1441039"/>
            <a:ext cx="7806840" cy="879567"/>
          </a:xfrm>
          <a:prstGeom prst="roundRect">
            <a:avLst/>
          </a:prstGeom>
          <a:solidFill>
            <a:schemeClr val="bg1">
              <a:alpha val="44575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300073F7-A6A3-6B98-EC2D-161DEB8C141C}"/>
              </a:ext>
            </a:extLst>
          </p:cNvPr>
          <p:cNvSpPr/>
          <p:nvPr/>
        </p:nvSpPr>
        <p:spPr>
          <a:xfrm>
            <a:off x="2190546" y="4564364"/>
            <a:ext cx="7806840" cy="879567"/>
          </a:xfrm>
          <a:prstGeom prst="roundRect">
            <a:avLst/>
          </a:prstGeom>
          <a:solidFill>
            <a:schemeClr val="bg1">
              <a:alpha val="44575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6F7802C6-FB44-E0FA-20BA-91D9CAAE29CC}"/>
              </a:ext>
            </a:extLst>
          </p:cNvPr>
          <p:cNvSpPr/>
          <p:nvPr/>
        </p:nvSpPr>
        <p:spPr>
          <a:xfrm>
            <a:off x="2190546" y="2464167"/>
            <a:ext cx="7806840" cy="879567"/>
          </a:xfrm>
          <a:prstGeom prst="roundRect">
            <a:avLst/>
          </a:prstGeom>
          <a:solidFill>
            <a:schemeClr val="bg1">
              <a:alpha val="44575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endParaRPr lang="en-US" sz="1400" b="1" dirty="0">
              <a:solidFill>
                <a:schemeClr val="bg1"/>
              </a:solidFill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3A7BA17-713A-CF83-38F2-805CE84B0394}"/>
              </a:ext>
            </a:extLst>
          </p:cNvPr>
          <p:cNvSpPr/>
          <p:nvPr/>
        </p:nvSpPr>
        <p:spPr>
          <a:xfrm>
            <a:off x="2198682" y="3517681"/>
            <a:ext cx="7806840" cy="879567"/>
          </a:xfrm>
          <a:prstGeom prst="roundRect">
            <a:avLst/>
          </a:prstGeom>
          <a:solidFill>
            <a:schemeClr val="bg1">
              <a:alpha val="44575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endParaRPr lang="en-US" sz="1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200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 animBg="1"/>
      <p:bldP spid="8" grpId="0" animBg="1"/>
      <p:bldP spid="9" grpId="0" animBg="1"/>
      <p:bldP spid="12" grpId="0" animBg="1"/>
      <p:bldP spid="18" grpId="0" animBg="1"/>
      <p:bldP spid="4" grpId="0" animBg="1"/>
      <p:bldP spid="21" grpId="0" animBg="1"/>
      <p:bldP spid="22" grpId="0" animBg="1"/>
      <p:bldP spid="23" grpId="0" animBg="1"/>
      <p:bldP spid="2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EDE63C-17EB-CBFC-0D9C-AC32C74C3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06A2080-1648-0047-DCCD-410E71E5F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white sky&#10;&#10;Description automatically generated">
            <a:extLst>
              <a:ext uri="{FF2B5EF4-FFF2-40B4-BE49-F238E27FC236}">
                <a16:creationId xmlns:a16="http://schemas.microsoft.com/office/drawing/2014/main" id="{887C84B5-BA87-C606-EE9D-D5E99C8CAFA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rcRect r="6237"/>
          <a:stretch/>
        </p:blipFill>
        <p:spPr>
          <a:xfrm>
            <a:off x="1" y="10"/>
            <a:ext cx="9669642" cy="6857990"/>
          </a:xfrm>
          <a:prstGeom prst="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2FDD06B-F513-F615-6A12-A64AE259A2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een dot in a black background&#10;&#10;Description automatically generated">
            <a:extLst>
              <a:ext uri="{FF2B5EF4-FFF2-40B4-BE49-F238E27FC236}">
                <a16:creationId xmlns:a16="http://schemas.microsoft.com/office/drawing/2014/main" id="{8BEA526B-BFE6-18C0-B0FB-E9B2C50169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82506"/>
            <a:ext cx="775494" cy="775494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A8EF563-51CB-1E7D-EC88-93CC31823D33}"/>
              </a:ext>
            </a:extLst>
          </p:cNvPr>
          <p:cNvSpPr/>
          <p:nvPr/>
        </p:nvSpPr>
        <p:spPr>
          <a:xfrm>
            <a:off x="2194614" y="404426"/>
            <a:ext cx="7783450" cy="8795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bg1"/>
                </a:solidFill>
              </a:rPr>
              <a:t>Eliminate Data Redundancy: Prevents storing the same data in multiple places.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8412702F-B040-127E-7C58-F8A6C5E8A9F6}"/>
              </a:ext>
            </a:extLst>
          </p:cNvPr>
          <p:cNvSpPr/>
          <p:nvPr/>
        </p:nvSpPr>
        <p:spPr>
          <a:xfrm>
            <a:off x="2194614" y="1441040"/>
            <a:ext cx="7791586" cy="8795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bg1"/>
                </a:solidFill>
              </a:rPr>
              <a:t>Prevent Update Anomalies: Ensures changes to data need only be made in one place.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36608377-25B5-6F23-C2BC-92E3C47975EF}"/>
              </a:ext>
            </a:extLst>
          </p:cNvPr>
          <p:cNvSpPr/>
          <p:nvPr/>
        </p:nvSpPr>
        <p:spPr>
          <a:xfrm>
            <a:off x="2198682" y="2464168"/>
            <a:ext cx="7791586" cy="8795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bg1"/>
                </a:solidFill>
              </a:rPr>
              <a:t>Avoid Insertion Anomalies: Makes it possible to add new records without requiring complete information for unrelated entities.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CC0F2EE-6EEB-EEB4-3ED8-AE70505A409F}"/>
              </a:ext>
            </a:extLst>
          </p:cNvPr>
          <p:cNvSpPr/>
          <p:nvPr/>
        </p:nvSpPr>
        <p:spPr>
          <a:xfrm>
            <a:off x="2194614" y="3514266"/>
            <a:ext cx="7791586" cy="8795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bg1"/>
                </a:solidFill>
              </a:rPr>
              <a:t>Prevent Deletion Anomalies: Ensures deleting data about one entity doesn't accidentally remove data about other entities.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49899F9C-EC2B-475F-84A0-E7B6B6CD15A5}"/>
              </a:ext>
            </a:extLst>
          </p:cNvPr>
          <p:cNvSpPr/>
          <p:nvPr/>
        </p:nvSpPr>
        <p:spPr>
          <a:xfrm>
            <a:off x="2190546" y="4564364"/>
            <a:ext cx="7791586" cy="8795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bg1"/>
                </a:solidFill>
              </a:rPr>
              <a:t>Improve Query Performance: While joins between normalized tables can be expensive for some operations, properly normalized databases often perform better for updates and offer more flexible querying options.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77B8C6EA-FC94-271D-8E59-2B853BDFF94E}"/>
              </a:ext>
            </a:extLst>
          </p:cNvPr>
          <p:cNvSpPr/>
          <p:nvPr/>
        </p:nvSpPr>
        <p:spPr>
          <a:xfrm>
            <a:off x="2198682" y="5590686"/>
            <a:ext cx="7791586" cy="879567"/>
          </a:xfrm>
          <a:prstGeom prst="roundRect">
            <a:avLst/>
          </a:prstGeom>
          <a:gradFill>
            <a:gsLst>
              <a:gs pos="3000">
                <a:schemeClr val="accent2"/>
              </a:gs>
              <a:gs pos="37000">
                <a:schemeClr val="accent5"/>
              </a:gs>
              <a:gs pos="95000">
                <a:schemeClr val="accent4"/>
              </a:gs>
            </a:gsLst>
            <a:lin ang="1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1219170"/>
            <a:r>
              <a:rPr lang="en-US" sz="1400" b="1" dirty="0">
                <a:solidFill>
                  <a:schemeClr val="bg1"/>
                </a:solidFill>
              </a:rPr>
              <a:t>Enhance Data Integrity: Makes it easier to enforce constraints and maintain accurate data.</a:t>
            </a:r>
          </a:p>
        </p:txBody>
      </p:sp>
    </p:spTree>
    <p:extLst>
      <p:ext uri="{BB962C8B-B14F-4D97-AF65-F5344CB8AC3E}">
        <p14:creationId xmlns:p14="http://schemas.microsoft.com/office/powerpoint/2010/main" val="407541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4244</TotalTime>
  <Words>3057</Words>
  <Application>Microsoft Macintosh PowerPoint</Application>
  <PresentationFormat>Widescreen</PresentationFormat>
  <Paragraphs>844</Paragraphs>
  <Slides>36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Meiryo</vt:lpstr>
      <vt:lpstr>Aptos</vt:lpstr>
      <vt:lpstr>Aptos Display</vt:lpstr>
      <vt:lpstr>Arial</vt:lpstr>
      <vt:lpstr>Calibri</vt:lpstr>
      <vt:lpstr>Helvetica Neue</vt:lpstr>
      <vt:lpstr>Office Theme</vt:lpstr>
      <vt:lpstr>Normalization</vt:lpstr>
      <vt:lpstr>About me:</vt:lpstr>
      <vt:lpstr>History</vt:lpstr>
      <vt:lpstr>PowerPoint Presentation</vt:lpstr>
      <vt:lpstr>What is Normalization?</vt:lpstr>
      <vt:lpstr>PowerPoint Presentation</vt:lpstr>
      <vt:lpstr>Reason?</vt:lpstr>
      <vt:lpstr>PowerPoint Presentation</vt:lpstr>
      <vt:lpstr>PowerPoint Presentation</vt:lpstr>
      <vt:lpstr>1 Normal Form</vt:lpstr>
      <vt:lpstr>1NF</vt:lpstr>
      <vt:lpstr>1NF</vt:lpstr>
      <vt:lpstr>1NF</vt:lpstr>
      <vt:lpstr>1NF</vt:lpstr>
      <vt:lpstr>1NF</vt:lpstr>
      <vt:lpstr>1NF</vt:lpstr>
      <vt:lpstr>1NF</vt:lpstr>
      <vt:lpstr>1NF</vt:lpstr>
      <vt:lpstr>1NF</vt:lpstr>
      <vt:lpstr>1NF</vt:lpstr>
      <vt:lpstr>1NF</vt:lpstr>
      <vt:lpstr>1NF</vt:lpstr>
      <vt:lpstr>1NF</vt:lpstr>
      <vt:lpstr>1NF</vt:lpstr>
      <vt:lpstr>1NF</vt:lpstr>
      <vt:lpstr>PowerPoint Presentation</vt:lpstr>
      <vt:lpstr>2 Normal 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 Normal Form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Pavlo Khshanovskyi</dc:creator>
  <cp:lastModifiedBy>Pavlo Khshanovskyi</cp:lastModifiedBy>
  <cp:revision>9</cp:revision>
  <dcterms:created xsi:type="dcterms:W3CDTF">2024-11-29T18:21:01Z</dcterms:created>
  <dcterms:modified xsi:type="dcterms:W3CDTF">2025-04-16T20:03:43Z</dcterms:modified>
</cp:coreProperties>
</file>