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8" r:id="rId3"/>
    <p:sldId id="300" r:id="rId4"/>
    <p:sldId id="303" r:id="rId5"/>
    <p:sldId id="304" r:id="rId6"/>
    <p:sldId id="308" r:id="rId7"/>
    <p:sldId id="309" r:id="rId8"/>
    <p:sldId id="310" r:id="rId9"/>
    <p:sldId id="312" r:id="rId10"/>
    <p:sldId id="313" r:id="rId11"/>
    <p:sldId id="314" r:id="rId12"/>
    <p:sldId id="311" r:id="rId13"/>
    <p:sldId id="31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7"/>
    <p:restoredTop sz="94720"/>
  </p:normalViewPr>
  <p:slideViewPr>
    <p:cSldViewPr snapToGrid="0">
      <p:cViewPr varScale="1">
        <p:scale>
          <a:sx n="106" d="100"/>
          <a:sy n="106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1E64-B4EF-4B40-B724-CEB2416261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11F99-C2D7-914A-BF64-E3395516B29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0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EA21-B6FD-50BC-7F77-32D751D7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26792-E6EA-D39C-F19F-6B32AB85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04FE-0040-EF46-BDDC-31471E93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F338-E3AD-9BDA-D8B9-138D384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05F7-F79C-DEAB-DE9B-52EBBAF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F529-7156-0061-3ECA-D85B7BB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E1EE2-DFEB-A9B8-6069-6ED87A53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B751-0D10-0249-FCB4-CB14E72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8A3E-FB4A-278B-3D0B-E2A67AC2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5186-DF5E-B6E4-4DB3-1204D8C8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9744A-94E4-EF87-61F9-039BC58B9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FD76F-5468-330A-6BE8-A16FE0E6F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2B65-503A-EFA4-4217-6330028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AD67-DD87-E644-3981-6A75CC10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C3FE-B807-E1CD-7C24-A4585292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914A-6549-A2D0-82B0-1D0E7041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CA81-ABE5-4E86-45CA-0408F3E2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6DD1-A474-8F4D-429F-FB71FF80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2A4FE-649C-8F90-ACF5-77C6A987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2A07-1E7E-BCAA-8692-DA4F97C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2700-2D7B-7571-7221-A4F34F7B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73DA9-E2EE-D14E-1FF9-6C79C219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8951-08C5-7B16-D406-D4122C0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DED-0DA2-14FF-19C2-56AEB6FB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E75A-7863-A617-E2B8-EEE8E98F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FAF9-C9EA-D5E7-89A5-E8EF5133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9F44-62A0-04CB-F206-682EEBD2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67EC7-EF12-367F-14A4-B933E046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9EFB-75F3-B21D-43B3-680BBF18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F2944-2C2A-E635-ECB8-3C107AC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DB37-0DCF-6177-D06F-976141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971-AFBB-02C3-394A-17AF7D9F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E77A-99EF-1CF8-6749-50B37E4D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8119-4B65-116F-F6D3-218022455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2F12D-B57E-FBDC-F6DF-881D4F4F0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4026E-4103-1A45-2E5D-C14BF6469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CD6A-BECD-8E9F-1DB1-27A829C1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52731-169A-CCA2-527F-302F0FF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5027-7759-6EB1-2402-F7363D90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356C-6313-87DE-5689-75E5DEF8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1324-BB31-701D-64BD-85AF953B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C582D-2193-3EDC-B29C-933B1C74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3CE92-B42C-7996-A27E-3419630D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B4446-64C8-04B4-966B-3DC9D9F6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EDF6B-424A-BBAD-A91A-F5BBED6D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DE4B-EE51-08AC-A338-A88C60B0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4AC1-2F38-3AED-BF22-F641B73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F347-7B42-ACDA-0C22-85C36B2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5D379-3FDE-DD0A-869F-3FC4166D6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E869-8B54-BD8E-F417-7EFD4CA4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71229-62F3-AABF-CCA0-0A3C19FE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F10F-3E6B-72F0-617B-CFF1493B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7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BF84-BBF3-64D0-7FC0-39851F51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FBFB0-FBCD-3F15-EC3D-E1831ED0C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CE49B-2F70-D904-DD0D-B1A07147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022B-BC7A-A0FF-65D8-2AE04419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6B233-15CC-4F01-87D2-31A10D9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9E022-4ABD-9CFE-F4FD-FA129E9E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802A1-FBCA-D415-ECB4-26B0F95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3BE1-8B79-AC72-F43B-8BA19EC2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E4EE-88D7-D5BC-FB75-8FFB27DB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35F10-9AD9-9C43-8528-A461A66E781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19F3-EBE6-D883-C587-1110D327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C41A-DD08-3884-A4E5-4F746DDA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793FD-9AD8-494D-9EF5-F5DB7B8BC0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groups/13117017/" TargetMode="External"/><Relationship Id="rId5" Type="http://schemas.openxmlformats.org/officeDocument/2006/relationships/hyperlink" Target="https://discord.gg/WpUc2ZYHmE" TargetMode="External"/><Relationship Id="rId4" Type="http://schemas.openxmlformats.org/officeDocument/2006/relationships/hyperlink" Target="https://www.linkedin.com/in/denys-kuchmei-7a825920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11D47-F369-B453-58C8-8CAC3D5E6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FC6B51-5BEB-5201-327C-7FDC5A2B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89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Picture 4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97F2BF42-5836-E52D-CA81-10F06F93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306717" y="528878"/>
            <a:ext cx="9892420" cy="3452571"/>
          </a:xfrm>
        </p:spPr>
        <p:txBody>
          <a:bodyPr>
            <a:normAutofit/>
          </a:bodyPr>
          <a:lstStyle/>
          <a:p>
            <a:r>
              <a:rPr lang="en-US" b="1" dirty="0" smtClean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PL/</a:t>
            </a:r>
            <a:r>
              <a:rPr lang="en-US" b="1" dirty="0" err="1" smtClean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pgSQL</a:t>
            </a:r>
            <a:r>
              <a:rPr lang="en-US" b="1" dirty="0" smtClean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8670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Managing Errors Gracefully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07" y="1196730"/>
            <a:ext cx="10575317" cy="446454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EXCEPTION Block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Catches errors from the BEGIN block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Raising Errors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RAISE EXCEPTION (stops),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RAISE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NOTICE (informs).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390" y="2234220"/>
            <a:ext cx="8238967" cy="43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Returning Multiple Rows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47" y="1196730"/>
            <a:ext cx="10575317" cy="446454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Concept: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Functions that return a set of rows.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Declaration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RETURNS SETOF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data_type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 RETURNS TABLE (...).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Returning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 QUERY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 or RETURN NEXT expression;.</a:t>
            </a: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2" y="2467723"/>
            <a:ext cx="9031040" cy="34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Building Queries on the Fly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5" y="997554"/>
            <a:ext cx="10575317" cy="446454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EXECUTE Command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constructing and executing SQL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queries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 strings.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is useful when table or column names are not known until runtime.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8413"/>
            <a:ext cx="6030762" cy="4756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628" y="1210630"/>
            <a:ext cx="633500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Writing Good Functions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26" y="1448554"/>
            <a:ext cx="10575317" cy="446454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Clear Naming: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descriptive names.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Simplicity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Smaller, focused functions.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Handling: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 checks.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with Dynamic SQL: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Sanitize inputs.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Verify with various data.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356ED-BDC8-8E55-5E45-5EDF3E9F3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9452A-42A3-5C81-969E-D3EB96B075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2404" r="2486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3499B-6632-C847-3059-0D6B6E4C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7000">
                      <a:schemeClr val="accent5">
                        <a:lumMod val="60000"/>
                        <a:lumOff val="40000"/>
                      </a:schemeClr>
                    </a:gs>
                    <a:gs pos="42000">
                      <a:schemeClr val="tx2">
                        <a:lumMod val="25000"/>
                        <a:lumOff val="75000"/>
                      </a:schemeClr>
                    </a:gs>
                    <a:gs pos="86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72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7000">
                      <a:schemeClr val="accent5">
                        <a:lumMod val="60000"/>
                        <a:lumOff val="40000"/>
                      </a:schemeClr>
                    </a:gs>
                    <a:gs pos="42000">
                      <a:schemeClr val="tx2">
                        <a:lumMod val="25000"/>
                        <a:lumOff val="75000"/>
                      </a:schemeClr>
                    </a:gs>
                    <a:gs pos="86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E830D5-49A2-5EDC-0549-0AE9D01AEA79}"/>
              </a:ext>
            </a:extLst>
          </p:cNvPr>
          <p:cNvSpPr txBox="1">
            <a:spLocks/>
          </p:cNvSpPr>
          <p:nvPr/>
        </p:nvSpPr>
        <p:spPr>
          <a:xfrm>
            <a:off x="990600" y="25866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6D6BBAE-B718-8D41-4379-DEC11DEFA0BB}"/>
              </a:ext>
            </a:extLst>
          </p:cNvPr>
          <p:cNvSpPr txBox="1">
            <a:spLocks/>
          </p:cNvSpPr>
          <p:nvPr/>
        </p:nvSpPr>
        <p:spPr>
          <a:xfrm>
            <a:off x="6185170" y="2593087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DFFA432-BF58-062C-8A02-3378C32AD9B8}"/>
              </a:ext>
            </a:extLst>
          </p:cNvPr>
          <p:cNvSpPr txBox="1">
            <a:spLocks/>
          </p:cNvSpPr>
          <p:nvPr/>
        </p:nvSpPr>
        <p:spPr>
          <a:xfrm>
            <a:off x="1198181" y="2957665"/>
            <a:ext cx="9792471" cy="31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Author</a:t>
            </a:r>
            <a:r>
              <a:rPr lang="en-US" sz="2000" dirty="0" smtClean="0">
                <a:solidFill>
                  <a:srgbClr val="FFFFFF"/>
                </a:solidFill>
              </a:rPr>
              <a:t>: Denys </a:t>
            </a:r>
            <a:r>
              <a:rPr lang="en-US" sz="2000" dirty="0" err="1" smtClean="0">
                <a:solidFill>
                  <a:srgbClr val="FFFFFF"/>
                </a:solidFill>
              </a:rPr>
              <a:t>Kuchmei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My </a:t>
            </a:r>
            <a:r>
              <a:rPr lang="en-US" sz="2000" dirty="0" smtClean="0">
                <a:solidFill>
                  <a:srgbClr val="FFFFFF"/>
                </a:solidFill>
              </a:rPr>
              <a:t>LinkedIn: 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https://www.linkedin.com/in/denys-kuchmei-7a8259208</a:t>
            </a:r>
            <a:r>
              <a:rPr lang="en-US" sz="2000" dirty="0" smtClean="0">
                <a:solidFill>
                  <a:srgbClr val="FFFFFF"/>
                </a:solidFill>
                <a:hlinkClick r:id="rId4"/>
              </a:rPr>
              <a:t>/</a:t>
            </a:r>
            <a:endParaRPr lang="en-US" sz="2000" dirty="0" smtClean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Date: May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hlinkClick r:id="rId5"/>
              </a:rPr>
              <a:t>Join </a:t>
            </a:r>
            <a:r>
              <a:rPr lang="en-US" sz="2000" dirty="0">
                <a:solidFill>
                  <a:srgbClr val="FFFFFF"/>
                </a:solidFill>
                <a:hlinkClick r:id="rId5"/>
              </a:rPr>
              <a:t>Codeus community in Discord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6"/>
              </a:rPr>
              <a:t>Join Codeus community in LinkedIn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PL/</a:t>
            </a:r>
            <a:r>
              <a:rPr lang="en-US" sz="4000" b="1" dirty="0" err="1" smtClean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pgSQL</a:t>
            </a:r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: SQL + Procedural Logic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14" y="1533260"/>
            <a:ext cx="10575317" cy="446454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Combines SQL's data handling with procedural language features (variables, conditions, loops).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embedding complex logic directly into the database.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Native language for PostgreSQL for efficient execution.</a:t>
            </a: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Advantages of PL/</a:t>
            </a:r>
            <a:r>
              <a:rPr lang="en-US" sz="4000" b="1" dirty="0" err="1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pgSQL</a:t>
            </a:r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830" y="1196730"/>
            <a:ext cx="10575317" cy="446454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Encapsulation: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Grouping complex logic.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Reusability: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Write once, use many times.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Performance: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Can reduce network traffic and allow server-side optimizations.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Security: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Control data access through functions.</a:t>
            </a: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35" y="-282559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Anatomy </a:t>
            </a:r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of a PL/</a:t>
            </a:r>
            <a:r>
              <a:rPr lang="en-US" sz="4000" b="1" dirty="0" err="1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pgSQL</a:t>
            </a:r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Function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32046" y="883425"/>
            <a:ext cx="6565314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1D4ED8"/>
                </a:solidFill>
                <a:effectLst/>
                <a:latin typeface="Inter"/>
              </a:rPr>
              <a:t>Key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D4ED8"/>
                </a:solidFill>
                <a:effectLst/>
                <a:latin typeface="Inter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1D4ED8"/>
                </a:solidFill>
                <a:effectLst/>
                <a:latin typeface="Inter"/>
              </a:rPr>
              <a:t>Components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D4ED8"/>
                </a:solidFill>
                <a:effectLst/>
                <a:latin typeface="Inter"/>
              </a:rPr>
              <a:t>:</a:t>
            </a:r>
            <a:endParaRPr kumimoji="0" lang="en-US" altLang="uk-UA" sz="1600" b="1" i="0" u="none" strike="noStrike" cap="none" normalizeH="0" baseline="0" dirty="0" smtClean="0">
              <a:ln>
                <a:noFill/>
              </a:ln>
              <a:solidFill>
                <a:srgbClr val="1D4ED8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1" i="0" u="none" strike="noStrike" cap="none" normalizeH="0" baseline="0" dirty="0" smtClean="0">
              <a:ln>
                <a:noFill/>
              </a:ln>
              <a:solidFill>
                <a:srgbClr val="1D4ED8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CREATE FUNCTION...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Defines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function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.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RETURNS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return_type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Specifies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function's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output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data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.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AS $$ ... $$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Delimits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function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body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dollar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quoting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common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).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DECLARE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: 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Optional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)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Section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for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local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variable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declarations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Example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: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52525B"/>
                </a:solidFill>
                <a:effectLst/>
                <a:latin typeface="ui-monospace"/>
              </a:rPr>
              <a:t>v_count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2563EB"/>
                </a:solidFill>
                <a:effectLst/>
                <a:latin typeface="ui-monospace"/>
              </a:rPr>
              <a:t>INTEGER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DC2626"/>
                </a:solidFill>
                <a:effectLst/>
                <a:latin typeface="ui-monospace"/>
              </a:rPr>
              <a:t>:=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EA5E9"/>
                </a:solidFill>
                <a:effectLst/>
                <a:latin typeface="ui-monospace"/>
              </a:rPr>
              <a:t>0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;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111827"/>
              </a:solidFill>
              <a:effectLst/>
              <a:latin typeface="ui-monospac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BEGIN ... END;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block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containing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executable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SQL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and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procedural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statements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.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RETURN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result_expression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Returns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a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value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from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function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if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not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returning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VOID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).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EXCEPTION WHEN ...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: 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Optional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)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Handles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errors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that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occur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within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BEGIN...END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block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.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LANGUAGE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plpgsql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Specifies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PL/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pgSQL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as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function's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language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Inter"/>
              </a:rPr>
              <a:t>.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767" y="2858631"/>
            <a:ext cx="5681184" cy="31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Inputs </a:t>
            </a:r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and Outputs: Examples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47" y="1115249"/>
            <a:ext cx="10575317" cy="4464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Parameter Modes: 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(default): Input value.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Output value, assigned within the function.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INOUT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Input value, can be modified and returned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Common Return Types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Scalar types, SETOF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record_type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TABLE(...), VOID.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18" y="2125892"/>
            <a:ext cx="5795510" cy="32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Making Decisions: The IF Statement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34" y="1196730"/>
            <a:ext cx="4590976" cy="446454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8" y="1632128"/>
            <a:ext cx="4352568" cy="2052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696" y="1632127"/>
            <a:ext cx="5507579" cy="4718839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 txBox="1">
            <a:spLocks/>
          </p:cNvSpPr>
          <p:nvPr/>
        </p:nvSpPr>
        <p:spPr>
          <a:xfrm>
            <a:off x="5791708" y="1199234"/>
            <a:ext cx="4590976" cy="446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95" y="-69815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Alternative Decisions: The CASE Statement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20" y="1196730"/>
            <a:ext cx="5887095" cy="446454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Simple CASE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Searched CASE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 txBox="1">
            <a:spLocks/>
          </p:cNvSpPr>
          <p:nvPr/>
        </p:nvSpPr>
        <p:spPr>
          <a:xfrm>
            <a:off x="6617663" y="1378739"/>
            <a:ext cx="5206246" cy="446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Example (Searched CASE):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94" y="1738641"/>
            <a:ext cx="3235453" cy="16903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94" y="4019360"/>
            <a:ext cx="3553196" cy="16419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707" y="1890380"/>
            <a:ext cx="4500157" cy="33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Repeating Actions: The FOR Loop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11" y="1448554"/>
            <a:ext cx="10575317" cy="446454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 with range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 with query (iterate over rows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99" y="2033702"/>
            <a:ext cx="5560268" cy="8633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98" y="4004989"/>
            <a:ext cx="5126241" cy="920095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 txBox="1">
            <a:spLocks/>
          </p:cNvSpPr>
          <p:nvPr/>
        </p:nvSpPr>
        <p:spPr>
          <a:xfrm>
            <a:off x="6452356" y="1279142"/>
            <a:ext cx="5416184" cy="446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403" y="1785355"/>
            <a:ext cx="5034183" cy="23792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813" y="4264644"/>
            <a:ext cx="5073306" cy="23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-3047" y="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7" y="0"/>
            <a:ext cx="10485465" cy="1448554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Repeating by Condition: The WHILE Loop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58" y="1196725"/>
            <a:ext cx="10575317" cy="446454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94" y="1622455"/>
            <a:ext cx="7540169" cy="11116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94" y="3234478"/>
            <a:ext cx="6240942" cy="33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12404</TotalTime>
  <Words>322</Words>
  <Application>Microsoft Office PowerPoint</Application>
  <PresentationFormat>Широкий екран</PresentationFormat>
  <Paragraphs>96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Inter</vt:lpstr>
      <vt:lpstr>ui-monospace</vt:lpstr>
      <vt:lpstr>Office Theme</vt:lpstr>
      <vt:lpstr>PL/pgSQL Functions</vt:lpstr>
      <vt:lpstr>PL/pgSQL: SQL + Procedural Logic</vt:lpstr>
      <vt:lpstr>Key Advantages of PL/pgSQL Functions</vt:lpstr>
      <vt:lpstr>Anatomy of a PL/pgSQL Function</vt:lpstr>
      <vt:lpstr>Inputs and Outputs: Examples</vt:lpstr>
      <vt:lpstr>Making Decisions: The IF Statement</vt:lpstr>
      <vt:lpstr>Alternative Decisions: The CASE Statement</vt:lpstr>
      <vt:lpstr>Repeating Actions: The FOR Loop</vt:lpstr>
      <vt:lpstr>Repeating by Condition: The WHILE Loop</vt:lpstr>
      <vt:lpstr>Managing Errors Gracefully</vt:lpstr>
      <vt:lpstr>Returning Multiple Rows</vt:lpstr>
      <vt:lpstr>Building Queries on the Fly</vt:lpstr>
      <vt:lpstr>Writing Good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перед аудиторією Best practices</dc:title>
  <dc:creator>Pavlo Khshanovskyi</dc:creator>
  <cp:lastModifiedBy>Laptop</cp:lastModifiedBy>
  <cp:revision>27</cp:revision>
  <dcterms:created xsi:type="dcterms:W3CDTF">2024-11-29T18:21:01Z</dcterms:created>
  <dcterms:modified xsi:type="dcterms:W3CDTF">2025-05-21T17:48:02Z</dcterms:modified>
</cp:coreProperties>
</file>