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0" r:id="rId4"/>
    <p:sldId id="269" r:id="rId5"/>
    <p:sldId id="268" r:id="rId6"/>
    <p:sldId id="271" r:id="rId7"/>
    <p:sldId id="272" r:id="rId8"/>
    <p:sldId id="276" r:id="rId9"/>
    <p:sldId id="273" r:id="rId10"/>
    <p:sldId id="274" r:id="rId11"/>
    <p:sldId id="275" r:id="rId12"/>
  </p:sldIdLst>
  <p:sldSz cx="12188825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F887C0-3414-490C-BAD1-3EAC820B8978}" v="3" dt="2022-12-18T10:51:53.964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29" autoAdjust="0"/>
    <p:restoredTop sz="94660"/>
  </p:normalViewPr>
  <p:slideViewPr>
    <p:cSldViewPr showGuides="1">
      <p:cViewPr varScale="1">
        <p:scale>
          <a:sx n="152" d="100"/>
          <a:sy n="152" d="100"/>
        </p:scale>
        <p:origin x="156" y="294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30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3BC5DFD-D59C-4A78-9863-7389301FC12B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4772CC64-04AB-4F40-B370-C9EC22A15BA9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90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2368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ru-RU" smtClean="0"/>
              <a:pPr rtl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211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3" name="Прямая соединительная линия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15" name="Прямая соединительная линия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E289087-3B90-4B7A-B0B3-663DF715D0C0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076F26-008E-40CD-B0DF-FD99CADBA164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1" name="Прямая соединительная линия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и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20A7CE-0912-4C2F-926E-0DDC0C423B66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BBC6F-1CE0-4655-9B16-DDAF1AD7C72C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8" name="Пи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23" name="Прямая соединительная линия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1" name="Прямая соединительная линия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cxnSp>
        <p:nvCxnSpPr>
          <p:cNvPr id="33" name="Прямая соединительная линия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A0BB48E-C38A-489F-B21D-27EBF8DA1A52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824002-8F04-447D-8224-40D7ED6840A4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510220-7851-4877-87D8-65579BB1DD91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D1B4D7-E962-4AD5-804D-44BB05D648F1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E49B0F-5FC4-452C-84B9-DC5DB8F7EAF7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9F4E1-C9E2-4C86-91EE-CF98446AD814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"/>
          <p:cNvSpPr>
            <a:spLocks noGrp="1"/>
          </p:cNvSpPr>
          <p:nvPr>
            <p:ph type="pic" idx="1" hasCustomPrompt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 rtl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dirty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C544DC91-F540-462A-9952-3A556B4DB6D1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cxnSp>
        <p:nvCxnSpPr>
          <p:cNvPr id="14" name="Прямая соединительная линия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и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A4F087A6-40E8-4131-BEAB-4F5033CC1517}" type="datetime1">
              <a:rPr lang="ru-RU" smtClean="0"/>
              <a:t>20.04.2025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Добавить нижний колонтитул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Кураторская работа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ru-RU" dirty="0"/>
              <a:t>Департамент математического и компьютерного моделирования</a:t>
            </a:r>
          </a:p>
        </p:txBody>
      </p:sp>
      <p:pic>
        <p:nvPicPr>
          <p:cNvPr id="4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DE73A8C-B28E-C80B-E6A2-A289B8B6E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050" y="0"/>
            <a:ext cx="10342885" cy="6687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C2450C-BC7D-6AF7-C608-92BDBE6AFD22}"/>
              </a:ext>
            </a:extLst>
          </p:cNvPr>
          <p:cNvSpPr txBox="1"/>
          <p:nvPr/>
        </p:nvSpPr>
        <p:spPr>
          <a:xfrm>
            <a:off x="1804110" y="1628507"/>
            <a:ext cx="10342885" cy="37240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36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Курсовая работа</a:t>
            </a:r>
          </a:p>
          <a:p>
            <a:pPr algn="ctr"/>
            <a:r>
              <a:rPr lang="ru-RU" sz="36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«Клановая система» </a:t>
            </a: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Студент Нехорошев </a:t>
            </a:r>
            <a:r>
              <a:rPr lang="ru-RU" sz="2800" cap="all" dirty="0" err="1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виктор</a:t>
            </a:r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all" dirty="0" err="1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николаевич</a:t>
            </a:r>
            <a:endParaRPr lang="ru-RU" sz="28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800" cap="all" dirty="0" err="1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гришина</a:t>
            </a:r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all" dirty="0" err="1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полина</a:t>
            </a:r>
            <a:r>
              <a:rPr lang="ru-RU" sz="2800" cap="all" dirty="0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ru-RU" sz="2800" cap="all" dirty="0" err="1">
                <a:solidFill>
                  <a:schemeClr val="bg1"/>
                </a:solidFill>
                <a:highlight>
                  <a:srgbClr val="000000"/>
                </a:highlight>
                <a:latin typeface="Century Gothic" panose="020B0502020202020204" pitchFamily="34" charset="0"/>
                <a:cs typeface="Arial" panose="020B0604020202020204" pitchFamily="34" charset="0"/>
              </a:rPr>
              <a:t>сергеевна</a:t>
            </a:r>
            <a:endParaRPr lang="ru-RU" sz="28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algn="ctr"/>
            <a:endParaRPr lang="ru-RU" sz="3600" cap="all" dirty="0">
              <a:solidFill>
                <a:schemeClr val="bg1"/>
              </a:solidFill>
              <a:highlight>
                <a:srgbClr val="000000"/>
              </a:highlight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C5616-CACC-4574-DD54-982CAD38295D}"/>
              </a:ext>
            </a:extLst>
          </p:cNvPr>
          <p:cNvSpPr txBox="1"/>
          <p:nvPr/>
        </p:nvSpPr>
        <p:spPr>
          <a:xfrm>
            <a:off x="6454452" y="5889525"/>
            <a:ext cx="136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ED47A-A84F-B45D-2B16-343E2A5B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01B023-A1BC-5AE4-7660-A0EFE3E5E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01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38D140-D7BD-DDF4-2A04-7336043E1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3EFD4-BFD1-4219-6297-6FBF0A0D6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Вклад, достижения, </a:t>
            </a:r>
          </a:p>
          <a:p>
            <a:r>
              <a:rPr lang="ru-RU" dirty="0"/>
              <a:t>Акт о внедрении</a:t>
            </a:r>
          </a:p>
          <a:p>
            <a:r>
              <a:rPr lang="ru-RU" dirty="0"/>
              <a:t>публикации, выступления на конференциях, семинарах </a:t>
            </a:r>
          </a:p>
        </p:txBody>
      </p:sp>
    </p:spTree>
    <p:extLst>
      <p:ext uri="{BB962C8B-B14F-4D97-AF65-F5344CB8AC3E}">
        <p14:creationId xmlns:p14="http://schemas.microsoft.com/office/powerpoint/2010/main" val="2442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1E0B0B-FD80-AA36-557B-87D17B1377ED}"/>
              </a:ext>
            </a:extLst>
          </p:cNvPr>
          <p:cNvSpPr txBox="1"/>
          <p:nvPr/>
        </p:nvSpPr>
        <p:spPr>
          <a:xfrm>
            <a:off x="1521904" y="431019"/>
            <a:ext cx="91450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i="0" dirty="0">
                <a:effectLst/>
                <a:latin typeface="Inter"/>
              </a:rPr>
              <a:t>Проблема: </a:t>
            </a:r>
            <a:br>
              <a:rPr lang="ru-RU" sz="2800" b="1" i="0" dirty="0">
                <a:effectLst/>
                <a:latin typeface="Inter"/>
              </a:rPr>
            </a:br>
            <a:r>
              <a:rPr lang="ru-RU" sz="2800" b="1" i="0" dirty="0">
                <a:effectLst/>
                <a:latin typeface="Inter"/>
              </a:rPr>
              <a:t>Отсутствуют социальные механики для игроков, кроме системы друзей.</a:t>
            </a:r>
            <a:endParaRPr lang="ru-RU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A396A6-2E0A-AC6A-4986-5022896D55A3}"/>
              </a:ext>
            </a:extLst>
          </p:cNvPr>
          <p:cNvSpPr txBox="1"/>
          <p:nvPr/>
        </p:nvSpPr>
        <p:spPr>
          <a:xfrm>
            <a:off x="1521904" y="2415039"/>
            <a:ext cx="91450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/>
              <a:t>Последствия: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Низкий уровень вовлечённости игроков;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Отсутствие чувства принадлежности к сообществу;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Невозможность объединения по интересам;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Снижение мотивации возвращаться в игру;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Падение метрик удержания (</a:t>
            </a:r>
            <a:r>
              <a:rPr lang="ru-RU" dirty="0" err="1"/>
              <a:t>Retention</a:t>
            </a:r>
            <a:r>
              <a:rPr lang="ru-RU" dirty="0"/>
              <a:t> 7 и 28).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3B5CB-933B-3359-EFDD-E968BD84BE50}"/>
              </a:ext>
            </a:extLst>
          </p:cNvPr>
          <p:cNvSpPr txBox="1"/>
          <p:nvPr/>
        </p:nvSpPr>
        <p:spPr>
          <a:xfrm>
            <a:off x="1521904" y="5301208"/>
            <a:ext cx="914501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Решение:</a:t>
            </a:r>
            <a:br>
              <a:rPr lang="ru-RU" dirty="0"/>
            </a:br>
            <a:r>
              <a:rPr lang="ru-RU" dirty="0"/>
              <a:t>Внедрение системы кланов — как инструмента для создания активного игрового сообщества и повышения вовлечённости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13D5772-57BC-D25B-E6E9-DEE7D05F2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884" y="4169365"/>
            <a:ext cx="1017412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E9344-ADDC-D706-C101-E63B8357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2800" b="1" dirty="0"/>
              <a:t>Актуальность и заказчик</a:t>
            </a:r>
            <a:br>
              <a:rPr lang="ru-RU" dirty="0">
                <a:highlight>
                  <a:srgbClr val="00FF00"/>
                </a:highlight>
              </a:rPr>
            </a:br>
            <a:endParaRPr lang="ru-RU" dirty="0">
              <a:highlight>
                <a:srgbClr val="00FF00"/>
              </a:highligh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289A7C-A43E-B5C5-90F0-B4D95820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436" y="1600200"/>
            <a:ext cx="9782801" cy="38450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/>
              <a:t>Тип работы:</a:t>
            </a:r>
            <a:r>
              <a:rPr lang="ru-RU" sz="2400" dirty="0"/>
              <a:t> заказная.</a:t>
            </a:r>
          </a:p>
          <a:p>
            <a:pPr>
              <a:buNone/>
            </a:pPr>
            <a:r>
              <a:rPr lang="ru-RU" sz="2400" b="1" dirty="0"/>
              <a:t>Заказчик:</a:t>
            </a:r>
            <a:r>
              <a:rPr lang="ru-RU" sz="2400" dirty="0"/>
              <a:t> игровая студия </a:t>
            </a:r>
            <a:r>
              <a:rPr lang="ru-RU" sz="2400" b="1" dirty="0"/>
              <a:t>Gear Games</a:t>
            </a:r>
            <a:r>
              <a:rPr lang="ru-RU" sz="2400" dirty="0"/>
              <a:t>.</a:t>
            </a:r>
          </a:p>
          <a:p>
            <a:pPr>
              <a:buNone/>
            </a:pPr>
            <a:r>
              <a:rPr lang="ru-RU" sz="2400" b="1" dirty="0"/>
              <a:t>Особенности проекта: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Заказчик предоставляет визуальные материалы и UI/UX-дизайн;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Определяет бизнес-логику и требования к функциональности;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Требует реализации «с нуля», без использования готовых решений, — из-за необходимости интеграции в существующую архитектуру и клиент-серверного взаимодействия.</a:t>
            </a:r>
          </a:p>
          <a:p>
            <a:pPr marL="36576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96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0F19D-FE67-A65F-B54A-CF6CEEB6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ru-RU" b="1"/>
              <a:t>Характер работ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5026F4-AF9F-8C09-69C4-AFC1F8605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Характер работы:</a:t>
            </a:r>
            <a:r>
              <a:rPr lang="ru-RU" dirty="0"/>
              <a:t> практико-ориентированный.</a:t>
            </a:r>
            <a:br>
              <a:rPr lang="ru-RU" dirty="0"/>
            </a:br>
            <a:r>
              <a:rPr lang="ru-RU" b="1" dirty="0"/>
              <a:t>Цель:</a:t>
            </a:r>
            <a:r>
              <a:rPr lang="ru-RU" dirty="0"/>
              <a:t> реализация функционального прототипа (MVP), полностью соответствующего требованиям бизнеса и совместимого с текущей архитектурой проекта.</a:t>
            </a:r>
          </a:p>
        </p:txBody>
      </p:sp>
      <p:pic>
        <p:nvPicPr>
          <p:cNvPr id="4" name="Рисунок 3" descr="Изображение выглядит как мультфильм, Вымышленный персонаж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5519E6-792F-9759-29C5-7540DF5A9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564" y="1143000"/>
            <a:ext cx="3520293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004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557908" y="1052735"/>
            <a:ext cx="6336705" cy="3744416"/>
          </a:xfrm>
        </p:spPr>
        <p:txBody>
          <a:bodyPr rtlCol="0">
            <a:normAutofit fontScale="90000"/>
          </a:bodyPr>
          <a:lstStyle/>
          <a:p>
            <a:pPr>
              <a:buNone/>
            </a:pPr>
            <a:r>
              <a:rPr lang="ru-RU" sz="2700" b="1" dirty="0"/>
              <a:t>Основная идея:</a:t>
            </a:r>
            <a:br>
              <a:rPr lang="ru-RU" sz="2700" dirty="0"/>
            </a:br>
            <a:r>
              <a:rPr lang="ru-RU" sz="2700" dirty="0"/>
              <a:t>Создание полноценной системы кланов, которая позволит игрокам:</a:t>
            </a:r>
            <a:br>
              <a:rPr lang="ru-RU" sz="2700" dirty="0"/>
            </a:br>
            <a:r>
              <a:rPr lang="ru-RU" sz="2700" dirty="0"/>
              <a:t>Объединяться в группы;</a:t>
            </a:r>
            <a:br>
              <a:rPr lang="ru-RU" sz="2700" dirty="0"/>
            </a:br>
            <a:r>
              <a:rPr lang="ru-RU" sz="2700" dirty="0"/>
              <a:t>Вести совместную активность;</a:t>
            </a:r>
            <a:br>
              <a:rPr lang="ru-RU" sz="2700" dirty="0"/>
            </a:br>
            <a:r>
              <a:rPr lang="ru-RU" sz="2700" dirty="0"/>
              <a:t>Общаться в клановом чате;</a:t>
            </a:r>
            <a:br>
              <a:rPr lang="ru-RU" sz="2700" dirty="0"/>
            </a:br>
            <a:r>
              <a:rPr lang="ru-RU" sz="2700" dirty="0"/>
              <a:t>Получать внутриигровые бонусы.</a:t>
            </a:r>
            <a:br>
              <a:rPr lang="ru-RU" sz="2700" dirty="0"/>
            </a:br>
            <a:r>
              <a:rPr lang="ru-RU" sz="2700" b="1" dirty="0"/>
              <a:t>Цель внедрения:</a:t>
            </a:r>
            <a:br>
              <a:rPr lang="ru-RU" sz="2700" dirty="0"/>
            </a:br>
            <a:r>
              <a:rPr lang="ru-RU" sz="2700" dirty="0"/>
              <a:t>Увеличение </a:t>
            </a:r>
            <a:r>
              <a:rPr lang="ru-RU" sz="2700" dirty="0" err="1"/>
              <a:t>Retention</a:t>
            </a:r>
            <a:r>
              <a:rPr lang="ru-RU" sz="2700" dirty="0"/>
              <a:t> 7 и 28 — ключевых метрик удержания пользователей.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1C1C-0BD6-6C7F-72F8-90BA9A4829C4}"/>
              </a:ext>
            </a:extLst>
          </p:cNvPr>
          <p:cNvSpPr txBox="1"/>
          <p:nvPr/>
        </p:nvSpPr>
        <p:spPr>
          <a:xfrm>
            <a:off x="1485900" y="537840"/>
            <a:ext cx="9998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Идея решения</a:t>
            </a:r>
          </a:p>
        </p:txBody>
      </p:sp>
      <p:pic>
        <p:nvPicPr>
          <p:cNvPr id="5" name="Рисунок 4" descr="Изображение выглядит как багет, искусст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20D063D-BE32-F0B7-008C-EBC832AC3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708" y="1700810"/>
            <a:ext cx="228631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73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98747-3A6F-9CC3-FFD9-EE99CBF5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/>
          <a:p>
            <a:r>
              <a:rPr lang="ru-RU" sz="2200" b="1"/>
              <a:t>Цели MVP (Минимально жизнеспособного продукта)</a:t>
            </a:r>
            <a:endParaRPr lang="ru-RU" sz="2200" b="1">
              <a:highlight>
                <a:srgbClr val="00FF00"/>
              </a:highlight>
            </a:endParaRPr>
          </a:p>
        </p:txBody>
      </p:sp>
      <p:pic>
        <p:nvPicPr>
          <p:cNvPr id="5" name="Рисунок 4" descr="Изображение выглядит как текст, снимок экрана, программное обеспечение, мультимеди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93372A0-A60C-C961-4356-CF31AD43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251" y="1731934"/>
            <a:ext cx="6195986" cy="3190932"/>
          </a:xfrm>
          <a:prstGeom prst="rect">
            <a:avLst/>
          </a:prstGeom>
          <a:noFill/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C442FF18-B3EB-C477-2A86-C9F2B4E41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ru-RU">
                <a:effectLst/>
              </a:rPr>
              <a:t>Реализация раздела «Список кланов»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>
                <a:effectLst/>
              </a:rPr>
              <a:t>Реализация окна «Создание клана»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>
                <a:effectLst/>
              </a:rPr>
              <a:t>Реализация окна «Информация о клане»</a:t>
            </a:r>
          </a:p>
          <a:p>
            <a:pPr marL="342900" lvl="0" indent="-342900">
              <a:buFont typeface="+mj-lt"/>
              <a:buAutoNum type="arabicPeriod"/>
            </a:pPr>
            <a:r>
              <a:rPr lang="ru-RU">
                <a:effectLst/>
              </a:rPr>
              <a:t>Реализация раздела «Заявки»</a:t>
            </a: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ru-RU">
                <a:effectLst/>
              </a:rPr>
              <a:t>Реализация раздела «Список участников»</a:t>
            </a:r>
          </a:p>
        </p:txBody>
      </p:sp>
    </p:spTree>
    <p:extLst>
      <p:ext uri="{BB962C8B-B14F-4D97-AF65-F5344CB8AC3E}">
        <p14:creationId xmlns:p14="http://schemas.microsoft.com/office/powerpoint/2010/main" val="640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27C41-DA9F-7043-EBC5-1486604B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ru-RU" b="1" dirty="0"/>
              <a:t>Обоснование средств реализации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EFBD0-9BD2-F0DD-4415-ACF7D23E0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1500" b="1"/>
              <a:t>Технологические требования:</a:t>
            </a:r>
            <a:endParaRPr lang="ru-RU" sz="1500"/>
          </a:p>
          <a:p>
            <a:pPr>
              <a:buFont typeface="Arial" panose="020B0604020202020204" pitchFamily="34" charset="0"/>
              <a:buChar char="•"/>
            </a:pPr>
            <a:r>
              <a:rPr lang="ru-RU" sz="1500"/>
              <a:t>Взаимодействие с сервером по существующему API;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/>
              <a:t>Использование предоставленного UI/UX;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/>
              <a:t>Архитектурная совместимость с текущей клиентской логикой.</a:t>
            </a:r>
          </a:p>
          <a:p>
            <a:pPr>
              <a:buNone/>
            </a:pPr>
            <a:r>
              <a:rPr lang="ru-RU" sz="1500" b="1"/>
              <a:t>Выбранные инструменты:</a:t>
            </a:r>
            <a:endParaRPr lang="ru-RU" sz="1500"/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err="1"/>
              <a:t>Unity</a:t>
            </a:r>
            <a:r>
              <a:rPr lang="ru-RU" sz="1500"/>
              <a:t> — движок проекта;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/>
              <a:t>C#</a:t>
            </a:r>
            <a:r>
              <a:rPr lang="ru-RU" sz="1500"/>
              <a:t> — основной язык разработки;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err="1"/>
              <a:t>Zenject</a:t>
            </a:r>
            <a:r>
              <a:rPr lang="ru-RU" sz="1500"/>
              <a:t> — для внедрения зависимостей;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err="1"/>
              <a:t>UniTask</a:t>
            </a:r>
            <a:r>
              <a:rPr lang="ru-RU" sz="1500"/>
              <a:t> — для асинхронной логики;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500" b="1" err="1"/>
              <a:t>DOTween</a:t>
            </a:r>
            <a:r>
              <a:rPr lang="ru-RU" sz="1500"/>
              <a:t> — для UI-анимаций.</a:t>
            </a:r>
          </a:p>
          <a:p>
            <a:pPr marL="0" indent="0">
              <a:buNone/>
            </a:pPr>
            <a:endParaRPr lang="ru-RU" sz="1500"/>
          </a:p>
        </p:txBody>
      </p:sp>
      <p:pic>
        <p:nvPicPr>
          <p:cNvPr id="5" name="Рисунок 4" descr="Изображение выглядит как Вымышленный персонаж, Герой, мультфильм, Супергеро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A399EA-A462-D42E-C8E5-2A6798FAC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726" y="1600200"/>
            <a:ext cx="4392435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10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501EF-26A7-4EF1-8E03-BFE5018E3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</p:spPr>
        <p:txBody>
          <a:bodyPr anchor="b">
            <a:normAutofit/>
          </a:bodyPr>
          <a:lstStyle/>
          <a:p>
            <a:r>
              <a:rPr lang="ru-RU" b="1" dirty="0"/>
              <a:t>Ожидаемые результаты</a:t>
            </a:r>
            <a:endParaRPr lang="ru-RU" b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671936-7B62-C6D8-FCCA-0097F94D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/>
              <a:t>После реализации системы кланов:</a:t>
            </a:r>
            <a:endParaRPr lang="ru-RU" sz="2400"/>
          </a:p>
          <a:p>
            <a:pPr>
              <a:buFont typeface="Arial" panose="020B0604020202020204" pitchFamily="34" charset="0"/>
              <a:buChar char="•"/>
            </a:pPr>
            <a:r>
              <a:rPr lang="ru-RU" sz="2400"/>
              <a:t>Рост вовлечённости игроков;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/>
              <a:t>Увеличение числа возвращающихся пользователей;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/>
              <a:t>Усиление чувства принадлежности к сообществу;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/>
              <a:t>Рост показателей </a:t>
            </a:r>
            <a:r>
              <a:rPr lang="ru-RU" sz="2400" err="1"/>
              <a:t>Retention</a:t>
            </a:r>
            <a:r>
              <a:rPr lang="ru-RU" sz="2400"/>
              <a:t> 7 и 28.</a:t>
            </a:r>
          </a:p>
          <a:p>
            <a:endParaRPr lang="ru-RU" sz="2400"/>
          </a:p>
        </p:txBody>
      </p:sp>
      <p:pic>
        <p:nvPicPr>
          <p:cNvPr id="4" name="Рисунок 3" descr="Изображение выглядит как текст, Человеческое лицо, человек, Борода челове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75DAEE9-A694-6218-7BB6-0CFDA47B17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44206"/>
          <a:stretch/>
        </p:blipFill>
        <p:spPr>
          <a:xfrm>
            <a:off x="6814492" y="1417637"/>
            <a:ext cx="4814586" cy="457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3868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92A7-48A8-EC7F-4D70-5D4AB70CF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052527-2EB6-2513-E18C-C25AC174E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  <a:p>
            <a:r>
              <a:rPr lang="ru-RU" dirty="0"/>
              <a:t>Реализация</a:t>
            </a:r>
          </a:p>
          <a:p>
            <a:r>
              <a:rPr lang="ru-RU" dirty="0"/>
              <a:t>Тестирование (план тестирования, средства, ….)</a:t>
            </a:r>
          </a:p>
        </p:txBody>
      </p:sp>
    </p:spTree>
    <p:extLst>
      <p:ext uri="{BB962C8B-B14F-4D97-AF65-F5344CB8AC3E}">
        <p14:creationId xmlns:p14="http://schemas.microsoft.com/office/powerpoint/2010/main" val="40182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Математика 16 х 9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82_TF02787947.potx" id="{3964D7A7-1B85-4031-AAD6-1B50F98CF473}" vid="{CAF00616-F4D4-4454-9A4A-5919532F2D53}"/>
    </a:ext>
  </a:extLst>
</a:theme>
</file>

<file path=ppt/theme/theme2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2851</TotalTime>
  <Words>378</Words>
  <Application>Microsoft Office PowerPoint</Application>
  <PresentationFormat>Произвольный</PresentationFormat>
  <Paragraphs>60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Euphemia</vt:lpstr>
      <vt:lpstr>Inter</vt:lpstr>
      <vt:lpstr>Математика 16 х 9</vt:lpstr>
      <vt:lpstr>Кураторская работа</vt:lpstr>
      <vt:lpstr>Презентация PowerPoint</vt:lpstr>
      <vt:lpstr>Актуальность и заказчик </vt:lpstr>
      <vt:lpstr>Характер работ</vt:lpstr>
      <vt:lpstr>Основная идея: Создание полноценной системы кланов, которая позволит игрокам: Объединяться в группы; Вести совместную активность; Общаться в клановом чате; Получать внутриигровые бонусы. Цель внедрения: Увеличение Retention 7 и 28 — ключевых метрик удержания пользователей.</vt:lpstr>
      <vt:lpstr>Цели MVP (Минимально жизнеспособного продукта)</vt:lpstr>
      <vt:lpstr>Обоснование средств реализации</vt:lpstr>
      <vt:lpstr>Ожидаемые результаты</vt:lpstr>
      <vt:lpstr>Презентация PowerPoint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Кураторская работа</dc:title>
  <dc:creator>Сущенко Андрей Андреевич</dc:creator>
  <cp:lastModifiedBy>Viktor</cp:lastModifiedBy>
  <cp:revision>8</cp:revision>
  <dcterms:created xsi:type="dcterms:W3CDTF">2022-12-07T00:21:09Z</dcterms:created>
  <dcterms:modified xsi:type="dcterms:W3CDTF">2025-04-20T08:22:26Z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