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7" r:id="rId3"/>
    <p:sldId id="270" r:id="rId4"/>
    <p:sldId id="269" r:id="rId5"/>
    <p:sldId id="268" r:id="rId6"/>
    <p:sldId id="271" r:id="rId7"/>
    <p:sldId id="272" r:id="rId8"/>
    <p:sldId id="276" r:id="rId9"/>
    <p:sldId id="273" r:id="rId10"/>
    <p:sldId id="274" r:id="rId11"/>
    <p:sldId id="275" r:id="rId12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F887C0-3414-490C-BAD1-3EAC820B8978}" v="3" dt="2022-12-18T10:51:53.964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529" autoAdjust="0"/>
    <p:restoredTop sz="94660"/>
  </p:normalViewPr>
  <p:slideViewPr>
    <p:cSldViewPr showGuides="1">
      <p:cViewPr varScale="1">
        <p:scale>
          <a:sx n="86" d="100"/>
          <a:sy n="86" d="100"/>
        </p:scale>
        <p:origin x="216" y="368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305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BC5DFD-D59C-4A78-9863-7389301FC12B}" type="datetime1">
              <a:rPr lang="ru-RU" smtClean="0"/>
              <a:t>22.04.2024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4772CC64-04AB-4F40-B370-C9EC22A15BA9}" type="datetime1">
              <a:rPr lang="ru-RU" smtClean="0"/>
              <a:t>22.04.2024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9906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2368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211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13" name="Прямая соединительная линия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15" name="Прямая соединительная линия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и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E289087-3B90-4B7A-B0B3-663DF715D0C0}" type="datetime1">
              <a:rPr lang="ru-RU" smtClean="0"/>
              <a:t>22.04.2024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076F26-008E-40CD-B0DF-FD99CADBA164}" type="datetime1">
              <a:rPr lang="ru-RU" smtClean="0"/>
              <a:t>22.04.2024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и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cxnSp>
        <p:nvCxnSpPr>
          <p:cNvPr id="14" name="Прямая соединительная линия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20A7CE-0912-4C2F-926E-0DDC0C423B66}" type="datetime1">
              <a:rPr lang="ru-RU" smtClean="0"/>
              <a:t>22.04.2024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1BBC6F-1CE0-4655-9B16-DDAF1AD7C72C}" type="datetime1">
              <a:rPr lang="ru-RU" smtClean="0"/>
              <a:t>22.04.2024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22" name="Прямая соединительная линия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8" name="Пи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cxnSp>
        <p:nvCxnSpPr>
          <p:cNvPr id="23" name="Прямая соединительная линия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31" name="Прямая соединительная линия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33" name="Прямая соединительная линия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4A0BB48E-C38A-489F-B21D-27EBF8DA1A52}" type="datetime1">
              <a:rPr lang="ru-RU" smtClean="0"/>
              <a:t>22.04.2024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824002-8F04-447D-8224-40D7ED6840A4}" type="datetime1">
              <a:rPr lang="ru-RU" smtClean="0"/>
              <a:t>22.04.2024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510220-7851-4877-87D8-65579BB1DD91}" type="datetime1">
              <a:rPr lang="ru-RU" smtClean="0"/>
              <a:t>22.04.2024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D1B4D7-E962-4AD5-804D-44BB05D648F1}" type="datetime1">
              <a:rPr lang="ru-RU" smtClean="0"/>
              <a:t>22.04.2024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E49B0F-5FC4-452C-84B9-DC5DB8F7EAF7}" type="datetime1">
              <a:rPr lang="ru-RU" smtClean="0"/>
              <a:t>22.04.2024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19F4E1-C9E2-4C86-91EE-CF98446AD814}" type="datetime1">
              <a:rPr lang="ru-RU" smtClean="0"/>
              <a:t>22.04.2024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 hasCustomPrompt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 rtl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C544DC91-F540-462A-9952-3A556B4DB6D1}" type="datetime1">
              <a:rPr lang="ru-RU" smtClean="0"/>
              <a:t>22.04.2024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14" name="Прямая соединительная линия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и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A4F087A6-40E8-4131-BEAB-4F5033CC1517}" type="datetime1">
              <a:rPr lang="ru-RU" smtClean="0"/>
              <a:t>22.04.2024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Кураторская работа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Департамент математического и компьютерного моделирования</a:t>
            </a:r>
          </a:p>
        </p:txBody>
      </p:sp>
      <p:pic>
        <p:nvPicPr>
          <p:cNvPr id="4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DE73A8C-B28E-C80B-E6A2-A289B8B6E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050" y="0"/>
            <a:ext cx="10342885" cy="668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C2450C-BC7D-6AF7-C608-92BDBE6AFD22}"/>
              </a:ext>
            </a:extLst>
          </p:cNvPr>
          <p:cNvSpPr txBox="1"/>
          <p:nvPr/>
        </p:nvSpPr>
        <p:spPr>
          <a:xfrm>
            <a:off x="1804110" y="1628507"/>
            <a:ext cx="10342885" cy="415498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600" cap="all" dirty="0">
                <a:solidFill>
                  <a:schemeClr val="bg1"/>
                </a:solidFill>
                <a:highlight>
                  <a:srgbClr val="000000"/>
                </a:highlight>
                <a:latin typeface="Century Gothic" panose="020B0502020202020204" pitchFamily="34" charset="0"/>
                <a:cs typeface="Arial" panose="020B0604020202020204" pitchFamily="34" charset="0"/>
              </a:rPr>
              <a:t>Курсовая работа</a:t>
            </a:r>
          </a:p>
          <a:p>
            <a:pPr algn="ctr"/>
            <a:r>
              <a:rPr lang="ru-RU" sz="3600" cap="all" dirty="0">
                <a:solidFill>
                  <a:schemeClr val="bg1"/>
                </a:solidFill>
                <a:highlight>
                  <a:srgbClr val="000000"/>
                </a:highlight>
                <a:latin typeface="Century Gothic" panose="020B0502020202020204" pitchFamily="34" charset="0"/>
                <a:cs typeface="Arial" panose="020B0604020202020204" pitchFamily="34" charset="0"/>
              </a:rPr>
              <a:t>«___» </a:t>
            </a:r>
          </a:p>
          <a:p>
            <a:pPr algn="ctr"/>
            <a:endParaRPr lang="ru-RU" sz="3600" cap="all" dirty="0">
              <a:solidFill>
                <a:schemeClr val="bg1"/>
              </a:solidFill>
              <a:highlight>
                <a:srgbClr val="000000"/>
              </a:highlight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800" cap="all" dirty="0">
                <a:solidFill>
                  <a:schemeClr val="bg1"/>
                </a:solidFill>
                <a:highlight>
                  <a:srgbClr val="000000"/>
                </a:highlight>
                <a:latin typeface="Century Gothic" panose="020B0502020202020204" pitchFamily="34" charset="0"/>
                <a:cs typeface="Arial" panose="020B0604020202020204" pitchFamily="34" charset="0"/>
              </a:rPr>
              <a:t>Студент ФИО</a:t>
            </a:r>
          </a:p>
          <a:p>
            <a:pPr algn="ctr"/>
            <a:r>
              <a:rPr lang="ru-RU" sz="2800" cap="all" dirty="0">
                <a:solidFill>
                  <a:schemeClr val="bg1"/>
                </a:solidFill>
                <a:highlight>
                  <a:srgbClr val="000000"/>
                </a:highlight>
                <a:latin typeface="Century Gothic" panose="020B0502020202020204" pitchFamily="34" charset="0"/>
                <a:cs typeface="Arial" panose="020B0604020202020204" pitchFamily="34" charset="0"/>
              </a:rPr>
              <a:t>Руководитель ФИО</a:t>
            </a:r>
          </a:p>
          <a:p>
            <a:pPr algn="ctr"/>
            <a:r>
              <a:rPr lang="ru-RU" sz="2800" cap="all" dirty="0">
                <a:solidFill>
                  <a:schemeClr val="bg1"/>
                </a:solidFill>
                <a:highlight>
                  <a:srgbClr val="000000"/>
                </a:highlight>
                <a:latin typeface="Century Gothic" panose="020B0502020202020204" pitchFamily="34" charset="0"/>
                <a:cs typeface="Arial" panose="020B0604020202020204" pitchFamily="34" charset="0"/>
              </a:rPr>
              <a:t>Куратор ФИО</a:t>
            </a:r>
          </a:p>
          <a:p>
            <a:pPr algn="ctr"/>
            <a:endParaRPr lang="ru-RU" sz="3600" cap="all" dirty="0">
              <a:solidFill>
                <a:schemeClr val="bg1"/>
              </a:solidFill>
              <a:highlight>
                <a:srgbClr val="000000"/>
              </a:highlight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/>
            <a:endParaRPr lang="ru-RU" sz="3600" cap="all" dirty="0">
              <a:solidFill>
                <a:schemeClr val="bg1"/>
              </a:solidFill>
              <a:highlight>
                <a:srgbClr val="000000"/>
              </a:highlight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C5616-CACC-4574-DD54-982CAD38295D}"/>
              </a:ext>
            </a:extLst>
          </p:cNvPr>
          <p:cNvSpPr txBox="1"/>
          <p:nvPr/>
        </p:nvSpPr>
        <p:spPr>
          <a:xfrm>
            <a:off x="6454452" y="5889525"/>
            <a:ext cx="1362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ED47A-A84F-B45D-2B16-343E2A5BD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01B023-A1BC-5AE4-7660-A0EFE3E5E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01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8D140-D7BD-DDF4-2A04-7336043E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33EFD4-BFD1-4219-6297-6FBF0A0D6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Вклад, достижения, </a:t>
            </a:r>
          </a:p>
          <a:p>
            <a:r>
              <a:rPr lang="ru-RU" dirty="0"/>
              <a:t>Акт о внедрении</a:t>
            </a:r>
          </a:p>
          <a:p>
            <a:r>
              <a:rPr lang="ru-RU" dirty="0"/>
              <a:t>публикации, выступления на конференциях, семинарах </a:t>
            </a:r>
          </a:p>
        </p:txBody>
      </p:sp>
    </p:spTree>
    <p:extLst>
      <p:ext uri="{BB962C8B-B14F-4D97-AF65-F5344CB8AC3E}">
        <p14:creationId xmlns:p14="http://schemas.microsoft.com/office/powerpoint/2010/main" val="24424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701924" y="1803400"/>
            <a:ext cx="9782801" cy="3251200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highlight>
                  <a:srgbClr val="00FF00"/>
                </a:highlight>
              </a:rPr>
              <a:t>Проблема работы (исследования, проекта);</a:t>
            </a:r>
            <a:br>
              <a:rPr lang="ru-RU" dirty="0">
                <a:highlight>
                  <a:srgbClr val="00FF00"/>
                </a:highlight>
              </a:rPr>
            </a:br>
            <a:br>
              <a:rPr lang="ru-RU" dirty="0">
                <a:highlight>
                  <a:srgbClr val="00FF00"/>
                </a:highlight>
              </a:rPr>
            </a:br>
            <a:r>
              <a:rPr lang="ru-RU" dirty="0">
                <a:highlight>
                  <a:srgbClr val="00FF00"/>
                </a:highlight>
              </a:rPr>
              <a:t>Обоснование темы, заявленной в названии;</a:t>
            </a:r>
            <a:br>
              <a:rPr lang="ru-RU" dirty="0">
                <a:highlight>
                  <a:srgbClr val="00FF00"/>
                </a:highlight>
              </a:rPr>
            </a:br>
            <a:endParaRPr lang="ru-RU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0E9344-ADDC-D706-C101-E63B8357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highlight>
                  <a:srgbClr val="00FF00"/>
                </a:highlight>
              </a:rPr>
              <a:t>Тема:</a:t>
            </a:r>
            <a:br>
              <a:rPr lang="ru-RU" dirty="0">
                <a:highlight>
                  <a:srgbClr val="00FF00"/>
                </a:highlight>
              </a:rPr>
            </a:br>
            <a:endParaRPr lang="ru-RU" dirty="0">
              <a:highlight>
                <a:srgbClr val="00FF00"/>
              </a:highligh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289A7C-A43E-B5C5-90F0-B4D958201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>
                <a:highlight>
                  <a:srgbClr val="00FF00"/>
                </a:highlight>
              </a:rPr>
              <a:t>Инициативная</a:t>
            </a:r>
          </a:p>
          <a:p>
            <a:pPr lvl="1"/>
            <a:r>
              <a:rPr lang="ru-RU" dirty="0">
                <a:highlight>
                  <a:srgbClr val="00FF00"/>
                </a:highlight>
              </a:rPr>
              <a:t>Заказная</a:t>
            </a:r>
          </a:p>
          <a:p>
            <a:pPr lvl="1"/>
            <a:r>
              <a:rPr lang="ru-RU" dirty="0">
                <a:highlight>
                  <a:srgbClr val="00FF00"/>
                </a:highlight>
              </a:rPr>
              <a:t>Индивидуальная</a:t>
            </a:r>
          </a:p>
          <a:p>
            <a:pPr lvl="1"/>
            <a:r>
              <a:rPr lang="ru-RU" dirty="0">
                <a:highlight>
                  <a:srgbClr val="00FF00"/>
                </a:highlight>
              </a:rPr>
              <a:t>Планируемый стартап</a:t>
            </a:r>
          </a:p>
          <a:p>
            <a:pPr lvl="1"/>
            <a:r>
              <a:rPr lang="ru-RU" dirty="0">
                <a:highlight>
                  <a:srgbClr val="00FF00"/>
                </a:highlight>
              </a:rPr>
              <a:t>Часть проекта</a:t>
            </a:r>
          </a:p>
          <a:p>
            <a:pPr lvl="1"/>
            <a:r>
              <a:rPr lang="ru-RU" dirty="0">
                <a:highlight>
                  <a:srgbClr val="00FF00"/>
                </a:highlight>
              </a:rPr>
              <a:t>Групповой проект</a:t>
            </a:r>
          </a:p>
          <a:p>
            <a:pPr lvl="1"/>
            <a:r>
              <a:rPr lang="ru-RU" dirty="0">
                <a:highlight>
                  <a:srgbClr val="00FF00"/>
                </a:highlight>
              </a:rPr>
              <a:t>Индивидуальный проект</a:t>
            </a:r>
          </a:p>
        </p:txBody>
      </p:sp>
    </p:spTree>
    <p:extLst>
      <p:ext uri="{BB962C8B-B14F-4D97-AF65-F5344CB8AC3E}">
        <p14:creationId xmlns:p14="http://schemas.microsoft.com/office/powerpoint/2010/main" val="12796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0F19D-FE67-A65F-B54A-CF6CEEB67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highlight>
                  <a:srgbClr val="00FF00"/>
                </a:highlight>
              </a:rPr>
              <a:t>Характер работы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5026F4-AF9F-8C09-69C4-AFC1F8605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ighlight>
                  <a:srgbClr val="00FF00"/>
                </a:highlight>
              </a:rPr>
              <a:t>Практико-ориентированный</a:t>
            </a:r>
          </a:p>
          <a:p>
            <a:r>
              <a:rPr lang="ru-RU" dirty="0">
                <a:highlight>
                  <a:srgbClr val="00FF00"/>
                </a:highlight>
              </a:rPr>
              <a:t>Исследовательский</a:t>
            </a:r>
          </a:p>
          <a:p>
            <a:r>
              <a:rPr lang="ru-RU" dirty="0">
                <a:highlight>
                  <a:srgbClr val="00FF00"/>
                </a:highlight>
              </a:rPr>
              <a:t>Поисковый</a:t>
            </a:r>
          </a:p>
          <a:p>
            <a:r>
              <a:rPr lang="ru-RU" dirty="0">
                <a:highlight>
                  <a:srgbClr val="00FF00"/>
                </a:highlight>
              </a:rPr>
              <a:t>Научно-исследовательский</a:t>
            </a:r>
          </a:p>
          <a:p>
            <a:r>
              <a:rPr lang="ru-RU" dirty="0">
                <a:highlight>
                  <a:srgbClr val="00FF00"/>
                </a:highlight>
              </a:rPr>
              <a:t>И  т.д.</a:t>
            </a:r>
          </a:p>
        </p:txBody>
      </p:sp>
    </p:spTree>
    <p:extLst>
      <p:ext uri="{BB962C8B-B14F-4D97-AF65-F5344CB8AC3E}">
        <p14:creationId xmlns:p14="http://schemas.microsoft.com/office/powerpoint/2010/main" val="38800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485900" y="908720"/>
            <a:ext cx="9998825" cy="5411440"/>
          </a:xfrm>
        </p:spPr>
        <p:txBody>
          <a:bodyPr rtlCol="0">
            <a:normAutofit/>
          </a:bodyPr>
          <a:lstStyle/>
          <a:p>
            <a:pPr algn="ctr" rtl="0"/>
            <a:r>
              <a:rPr lang="ru-RU" b="1" dirty="0">
                <a:highlight>
                  <a:srgbClr val="00FF00"/>
                </a:highlight>
              </a:rPr>
              <a:t>Идея решения проблемы</a:t>
            </a:r>
            <a:br>
              <a:rPr lang="ru-RU" dirty="0">
                <a:highlight>
                  <a:srgbClr val="00FF00"/>
                </a:highlight>
              </a:rPr>
            </a:br>
            <a:r>
              <a:rPr lang="ru-RU" dirty="0">
                <a:highlight>
                  <a:srgbClr val="00FF00"/>
                </a:highlight>
              </a:rPr>
              <a:t>актуальность, </a:t>
            </a:r>
            <a:br>
              <a:rPr lang="ru-RU" dirty="0">
                <a:highlight>
                  <a:srgbClr val="00FF00"/>
                </a:highlight>
              </a:rPr>
            </a:br>
            <a:r>
              <a:rPr lang="ru-RU" dirty="0">
                <a:highlight>
                  <a:srgbClr val="00FF00"/>
                </a:highlight>
              </a:rPr>
              <a:t>классическая тема</a:t>
            </a:r>
            <a:br>
              <a:rPr lang="ru-RU" dirty="0">
                <a:highlight>
                  <a:srgbClr val="00FF00"/>
                </a:highlight>
              </a:rPr>
            </a:br>
            <a:r>
              <a:rPr lang="ru-RU" dirty="0">
                <a:highlight>
                  <a:srgbClr val="00FF00"/>
                </a:highlight>
              </a:rPr>
              <a:t>востребованность ….. ,</a:t>
            </a:r>
            <a:br>
              <a:rPr lang="ru-RU" dirty="0">
                <a:highlight>
                  <a:srgbClr val="00FF00"/>
                </a:highlight>
              </a:rPr>
            </a:br>
            <a:br>
              <a:rPr lang="ru-RU" dirty="0">
                <a:highlight>
                  <a:srgbClr val="00FF00"/>
                </a:highlight>
              </a:rPr>
            </a:br>
            <a:r>
              <a:rPr lang="ru-RU" b="1" dirty="0">
                <a:highlight>
                  <a:srgbClr val="00FF00"/>
                </a:highlight>
              </a:rPr>
              <a:t>Цель</a:t>
            </a:r>
            <a:r>
              <a:rPr lang="ru-RU" dirty="0">
                <a:highlight>
                  <a:srgbClr val="00FF00"/>
                </a:highlight>
              </a:rPr>
              <a:t> работы (проекта, исследования)</a:t>
            </a:r>
            <a:br>
              <a:rPr lang="ru-RU" dirty="0">
                <a:highlight>
                  <a:srgbClr val="00FF00"/>
                </a:highlight>
              </a:rPr>
            </a:br>
            <a:br>
              <a:rPr lang="ru-RU" dirty="0">
                <a:highlight>
                  <a:srgbClr val="00FF00"/>
                </a:highlight>
              </a:rPr>
            </a:br>
            <a:r>
              <a:rPr lang="ru-RU" b="1" dirty="0">
                <a:highlight>
                  <a:srgbClr val="00FF00"/>
                </a:highlight>
              </a:rPr>
              <a:t>Гипотеза</a:t>
            </a:r>
            <a:r>
              <a:rPr lang="ru-RU" dirty="0">
                <a:highlight>
                  <a:srgbClr val="00FF00"/>
                </a:highlight>
              </a:rPr>
              <a:t> 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127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98747-3A6F-9CC3-FFD9-EE99CBF5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highlight>
                  <a:srgbClr val="00FF00"/>
                </a:highlight>
              </a:rPr>
              <a:t>Формулировки задач,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42FF18-B3EB-C477-2A86-C9F2B4E41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highlight>
                  <a:srgbClr val="00FF00"/>
                </a:highlight>
              </a:rPr>
              <a:t>которые необходимо выполнить для решения проблемы:</a:t>
            </a:r>
          </a:p>
          <a:p>
            <a:r>
              <a:rPr lang="ru-RU" dirty="0">
                <a:highlight>
                  <a:srgbClr val="00FF00"/>
                </a:highlight>
              </a:rPr>
              <a:t>1.</a:t>
            </a:r>
          </a:p>
          <a:p>
            <a:r>
              <a:rPr lang="ru-RU" dirty="0">
                <a:highlight>
                  <a:srgbClr val="00FF00"/>
                </a:highlight>
              </a:rPr>
              <a:t>2.</a:t>
            </a:r>
          </a:p>
          <a:p>
            <a:r>
              <a:rPr lang="ru-RU" dirty="0">
                <a:highlight>
                  <a:srgbClr val="00FF00"/>
                </a:highlight>
              </a:rPr>
              <a:t>3.</a:t>
            </a:r>
          </a:p>
          <a:p>
            <a:r>
              <a:rPr lang="ru-RU" dirty="0">
                <a:highlight>
                  <a:srgbClr val="00FF00"/>
                </a:highlight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6407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27C41-DA9F-7043-EBC5-1486604B3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7EFBD0-9BD2-F0DD-4415-ACF7D23E0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Обоснование средств реализации для решения перечисленных задач</a:t>
            </a:r>
          </a:p>
        </p:txBody>
      </p:sp>
    </p:spTree>
    <p:extLst>
      <p:ext uri="{BB962C8B-B14F-4D97-AF65-F5344CB8AC3E}">
        <p14:creationId xmlns:p14="http://schemas.microsoft.com/office/powerpoint/2010/main" val="324310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DBEC32-3A32-E2F3-B000-DED09EDE9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Методы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1488AA-9548-232F-40F5-8608F5FDA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Теоретические</a:t>
            </a:r>
          </a:p>
          <a:p>
            <a:r>
              <a:rPr lang="ru-RU" dirty="0"/>
              <a:t>эмпирические</a:t>
            </a:r>
          </a:p>
        </p:txBody>
      </p:sp>
    </p:spTree>
    <p:extLst>
      <p:ext uri="{BB962C8B-B14F-4D97-AF65-F5344CB8AC3E}">
        <p14:creationId xmlns:p14="http://schemas.microsoft.com/office/powerpoint/2010/main" val="214462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792A7-48A8-EC7F-4D70-5D4AB70C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052527-2EB6-2513-E18C-C25AC174E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Структура</a:t>
            </a:r>
          </a:p>
          <a:p>
            <a:r>
              <a:rPr lang="ru-RU" dirty="0"/>
              <a:t>Реализация</a:t>
            </a:r>
          </a:p>
          <a:p>
            <a:r>
              <a:rPr lang="ru-RU" dirty="0"/>
              <a:t>Тестирование (план тестирования, средства, ….)</a:t>
            </a:r>
          </a:p>
        </p:txBody>
      </p:sp>
    </p:spTree>
    <p:extLst>
      <p:ext uri="{BB962C8B-B14F-4D97-AF65-F5344CB8AC3E}">
        <p14:creationId xmlns:p14="http://schemas.microsoft.com/office/powerpoint/2010/main" val="40182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Математика 16 х 9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82_TF02787947.potx" id="{3964D7A7-1B85-4031-AAD6-1B50F98CF473}" vid="{CAF00616-F4D4-4454-9A4A-5919532F2D53}"/>
    </a:ext>
  </a:extLst>
</a:theme>
</file>

<file path=ppt/theme/theme2.xml><?xml version="1.0" encoding="utf-8"?>
<a:theme xmlns:a="http://schemas.openxmlformats.org/drawingml/2006/main" name="Тема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2775</TotalTime>
  <Words>143</Words>
  <Application>Microsoft Macintosh PowerPoint</Application>
  <PresentationFormat>Произвольный</PresentationFormat>
  <Paragraphs>45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Euphemia</vt:lpstr>
      <vt:lpstr>Математика 16 х 9</vt:lpstr>
      <vt:lpstr>Кураторская работа</vt:lpstr>
      <vt:lpstr>Проблема работы (исследования, проекта);  Обоснование темы, заявленной в названии; </vt:lpstr>
      <vt:lpstr>Тема: </vt:lpstr>
      <vt:lpstr>Характер работы  </vt:lpstr>
      <vt:lpstr>Идея решения проблемы актуальность,  классическая тема востребованность ….. ,  Цель работы (проекта, исследования)  Гипотеза   </vt:lpstr>
      <vt:lpstr>Формулировки задач,</vt:lpstr>
      <vt:lpstr>Презентация PowerPoint</vt:lpstr>
      <vt:lpstr>Методы исследования</vt:lpstr>
      <vt:lpstr>Презентация PowerPoint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Кураторская работа</dc:title>
  <dc:creator>Сущенко Андрей Андреевич</dc:creator>
  <cp:lastModifiedBy>Пак Татьяна Владимировна</cp:lastModifiedBy>
  <cp:revision>6</cp:revision>
  <dcterms:created xsi:type="dcterms:W3CDTF">2022-12-07T00:21:09Z</dcterms:created>
  <dcterms:modified xsi:type="dcterms:W3CDTF">2024-04-22T09:18:22Z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