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41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0" r:id="rId3"/>
    <p:sldId id="267" r:id="rId4"/>
    <p:sldId id="279" r:id="rId5"/>
    <p:sldId id="280" r:id="rId6"/>
    <p:sldId id="271" r:id="rId7"/>
    <p:sldId id="281" r:id="rId8"/>
    <p:sldId id="274" r:id="rId9"/>
  </p:sldIdLst>
  <p:sldSz cx="12188825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омашев Сергей Антонович" initials="ДСА" lastIdx="1" clrIdx="0">
    <p:extLst>
      <p:ext uri="{19B8F6BF-5375-455C-9EA6-DF929625EA0E}">
        <p15:presenceInfo xmlns:p15="http://schemas.microsoft.com/office/powerpoint/2012/main" userId="S::domashev.sa@students.dvfu.ru::c8794ba1-626f-44c7-840a-ff8c4d945b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F887C0-3414-490C-BAD1-3EAC820B8978}" v="3" dt="2022-12-18T10:51:53.964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529" autoAdjust="0"/>
    <p:restoredTop sz="94660"/>
  </p:normalViewPr>
  <p:slideViewPr>
    <p:cSldViewPr showGuides="1">
      <p:cViewPr varScale="1">
        <p:scale>
          <a:sx n="103" d="100"/>
          <a:sy n="103" d="100"/>
        </p:scale>
        <p:origin x="114" y="34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3054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3BC5DFD-D59C-4A78-9863-7389301FC12B}" type="datetime1">
              <a:rPr lang="ru-RU" smtClean="0"/>
              <a:t>22.04.2025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4772CC64-04AB-4F40-B370-C9EC22A15BA9}" type="datetime1">
              <a:rPr lang="ru-RU" smtClean="0"/>
              <a:t>22.04.2025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9906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2368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2389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047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B74B7D-989B-4D10-9743-4B0F2D80E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8550B0-81A7-409A-A9C3-7D34DFE90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8CDD76-C2EF-4223-80F7-70D4A60A4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D318B2-9D32-4413-8631-155D38C5A86A}" type="datetime1">
              <a:rPr lang="ru-RU" smtClean="0"/>
              <a:t>22.04.2025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D6F9BF-5D90-4CD9-AF2E-525F59C0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Добавить нижний колонтитул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6FA0A1-8909-4F91-843A-DCC4CD76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95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F58D1A-5102-4A29-BFE3-7B607D494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547F92-09FA-41F1-8F59-6B6F4D55D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00A82F-CB70-4D4C-B6A6-B7AF25B4D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A60EA59-55C0-478B-A706-B48C33884494}" type="datetime1">
              <a:rPr lang="ru-RU" smtClean="0"/>
              <a:t>22.04.2025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F73EAA-E8D4-4C0E-94F8-B69E9A22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Добавить нижний колонтитул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7FE49A-7197-4BC7-A060-DCB320CB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48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34B0AA4-CFE2-4FE3-BF42-6620447AB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05B5FA-4DA6-4D97-9EE7-E8A107E76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EA508F-9719-4751-AADA-51AB0358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7E7689B-3F67-456D-9A97-5047F1455F60}" type="datetime1">
              <a:rPr lang="ru-RU" smtClean="0"/>
              <a:t>22.04.2025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F467F9-2F86-45A3-9842-FA27B0020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Добавить нижний колонтитул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BC1DDF-91D3-4BF7-BB0F-AC45133C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704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BFAE6-5EBA-40D5-861C-FC801A29D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EB29A7-31D5-4142-ABB9-C084F14DB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1D9116-4F29-4A25-AD59-F093DA6E6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D07141D-ADEF-4221-93A2-0A455B5B137B}" type="datetime1">
              <a:rPr lang="ru-RU" smtClean="0"/>
              <a:t>22.04.2025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5408CF-B6B4-4BCC-BF54-8A2109ABE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Добавить нижний колонтитул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DE1FF0-499C-4523-A9F2-9E9487DF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770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0C3DB4-1813-43F8-B1ED-FCF9AEAD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D611F2-8D33-41D1-93B2-553291D25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86E33A-6C2B-4208-AE81-587E573A7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9FB7ACE-BA72-4FFC-8CA0-E207691B76B7}" type="datetime1">
              <a:rPr lang="ru-RU" smtClean="0"/>
              <a:t>22.04.2025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99A96C-F55B-4DC2-84CB-D57877C4E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Добавить нижний колонтитул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1E31E3-4B2A-4270-8A6F-A399B59A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732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5A525B-4AA5-47CE-959D-8BECEA7B9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2202D4-39FB-4E4F-A847-817CECF9D6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8A60353-DE37-4E11-BA22-2C8C6617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E8DAFF-1189-4767-A4A3-3F1BDCC27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451EF67-53FD-41EF-BAAA-6CE6C8D5738D}" type="datetime1">
              <a:rPr lang="ru-RU" smtClean="0"/>
              <a:t>22.04.2025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41E4E9-DA10-4E38-B7F0-A6D7ECC3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Добавить нижний колонтитул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CFE37F-BA6A-4046-A634-0D1DFAA3F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13329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73B7D-1B5B-4D3B-9B27-3EC1D4BB1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2BC494-BBE7-45D2-9ADF-8660ECFCE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464149-2B37-4CDD-851D-0C899EFE2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63045F7-30A3-40E4-8919-78C4D3A23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79F7AFE-670E-409A-8466-A56A52C4F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75A97A1-592D-4B2E-A0AE-C781CC3C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776D9B6-5D73-444B-ABD7-5A60F98E3546}" type="datetime1">
              <a:rPr lang="ru-RU" smtClean="0"/>
              <a:t>22.04.2025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0390C41-EEFA-44A3-8469-F6FB376A1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Добавить нижний колонтитул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A3EB563-4005-43F3-91DF-8D0BD52D9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2116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A572D-0109-4355-A532-E3BC0658E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D7863AD-FB59-4E63-A34A-5C633CF41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EB92D4-CF3C-4B58-BE0C-232D274E6B01}" type="datetime1">
              <a:rPr lang="ru-RU" smtClean="0"/>
              <a:t>22.04.2025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C022E1B-2D34-49A0-9278-7C1437DE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Добавить нижний колонтитул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46EDB1-AD7D-4548-922B-C7D514EE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880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0DFDDDF-3A35-48E5-9C75-C0C4376E8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FB6B5D5-4F12-49D3-9D97-E7D7D97E591C}" type="datetime1">
              <a:rPr lang="ru-RU" smtClean="0"/>
              <a:t>22.04.2025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D1E3631-DF96-43BF-A63F-52A67066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Добавить нижний колонтитул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4E2E34-0130-4CFD-9697-935DD33AB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066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292AEA-7D5B-40B4-A6F5-46520E598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7CDA21-4D07-49DD-AB14-A6A02688F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4A7E0A-CD56-4236-B9CC-6F9031F05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F28705-8531-4C6B-BB5A-A2E3CA89A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26CE5B-78F4-4437-A7F9-AC7CA4BDFACF}" type="datetime1">
              <a:rPr lang="ru-RU" smtClean="0"/>
              <a:t>22.04.2025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9C28CE-8E74-44B7-94BC-EDD5C3FB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Добавить нижний колонтитул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E3466F-8506-4272-9E57-D7B3B4B5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66698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646608-C197-49A0-A055-394E5E55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ECF860B-E544-4124-8227-C316B1DB9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D11561-B299-4556-B1D6-1A3D53983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99583D-296B-481C-86A8-239DB6241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30FB67C-9120-4004-A024-C8039FA67681}" type="datetime1">
              <a:rPr lang="ru-RU" smtClean="0"/>
              <a:t>22.04.2025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FFB407-1AE4-4BB2-8FCC-CFBE1D41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Добавить нижний колонтитул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85F96B-A192-44D7-9DF4-21936D6B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985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4EF450-7393-4089-96D7-9F4DDFCE4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6A79A6-4FC9-4EDF-9C91-D6F20C81D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1243C2-84AD-493A-8C04-E5B0A89FE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02AA21B-9B7C-4A18-9B34-82CF888604B5}" type="datetime1">
              <a:rPr lang="ru-RU" smtClean="0"/>
              <a:t>22.04.2025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EF21A2-6359-47D1-A985-58F28E2DF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/>
              <a:t>Добавить нижний колонтитул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404ED6-7628-41A4-83B2-BC06C1E0D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DC1BBB0-96F0-4077-A278-0F3FB5C104D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9987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3602" y="332656"/>
            <a:ext cx="9141619" cy="2016224"/>
          </a:xfrm>
        </p:spPr>
        <p:txBody>
          <a:bodyPr rtlCol="0">
            <a:noAutofit/>
          </a:bodyPr>
          <a:lstStyle/>
          <a:p>
            <a:pPr rtl="0"/>
            <a:r>
              <a:rPr lang="ru-RU" sz="3600" dirty="0"/>
              <a:t>Выпускная квалификационная работа</a:t>
            </a:r>
            <a:br>
              <a:rPr lang="ru-RU" sz="3600" dirty="0"/>
            </a:br>
            <a:r>
              <a:rPr lang="ru-RU" sz="3600" dirty="0"/>
              <a:t>«</a:t>
            </a:r>
            <a:r>
              <a:rPr lang="ru-RU" sz="3600" b="1" dirty="0"/>
              <a:t>Применение нейронной сетей архитектуры </a:t>
            </a:r>
            <a:r>
              <a:rPr lang="en-US" sz="3600" b="1" dirty="0" err="1"/>
              <a:t>Kolmagorov</a:t>
            </a:r>
            <a:r>
              <a:rPr lang="en-US" sz="3600" b="1" dirty="0"/>
              <a:t> Arnold Networks </a:t>
            </a:r>
            <a:r>
              <a:rPr lang="ru-RU" sz="3600" b="1" dirty="0"/>
              <a:t>для решения задач классификации и регрессии</a:t>
            </a:r>
            <a:r>
              <a:rPr lang="ru-RU" sz="3600" dirty="0"/>
              <a:t>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54652" y="3580024"/>
            <a:ext cx="2842617" cy="2592288"/>
          </a:xfrm>
        </p:spPr>
        <p:txBody>
          <a:bodyPr rtlCol="0">
            <a:normAutofit fontScale="92500" lnSpcReduction="20000"/>
          </a:bodyPr>
          <a:lstStyle/>
          <a:p>
            <a:pPr algn="l" rtl="0"/>
            <a:r>
              <a:rPr lang="ru-RU" sz="1600" dirty="0"/>
              <a:t>Студент Б9121-01.03.02 МКТ </a:t>
            </a:r>
          </a:p>
          <a:p>
            <a:pPr algn="l" rtl="0"/>
            <a:r>
              <a:rPr lang="ru-RU" sz="1600" dirty="0"/>
              <a:t>Домашев Сергей Антонович</a:t>
            </a:r>
          </a:p>
          <a:p>
            <a:pPr algn="l" rtl="0"/>
            <a:endParaRPr lang="ru-RU" sz="1600" dirty="0"/>
          </a:p>
          <a:p>
            <a:pPr algn="l" rtl="0"/>
            <a:r>
              <a:rPr lang="ru-RU" sz="1600" dirty="0"/>
              <a:t>Руководитель</a:t>
            </a:r>
          </a:p>
          <a:p>
            <a:pPr algn="l" rtl="0"/>
            <a:r>
              <a:rPr lang="ru-RU" sz="1600" dirty="0"/>
              <a:t>Кузнецов Кирилл Сергеевич</a:t>
            </a:r>
          </a:p>
          <a:p>
            <a:pPr algn="l" rtl="0"/>
            <a:endParaRPr lang="ru-RU" sz="1600" dirty="0"/>
          </a:p>
          <a:p>
            <a:pPr algn="l" rtl="0"/>
            <a:r>
              <a:rPr lang="ru-RU" sz="1600" dirty="0"/>
              <a:t>Куратор</a:t>
            </a:r>
          </a:p>
          <a:p>
            <a:pPr algn="l" rtl="0"/>
            <a:r>
              <a:rPr lang="ru-RU" sz="1600" dirty="0"/>
              <a:t>---</a:t>
            </a:r>
          </a:p>
          <a:p>
            <a:pPr algn="l" rtl="0"/>
            <a:r>
              <a:rPr lang="ru-RU" sz="1600" dirty="0"/>
              <a:t>2025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76C345F-0328-4463-B75E-1B5873A8E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28" y="3371008"/>
            <a:ext cx="6601746" cy="3010320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D4E3AF0-D56D-42DB-ACB9-A72DB4873CB5}"/>
              </a:ext>
            </a:extLst>
          </p:cNvPr>
          <p:cNvSpPr/>
          <p:nvPr/>
        </p:nvSpPr>
        <p:spPr>
          <a:xfrm rot="8048833">
            <a:off x="-1189593" y="-247853"/>
            <a:ext cx="3581342" cy="1796095"/>
          </a:xfrm>
          <a:custGeom>
            <a:avLst/>
            <a:gdLst>
              <a:gd name="connsiteX0" fmla="*/ 0 w 4294212"/>
              <a:gd name="connsiteY0" fmla="*/ 0 h 2924944"/>
              <a:gd name="connsiteX1" fmla="*/ 4294212 w 4294212"/>
              <a:gd name="connsiteY1" fmla="*/ 0 h 2924944"/>
              <a:gd name="connsiteX2" fmla="*/ 4294212 w 4294212"/>
              <a:gd name="connsiteY2" fmla="*/ 2924944 h 2924944"/>
              <a:gd name="connsiteX3" fmla="*/ 0 w 4294212"/>
              <a:gd name="connsiteY3" fmla="*/ 2924944 h 2924944"/>
              <a:gd name="connsiteX4" fmla="*/ 0 w 4294212"/>
              <a:gd name="connsiteY4" fmla="*/ 0 h 2924944"/>
              <a:gd name="connsiteX0" fmla="*/ 593927 w 4294212"/>
              <a:gd name="connsiteY0" fmla="*/ 0 h 2929300"/>
              <a:gd name="connsiteX1" fmla="*/ 4294212 w 4294212"/>
              <a:gd name="connsiteY1" fmla="*/ 4356 h 2929300"/>
              <a:gd name="connsiteX2" fmla="*/ 4294212 w 4294212"/>
              <a:gd name="connsiteY2" fmla="*/ 2929300 h 2929300"/>
              <a:gd name="connsiteX3" fmla="*/ 0 w 4294212"/>
              <a:gd name="connsiteY3" fmla="*/ 2929300 h 2929300"/>
              <a:gd name="connsiteX4" fmla="*/ 593927 w 4294212"/>
              <a:gd name="connsiteY4" fmla="*/ 0 h 2929300"/>
              <a:gd name="connsiteX0" fmla="*/ 593927 w 4294212"/>
              <a:gd name="connsiteY0" fmla="*/ 0 h 2929300"/>
              <a:gd name="connsiteX1" fmla="*/ 4162272 w 4294212"/>
              <a:gd name="connsiteY1" fmla="*/ 2392 h 2929300"/>
              <a:gd name="connsiteX2" fmla="*/ 4294212 w 4294212"/>
              <a:gd name="connsiteY2" fmla="*/ 2929300 h 2929300"/>
              <a:gd name="connsiteX3" fmla="*/ 0 w 4294212"/>
              <a:gd name="connsiteY3" fmla="*/ 2929300 h 2929300"/>
              <a:gd name="connsiteX4" fmla="*/ 593927 w 4294212"/>
              <a:gd name="connsiteY4" fmla="*/ 0 h 2929300"/>
              <a:gd name="connsiteX0" fmla="*/ 0 w 3700285"/>
              <a:gd name="connsiteY0" fmla="*/ 0 h 2929300"/>
              <a:gd name="connsiteX1" fmla="*/ 3568345 w 3700285"/>
              <a:gd name="connsiteY1" fmla="*/ 2392 h 2929300"/>
              <a:gd name="connsiteX2" fmla="*/ 3700285 w 3700285"/>
              <a:gd name="connsiteY2" fmla="*/ 2929300 h 2929300"/>
              <a:gd name="connsiteX3" fmla="*/ 1248057 w 3700285"/>
              <a:gd name="connsiteY3" fmla="*/ 1531449 h 2929300"/>
              <a:gd name="connsiteX4" fmla="*/ 0 w 3700285"/>
              <a:gd name="connsiteY4" fmla="*/ 0 h 2929300"/>
              <a:gd name="connsiteX0" fmla="*/ 0 w 3700285"/>
              <a:gd name="connsiteY0" fmla="*/ 0 h 2929300"/>
              <a:gd name="connsiteX1" fmla="*/ 3568345 w 3700285"/>
              <a:gd name="connsiteY1" fmla="*/ 2392 h 2929300"/>
              <a:gd name="connsiteX2" fmla="*/ 3700285 w 3700285"/>
              <a:gd name="connsiteY2" fmla="*/ 2929300 h 2929300"/>
              <a:gd name="connsiteX3" fmla="*/ 2003633 w 3700285"/>
              <a:gd name="connsiteY3" fmla="*/ 863053 h 2929300"/>
              <a:gd name="connsiteX4" fmla="*/ 0 w 3700285"/>
              <a:gd name="connsiteY4" fmla="*/ 0 h 2929300"/>
              <a:gd name="connsiteX0" fmla="*/ 0 w 3700285"/>
              <a:gd name="connsiteY0" fmla="*/ 0 h 2929300"/>
              <a:gd name="connsiteX1" fmla="*/ 3568345 w 3700285"/>
              <a:gd name="connsiteY1" fmla="*/ 2392 h 2929300"/>
              <a:gd name="connsiteX2" fmla="*/ 3700285 w 3700285"/>
              <a:gd name="connsiteY2" fmla="*/ 2929300 h 2929300"/>
              <a:gd name="connsiteX3" fmla="*/ 1732700 w 3700285"/>
              <a:gd name="connsiteY3" fmla="*/ 1776207 h 2929300"/>
              <a:gd name="connsiteX4" fmla="*/ 0 w 3700285"/>
              <a:gd name="connsiteY4" fmla="*/ 0 h 2929300"/>
              <a:gd name="connsiteX0" fmla="*/ 0 w 3568345"/>
              <a:gd name="connsiteY0" fmla="*/ 0 h 1776207"/>
              <a:gd name="connsiteX1" fmla="*/ 3568345 w 3568345"/>
              <a:gd name="connsiteY1" fmla="*/ 2392 h 1776207"/>
              <a:gd name="connsiteX2" fmla="*/ 2365243 w 3568345"/>
              <a:gd name="connsiteY2" fmla="*/ 857303 h 1776207"/>
              <a:gd name="connsiteX3" fmla="*/ 1732700 w 3568345"/>
              <a:gd name="connsiteY3" fmla="*/ 1776207 h 1776207"/>
              <a:gd name="connsiteX4" fmla="*/ 0 w 3568345"/>
              <a:gd name="connsiteY4" fmla="*/ 0 h 1776207"/>
              <a:gd name="connsiteX0" fmla="*/ 0 w 3568345"/>
              <a:gd name="connsiteY0" fmla="*/ 0 h 1776207"/>
              <a:gd name="connsiteX1" fmla="*/ 3568345 w 3568345"/>
              <a:gd name="connsiteY1" fmla="*/ 2392 h 1776207"/>
              <a:gd name="connsiteX2" fmla="*/ 2500933 w 3568345"/>
              <a:gd name="connsiteY2" fmla="*/ 1050678 h 1776207"/>
              <a:gd name="connsiteX3" fmla="*/ 1732700 w 3568345"/>
              <a:gd name="connsiteY3" fmla="*/ 1776207 h 1776207"/>
              <a:gd name="connsiteX4" fmla="*/ 0 w 3568345"/>
              <a:gd name="connsiteY4" fmla="*/ 0 h 1776207"/>
              <a:gd name="connsiteX0" fmla="*/ 0 w 3568345"/>
              <a:gd name="connsiteY0" fmla="*/ 0 h 1796095"/>
              <a:gd name="connsiteX1" fmla="*/ 3568345 w 3568345"/>
              <a:gd name="connsiteY1" fmla="*/ 2392 h 1796095"/>
              <a:gd name="connsiteX2" fmla="*/ 2500933 w 3568345"/>
              <a:gd name="connsiteY2" fmla="*/ 1050678 h 1796095"/>
              <a:gd name="connsiteX3" fmla="*/ 1739002 w 3568345"/>
              <a:gd name="connsiteY3" fmla="*/ 1796095 h 1796095"/>
              <a:gd name="connsiteX4" fmla="*/ 0 w 3568345"/>
              <a:gd name="connsiteY4" fmla="*/ 0 h 1796095"/>
              <a:gd name="connsiteX0" fmla="*/ 0 w 3581342"/>
              <a:gd name="connsiteY0" fmla="*/ 0 h 1796095"/>
              <a:gd name="connsiteX1" fmla="*/ 3581342 w 3581342"/>
              <a:gd name="connsiteY1" fmla="*/ 15782 h 1796095"/>
              <a:gd name="connsiteX2" fmla="*/ 2500933 w 3581342"/>
              <a:gd name="connsiteY2" fmla="*/ 1050678 h 1796095"/>
              <a:gd name="connsiteX3" fmla="*/ 1739002 w 3581342"/>
              <a:gd name="connsiteY3" fmla="*/ 1796095 h 1796095"/>
              <a:gd name="connsiteX4" fmla="*/ 0 w 3581342"/>
              <a:gd name="connsiteY4" fmla="*/ 0 h 1796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1342" h="1796095">
                <a:moveTo>
                  <a:pt x="0" y="0"/>
                </a:moveTo>
                <a:lnTo>
                  <a:pt x="3581342" y="15782"/>
                </a:lnTo>
                <a:lnTo>
                  <a:pt x="2500933" y="1050678"/>
                </a:lnTo>
                <a:lnTo>
                  <a:pt x="1739002" y="179609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3">
            <a:extLst>
              <a:ext uri="{FF2B5EF4-FFF2-40B4-BE49-F238E27FC236}">
                <a16:creationId xmlns:a16="http://schemas.microsoft.com/office/drawing/2014/main" id="{208B323F-E38F-4D62-86A4-7A1F64BDC202}"/>
              </a:ext>
            </a:extLst>
          </p:cNvPr>
          <p:cNvSpPr/>
          <p:nvPr/>
        </p:nvSpPr>
        <p:spPr>
          <a:xfrm rot="18808675">
            <a:off x="10428685" y="5707453"/>
            <a:ext cx="2664054" cy="1322149"/>
          </a:xfrm>
          <a:custGeom>
            <a:avLst/>
            <a:gdLst>
              <a:gd name="connsiteX0" fmla="*/ 0 w 4294212"/>
              <a:gd name="connsiteY0" fmla="*/ 0 h 2924944"/>
              <a:gd name="connsiteX1" fmla="*/ 4294212 w 4294212"/>
              <a:gd name="connsiteY1" fmla="*/ 0 h 2924944"/>
              <a:gd name="connsiteX2" fmla="*/ 4294212 w 4294212"/>
              <a:gd name="connsiteY2" fmla="*/ 2924944 h 2924944"/>
              <a:gd name="connsiteX3" fmla="*/ 0 w 4294212"/>
              <a:gd name="connsiteY3" fmla="*/ 2924944 h 2924944"/>
              <a:gd name="connsiteX4" fmla="*/ 0 w 4294212"/>
              <a:gd name="connsiteY4" fmla="*/ 0 h 2924944"/>
              <a:gd name="connsiteX0" fmla="*/ 593927 w 4294212"/>
              <a:gd name="connsiteY0" fmla="*/ 0 h 2929300"/>
              <a:gd name="connsiteX1" fmla="*/ 4294212 w 4294212"/>
              <a:gd name="connsiteY1" fmla="*/ 4356 h 2929300"/>
              <a:gd name="connsiteX2" fmla="*/ 4294212 w 4294212"/>
              <a:gd name="connsiteY2" fmla="*/ 2929300 h 2929300"/>
              <a:gd name="connsiteX3" fmla="*/ 0 w 4294212"/>
              <a:gd name="connsiteY3" fmla="*/ 2929300 h 2929300"/>
              <a:gd name="connsiteX4" fmla="*/ 593927 w 4294212"/>
              <a:gd name="connsiteY4" fmla="*/ 0 h 2929300"/>
              <a:gd name="connsiteX0" fmla="*/ 593927 w 4294212"/>
              <a:gd name="connsiteY0" fmla="*/ 0 h 2929300"/>
              <a:gd name="connsiteX1" fmla="*/ 4162272 w 4294212"/>
              <a:gd name="connsiteY1" fmla="*/ 2392 h 2929300"/>
              <a:gd name="connsiteX2" fmla="*/ 4294212 w 4294212"/>
              <a:gd name="connsiteY2" fmla="*/ 2929300 h 2929300"/>
              <a:gd name="connsiteX3" fmla="*/ 0 w 4294212"/>
              <a:gd name="connsiteY3" fmla="*/ 2929300 h 2929300"/>
              <a:gd name="connsiteX4" fmla="*/ 593927 w 4294212"/>
              <a:gd name="connsiteY4" fmla="*/ 0 h 2929300"/>
              <a:gd name="connsiteX0" fmla="*/ 0 w 3700285"/>
              <a:gd name="connsiteY0" fmla="*/ 0 h 2929300"/>
              <a:gd name="connsiteX1" fmla="*/ 3568345 w 3700285"/>
              <a:gd name="connsiteY1" fmla="*/ 2392 h 2929300"/>
              <a:gd name="connsiteX2" fmla="*/ 3700285 w 3700285"/>
              <a:gd name="connsiteY2" fmla="*/ 2929300 h 2929300"/>
              <a:gd name="connsiteX3" fmla="*/ 1248057 w 3700285"/>
              <a:gd name="connsiteY3" fmla="*/ 1531449 h 2929300"/>
              <a:gd name="connsiteX4" fmla="*/ 0 w 3700285"/>
              <a:gd name="connsiteY4" fmla="*/ 0 h 2929300"/>
              <a:gd name="connsiteX0" fmla="*/ 0 w 3700285"/>
              <a:gd name="connsiteY0" fmla="*/ 0 h 2929300"/>
              <a:gd name="connsiteX1" fmla="*/ 3568345 w 3700285"/>
              <a:gd name="connsiteY1" fmla="*/ 2392 h 2929300"/>
              <a:gd name="connsiteX2" fmla="*/ 3700285 w 3700285"/>
              <a:gd name="connsiteY2" fmla="*/ 2929300 h 2929300"/>
              <a:gd name="connsiteX3" fmla="*/ 2003633 w 3700285"/>
              <a:gd name="connsiteY3" fmla="*/ 863053 h 2929300"/>
              <a:gd name="connsiteX4" fmla="*/ 0 w 3700285"/>
              <a:gd name="connsiteY4" fmla="*/ 0 h 2929300"/>
              <a:gd name="connsiteX0" fmla="*/ 0 w 3700285"/>
              <a:gd name="connsiteY0" fmla="*/ 0 h 2929300"/>
              <a:gd name="connsiteX1" fmla="*/ 3568345 w 3700285"/>
              <a:gd name="connsiteY1" fmla="*/ 2392 h 2929300"/>
              <a:gd name="connsiteX2" fmla="*/ 3700285 w 3700285"/>
              <a:gd name="connsiteY2" fmla="*/ 2929300 h 2929300"/>
              <a:gd name="connsiteX3" fmla="*/ 1732700 w 3700285"/>
              <a:gd name="connsiteY3" fmla="*/ 1776207 h 2929300"/>
              <a:gd name="connsiteX4" fmla="*/ 0 w 3700285"/>
              <a:gd name="connsiteY4" fmla="*/ 0 h 2929300"/>
              <a:gd name="connsiteX0" fmla="*/ 0 w 3568345"/>
              <a:gd name="connsiteY0" fmla="*/ 0 h 1776207"/>
              <a:gd name="connsiteX1" fmla="*/ 3568345 w 3568345"/>
              <a:gd name="connsiteY1" fmla="*/ 2392 h 1776207"/>
              <a:gd name="connsiteX2" fmla="*/ 2365243 w 3568345"/>
              <a:gd name="connsiteY2" fmla="*/ 857303 h 1776207"/>
              <a:gd name="connsiteX3" fmla="*/ 1732700 w 3568345"/>
              <a:gd name="connsiteY3" fmla="*/ 1776207 h 1776207"/>
              <a:gd name="connsiteX4" fmla="*/ 0 w 3568345"/>
              <a:gd name="connsiteY4" fmla="*/ 0 h 1776207"/>
              <a:gd name="connsiteX0" fmla="*/ 0 w 3568345"/>
              <a:gd name="connsiteY0" fmla="*/ 0 h 1776207"/>
              <a:gd name="connsiteX1" fmla="*/ 3568345 w 3568345"/>
              <a:gd name="connsiteY1" fmla="*/ 2392 h 1776207"/>
              <a:gd name="connsiteX2" fmla="*/ 2500933 w 3568345"/>
              <a:gd name="connsiteY2" fmla="*/ 1050678 h 1776207"/>
              <a:gd name="connsiteX3" fmla="*/ 1732700 w 3568345"/>
              <a:gd name="connsiteY3" fmla="*/ 1776207 h 1776207"/>
              <a:gd name="connsiteX4" fmla="*/ 0 w 3568345"/>
              <a:gd name="connsiteY4" fmla="*/ 0 h 1776207"/>
              <a:gd name="connsiteX0" fmla="*/ 0 w 3568345"/>
              <a:gd name="connsiteY0" fmla="*/ 0 h 1796095"/>
              <a:gd name="connsiteX1" fmla="*/ 3568345 w 3568345"/>
              <a:gd name="connsiteY1" fmla="*/ 2392 h 1796095"/>
              <a:gd name="connsiteX2" fmla="*/ 2500933 w 3568345"/>
              <a:gd name="connsiteY2" fmla="*/ 1050678 h 1796095"/>
              <a:gd name="connsiteX3" fmla="*/ 1739002 w 3568345"/>
              <a:gd name="connsiteY3" fmla="*/ 1796095 h 1796095"/>
              <a:gd name="connsiteX4" fmla="*/ 0 w 3568345"/>
              <a:gd name="connsiteY4" fmla="*/ 0 h 1796095"/>
              <a:gd name="connsiteX0" fmla="*/ 0 w 3581342"/>
              <a:gd name="connsiteY0" fmla="*/ 0 h 1796095"/>
              <a:gd name="connsiteX1" fmla="*/ 3581342 w 3581342"/>
              <a:gd name="connsiteY1" fmla="*/ 15782 h 1796095"/>
              <a:gd name="connsiteX2" fmla="*/ 2500933 w 3581342"/>
              <a:gd name="connsiteY2" fmla="*/ 1050678 h 1796095"/>
              <a:gd name="connsiteX3" fmla="*/ 1739002 w 3581342"/>
              <a:gd name="connsiteY3" fmla="*/ 1796095 h 1796095"/>
              <a:gd name="connsiteX4" fmla="*/ 0 w 3581342"/>
              <a:gd name="connsiteY4" fmla="*/ 0 h 1796095"/>
              <a:gd name="connsiteX0" fmla="*/ 0 w 3113243"/>
              <a:gd name="connsiteY0" fmla="*/ 3256 h 1780313"/>
              <a:gd name="connsiteX1" fmla="*/ 3113243 w 3113243"/>
              <a:gd name="connsiteY1" fmla="*/ 0 h 1780313"/>
              <a:gd name="connsiteX2" fmla="*/ 2032834 w 3113243"/>
              <a:gd name="connsiteY2" fmla="*/ 1034896 h 1780313"/>
              <a:gd name="connsiteX3" fmla="*/ 1270903 w 3113243"/>
              <a:gd name="connsiteY3" fmla="*/ 1780313 h 1780313"/>
              <a:gd name="connsiteX4" fmla="*/ 0 w 3113243"/>
              <a:gd name="connsiteY4" fmla="*/ 3256 h 1780313"/>
              <a:gd name="connsiteX0" fmla="*/ 0 w 2664054"/>
              <a:gd name="connsiteY0" fmla="*/ 0 h 1777057"/>
              <a:gd name="connsiteX1" fmla="*/ 2664054 w 2664054"/>
              <a:gd name="connsiteY1" fmla="*/ 11208 h 1777057"/>
              <a:gd name="connsiteX2" fmla="*/ 2032834 w 2664054"/>
              <a:gd name="connsiteY2" fmla="*/ 1031640 h 1777057"/>
              <a:gd name="connsiteX3" fmla="*/ 1270903 w 2664054"/>
              <a:gd name="connsiteY3" fmla="*/ 1777057 h 1777057"/>
              <a:gd name="connsiteX4" fmla="*/ 0 w 2664054"/>
              <a:gd name="connsiteY4" fmla="*/ 0 h 1777057"/>
              <a:gd name="connsiteX0" fmla="*/ 0 w 2664054"/>
              <a:gd name="connsiteY0" fmla="*/ 0 h 1777057"/>
              <a:gd name="connsiteX1" fmla="*/ 2664054 w 2664054"/>
              <a:gd name="connsiteY1" fmla="*/ 11208 h 1777057"/>
              <a:gd name="connsiteX2" fmla="*/ 1476845 w 2664054"/>
              <a:gd name="connsiteY2" fmla="*/ 594462 h 1777057"/>
              <a:gd name="connsiteX3" fmla="*/ 1270903 w 2664054"/>
              <a:gd name="connsiteY3" fmla="*/ 1777057 h 1777057"/>
              <a:gd name="connsiteX4" fmla="*/ 0 w 2664054"/>
              <a:gd name="connsiteY4" fmla="*/ 0 h 1777057"/>
              <a:gd name="connsiteX0" fmla="*/ 0 w 2664054"/>
              <a:gd name="connsiteY0" fmla="*/ 0 h 1777057"/>
              <a:gd name="connsiteX1" fmla="*/ 2664054 w 2664054"/>
              <a:gd name="connsiteY1" fmla="*/ 11208 h 1777057"/>
              <a:gd name="connsiteX2" fmla="*/ 1773575 w 2664054"/>
              <a:gd name="connsiteY2" fmla="*/ 853149 h 1777057"/>
              <a:gd name="connsiteX3" fmla="*/ 1270903 w 2664054"/>
              <a:gd name="connsiteY3" fmla="*/ 1777057 h 1777057"/>
              <a:gd name="connsiteX4" fmla="*/ 0 w 2664054"/>
              <a:gd name="connsiteY4" fmla="*/ 0 h 1777057"/>
              <a:gd name="connsiteX0" fmla="*/ 0 w 2664054"/>
              <a:gd name="connsiteY0" fmla="*/ 0 h 867591"/>
              <a:gd name="connsiteX1" fmla="*/ 2664054 w 2664054"/>
              <a:gd name="connsiteY1" fmla="*/ 11208 h 867591"/>
              <a:gd name="connsiteX2" fmla="*/ 1773575 w 2664054"/>
              <a:gd name="connsiteY2" fmla="*/ 853149 h 867591"/>
              <a:gd name="connsiteX3" fmla="*/ 1321469 w 2664054"/>
              <a:gd name="connsiteY3" fmla="*/ 867591 h 867591"/>
              <a:gd name="connsiteX4" fmla="*/ 0 w 2664054"/>
              <a:gd name="connsiteY4" fmla="*/ 0 h 867591"/>
              <a:gd name="connsiteX0" fmla="*/ 0 w 2664054"/>
              <a:gd name="connsiteY0" fmla="*/ 0 h 1322149"/>
              <a:gd name="connsiteX1" fmla="*/ 2664054 w 2664054"/>
              <a:gd name="connsiteY1" fmla="*/ 11208 h 1322149"/>
              <a:gd name="connsiteX2" fmla="*/ 1773575 w 2664054"/>
              <a:gd name="connsiteY2" fmla="*/ 853149 h 1322149"/>
              <a:gd name="connsiteX3" fmla="*/ 1289590 w 2664054"/>
              <a:gd name="connsiteY3" fmla="*/ 1322149 h 1322149"/>
              <a:gd name="connsiteX4" fmla="*/ 0 w 2664054"/>
              <a:gd name="connsiteY4" fmla="*/ 0 h 132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4054" h="1322149">
                <a:moveTo>
                  <a:pt x="0" y="0"/>
                </a:moveTo>
                <a:lnTo>
                  <a:pt x="2664054" y="11208"/>
                </a:lnTo>
                <a:lnTo>
                  <a:pt x="1773575" y="853149"/>
                </a:lnTo>
                <a:lnTo>
                  <a:pt x="1289590" y="13221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3BA1A8-072E-42E9-8A61-926F74F8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ru-RU" smtClean="0"/>
              <a:pPr rtl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CD7B9C6-BBA4-41EF-9CC0-90E3C217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Характеристика выпускной квалификационной работы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B9FAEA9-03A3-499C-823C-5CD7E5A46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243" y="2286000"/>
            <a:ext cx="4795177" cy="854968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Тема: Индивидуальный проект</a:t>
            </a:r>
          </a:p>
          <a:p>
            <a:r>
              <a:rPr lang="ru-RU" dirty="0"/>
              <a:t>Характер работы: Исследовательский</a:t>
            </a:r>
          </a:p>
        </p:txBody>
      </p:sp>
      <p:sp>
        <p:nvSpPr>
          <p:cNvPr id="5" name="Прямоугольник 13">
            <a:extLst>
              <a:ext uri="{FF2B5EF4-FFF2-40B4-BE49-F238E27FC236}">
                <a16:creationId xmlns:a16="http://schemas.microsoft.com/office/drawing/2014/main" id="{EC2EBE54-FCFD-4502-A561-233E48F7F11D}"/>
              </a:ext>
            </a:extLst>
          </p:cNvPr>
          <p:cNvSpPr/>
          <p:nvPr/>
        </p:nvSpPr>
        <p:spPr>
          <a:xfrm rot="13440709">
            <a:off x="9743948" y="-331533"/>
            <a:ext cx="3581342" cy="1796095"/>
          </a:xfrm>
          <a:custGeom>
            <a:avLst/>
            <a:gdLst>
              <a:gd name="connsiteX0" fmla="*/ 0 w 4294212"/>
              <a:gd name="connsiteY0" fmla="*/ 0 h 2924944"/>
              <a:gd name="connsiteX1" fmla="*/ 4294212 w 4294212"/>
              <a:gd name="connsiteY1" fmla="*/ 0 h 2924944"/>
              <a:gd name="connsiteX2" fmla="*/ 4294212 w 4294212"/>
              <a:gd name="connsiteY2" fmla="*/ 2924944 h 2924944"/>
              <a:gd name="connsiteX3" fmla="*/ 0 w 4294212"/>
              <a:gd name="connsiteY3" fmla="*/ 2924944 h 2924944"/>
              <a:gd name="connsiteX4" fmla="*/ 0 w 4294212"/>
              <a:gd name="connsiteY4" fmla="*/ 0 h 2924944"/>
              <a:gd name="connsiteX0" fmla="*/ 593927 w 4294212"/>
              <a:gd name="connsiteY0" fmla="*/ 0 h 2929300"/>
              <a:gd name="connsiteX1" fmla="*/ 4294212 w 4294212"/>
              <a:gd name="connsiteY1" fmla="*/ 4356 h 2929300"/>
              <a:gd name="connsiteX2" fmla="*/ 4294212 w 4294212"/>
              <a:gd name="connsiteY2" fmla="*/ 2929300 h 2929300"/>
              <a:gd name="connsiteX3" fmla="*/ 0 w 4294212"/>
              <a:gd name="connsiteY3" fmla="*/ 2929300 h 2929300"/>
              <a:gd name="connsiteX4" fmla="*/ 593927 w 4294212"/>
              <a:gd name="connsiteY4" fmla="*/ 0 h 2929300"/>
              <a:gd name="connsiteX0" fmla="*/ 593927 w 4294212"/>
              <a:gd name="connsiteY0" fmla="*/ 0 h 2929300"/>
              <a:gd name="connsiteX1" fmla="*/ 4162272 w 4294212"/>
              <a:gd name="connsiteY1" fmla="*/ 2392 h 2929300"/>
              <a:gd name="connsiteX2" fmla="*/ 4294212 w 4294212"/>
              <a:gd name="connsiteY2" fmla="*/ 2929300 h 2929300"/>
              <a:gd name="connsiteX3" fmla="*/ 0 w 4294212"/>
              <a:gd name="connsiteY3" fmla="*/ 2929300 h 2929300"/>
              <a:gd name="connsiteX4" fmla="*/ 593927 w 4294212"/>
              <a:gd name="connsiteY4" fmla="*/ 0 h 2929300"/>
              <a:gd name="connsiteX0" fmla="*/ 0 w 3700285"/>
              <a:gd name="connsiteY0" fmla="*/ 0 h 2929300"/>
              <a:gd name="connsiteX1" fmla="*/ 3568345 w 3700285"/>
              <a:gd name="connsiteY1" fmla="*/ 2392 h 2929300"/>
              <a:gd name="connsiteX2" fmla="*/ 3700285 w 3700285"/>
              <a:gd name="connsiteY2" fmla="*/ 2929300 h 2929300"/>
              <a:gd name="connsiteX3" fmla="*/ 1248057 w 3700285"/>
              <a:gd name="connsiteY3" fmla="*/ 1531449 h 2929300"/>
              <a:gd name="connsiteX4" fmla="*/ 0 w 3700285"/>
              <a:gd name="connsiteY4" fmla="*/ 0 h 2929300"/>
              <a:gd name="connsiteX0" fmla="*/ 0 w 3700285"/>
              <a:gd name="connsiteY0" fmla="*/ 0 h 2929300"/>
              <a:gd name="connsiteX1" fmla="*/ 3568345 w 3700285"/>
              <a:gd name="connsiteY1" fmla="*/ 2392 h 2929300"/>
              <a:gd name="connsiteX2" fmla="*/ 3700285 w 3700285"/>
              <a:gd name="connsiteY2" fmla="*/ 2929300 h 2929300"/>
              <a:gd name="connsiteX3" fmla="*/ 2003633 w 3700285"/>
              <a:gd name="connsiteY3" fmla="*/ 863053 h 2929300"/>
              <a:gd name="connsiteX4" fmla="*/ 0 w 3700285"/>
              <a:gd name="connsiteY4" fmla="*/ 0 h 2929300"/>
              <a:gd name="connsiteX0" fmla="*/ 0 w 3700285"/>
              <a:gd name="connsiteY0" fmla="*/ 0 h 2929300"/>
              <a:gd name="connsiteX1" fmla="*/ 3568345 w 3700285"/>
              <a:gd name="connsiteY1" fmla="*/ 2392 h 2929300"/>
              <a:gd name="connsiteX2" fmla="*/ 3700285 w 3700285"/>
              <a:gd name="connsiteY2" fmla="*/ 2929300 h 2929300"/>
              <a:gd name="connsiteX3" fmla="*/ 1732700 w 3700285"/>
              <a:gd name="connsiteY3" fmla="*/ 1776207 h 2929300"/>
              <a:gd name="connsiteX4" fmla="*/ 0 w 3700285"/>
              <a:gd name="connsiteY4" fmla="*/ 0 h 2929300"/>
              <a:gd name="connsiteX0" fmla="*/ 0 w 3568345"/>
              <a:gd name="connsiteY0" fmla="*/ 0 h 1776207"/>
              <a:gd name="connsiteX1" fmla="*/ 3568345 w 3568345"/>
              <a:gd name="connsiteY1" fmla="*/ 2392 h 1776207"/>
              <a:gd name="connsiteX2" fmla="*/ 2365243 w 3568345"/>
              <a:gd name="connsiteY2" fmla="*/ 857303 h 1776207"/>
              <a:gd name="connsiteX3" fmla="*/ 1732700 w 3568345"/>
              <a:gd name="connsiteY3" fmla="*/ 1776207 h 1776207"/>
              <a:gd name="connsiteX4" fmla="*/ 0 w 3568345"/>
              <a:gd name="connsiteY4" fmla="*/ 0 h 1776207"/>
              <a:gd name="connsiteX0" fmla="*/ 0 w 3568345"/>
              <a:gd name="connsiteY0" fmla="*/ 0 h 1776207"/>
              <a:gd name="connsiteX1" fmla="*/ 3568345 w 3568345"/>
              <a:gd name="connsiteY1" fmla="*/ 2392 h 1776207"/>
              <a:gd name="connsiteX2" fmla="*/ 2500933 w 3568345"/>
              <a:gd name="connsiteY2" fmla="*/ 1050678 h 1776207"/>
              <a:gd name="connsiteX3" fmla="*/ 1732700 w 3568345"/>
              <a:gd name="connsiteY3" fmla="*/ 1776207 h 1776207"/>
              <a:gd name="connsiteX4" fmla="*/ 0 w 3568345"/>
              <a:gd name="connsiteY4" fmla="*/ 0 h 1776207"/>
              <a:gd name="connsiteX0" fmla="*/ 0 w 3568345"/>
              <a:gd name="connsiteY0" fmla="*/ 0 h 1796095"/>
              <a:gd name="connsiteX1" fmla="*/ 3568345 w 3568345"/>
              <a:gd name="connsiteY1" fmla="*/ 2392 h 1796095"/>
              <a:gd name="connsiteX2" fmla="*/ 2500933 w 3568345"/>
              <a:gd name="connsiteY2" fmla="*/ 1050678 h 1796095"/>
              <a:gd name="connsiteX3" fmla="*/ 1739002 w 3568345"/>
              <a:gd name="connsiteY3" fmla="*/ 1796095 h 1796095"/>
              <a:gd name="connsiteX4" fmla="*/ 0 w 3568345"/>
              <a:gd name="connsiteY4" fmla="*/ 0 h 1796095"/>
              <a:gd name="connsiteX0" fmla="*/ 0 w 3581342"/>
              <a:gd name="connsiteY0" fmla="*/ 0 h 1796095"/>
              <a:gd name="connsiteX1" fmla="*/ 3581342 w 3581342"/>
              <a:gd name="connsiteY1" fmla="*/ 15782 h 1796095"/>
              <a:gd name="connsiteX2" fmla="*/ 2500933 w 3581342"/>
              <a:gd name="connsiteY2" fmla="*/ 1050678 h 1796095"/>
              <a:gd name="connsiteX3" fmla="*/ 1739002 w 3581342"/>
              <a:gd name="connsiteY3" fmla="*/ 1796095 h 1796095"/>
              <a:gd name="connsiteX4" fmla="*/ 0 w 3581342"/>
              <a:gd name="connsiteY4" fmla="*/ 0 h 1796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1342" h="1796095">
                <a:moveTo>
                  <a:pt x="0" y="0"/>
                </a:moveTo>
                <a:lnTo>
                  <a:pt x="3581342" y="15782"/>
                </a:lnTo>
                <a:lnTo>
                  <a:pt x="2500933" y="1050678"/>
                </a:lnTo>
                <a:lnTo>
                  <a:pt x="1739002" y="179609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13">
            <a:extLst>
              <a:ext uri="{FF2B5EF4-FFF2-40B4-BE49-F238E27FC236}">
                <a16:creationId xmlns:a16="http://schemas.microsoft.com/office/drawing/2014/main" id="{C5E8828E-8290-41EF-8578-765A8FEF8A83}"/>
              </a:ext>
            </a:extLst>
          </p:cNvPr>
          <p:cNvSpPr/>
          <p:nvPr/>
        </p:nvSpPr>
        <p:spPr>
          <a:xfrm rot="8007097">
            <a:off x="-471908" y="-96488"/>
            <a:ext cx="1363527" cy="690777"/>
          </a:xfrm>
          <a:custGeom>
            <a:avLst/>
            <a:gdLst>
              <a:gd name="connsiteX0" fmla="*/ 0 w 4294212"/>
              <a:gd name="connsiteY0" fmla="*/ 0 h 2924944"/>
              <a:gd name="connsiteX1" fmla="*/ 4294212 w 4294212"/>
              <a:gd name="connsiteY1" fmla="*/ 0 h 2924944"/>
              <a:gd name="connsiteX2" fmla="*/ 4294212 w 4294212"/>
              <a:gd name="connsiteY2" fmla="*/ 2924944 h 2924944"/>
              <a:gd name="connsiteX3" fmla="*/ 0 w 4294212"/>
              <a:gd name="connsiteY3" fmla="*/ 2924944 h 2924944"/>
              <a:gd name="connsiteX4" fmla="*/ 0 w 4294212"/>
              <a:gd name="connsiteY4" fmla="*/ 0 h 2924944"/>
              <a:gd name="connsiteX0" fmla="*/ 593927 w 4294212"/>
              <a:gd name="connsiteY0" fmla="*/ 0 h 2929300"/>
              <a:gd name="connsiteX1" fmla="*/ 4294212 w 4294212"/>
              <a:gd name="connsiteY1" fmla="*/ 4356 h 2929300"/>
              <a:gd name="connsiteX2" fmla="*/ 4294212 w 4294212"/>
              <a:gd name="connsiteY2" fmla="*/ 2929300 h 2929300"/>
              <a:gd name="connsiteX3" fmla="*/ 0 w 4294212"/>
              <a:gd name="connsiteY3" fmla="*/ 2929300 h 2929300"/>
              <a:gd name="connsiteX4" fmla="*/ 593927 w 4294212"/>
              <a:gd name="connsiteY4" fmla="*/ 0 h 2929300"/>
              <a:gd name="connsiteX0" fmla="*/ 593927 w 4294212"/>
              <a:gd name="connsiteY0" fmla="*/ 0 h 2929300"/>
              <a:gd name="connsiteX1" fmla="*/ 4162272 w 4294212"/>
              <a:gd name="connsiteY1" fmla="*/ 2392 h 2929300"/>
              <a:gd name="connsiteX2" fmla="*/ 4294212 w 4294212"/>
              <a:gd name="connsiteY2" fmla="*/ 2929300 h 2929300"/>
              <a:gd name="connsiteX3" fmla="*/ 0 w 4294212"/>
              <a:gd name="connsiteY3" fmla="*/ 2929300 h 2929300"/>
              <a:gd name="connsiteX4" fmla="*/ 593927 w 4294212"/>
              <a:gd name="connsiteY4" fmla="*/ 0 h 2929300"/>
              <a:gd name="connsiteX0" fmla="*/ 0 w 3700285"/>
              <a:gd name="connsiteY0" fmla="*/ 0 h 2929300"/>
              <a:gd name="connsiteX1" fmla="*/ 3568345 w 3700285"/>
              <a:gd name="connsiteY1" fmla="*/ 2392 h 2929300"/>
              <a:gd name="connsiteX2" fmla="*/ 3700285 w 3700285"/>
              <a:gd name="connsiteY2" fmla="*/ 2929300 h 2929300"/>
              <a:gd name="connsiteX3" fmla="*/ 1248057 w 3700285"/>
              <a:gd name="connsiteY3" fmla="*/ 1531449 h 2929300"/>
              <a:gd name="connsiteX4" fmla="*/ 0 w 3700285"/>
              <a:gd name="connsiteY4" fmla="*/ 0 h 2929300"/>
              <a:gd name="connsiteX0" fmla="*/ 0 w 3700285"/>
              <a:gd name="connsiteY0" fmla="*/ 0 h 2929300"/>
              <a:gd name="connsiteX1" fmla="*/ 3568345 w 3700285"/>
              <a:gd name="connsiteY1" fmla="*/ 2392 h 2929300"/>
              <a:gd name="connsiteX2" fmla="*/ 3700285 w 3700285"/>
              <a:gd name="connsiteY2" fmla="*/ 2929300 h 2929300"/>
              <a:gd name="connsiteX3" fmla="*/ 2003633 w 3700285"/>
              <a:gd name="connsiteY3" fmla="*/ 863053 h 2929300"/>
              <a:gd name="connsiteX4" fmla="*/ 0 w 3700285"/>
              <a:gd name="connsiteY4" fmla="*/ 0 h 2929300"/>
              <a:gd name="connsiteX0" fmla="*/ 0 w 3700285"/>
              <a:gd name="connsiteY0" fmla="*/ 0 h 2929300"/>
              <a:gd name="connsiteX1" fmla="*/ 3568345 w 3700285"/>
              <a:gd name="connsiteY1" fmla="*/ 2392 h 2929300"/>
              <a:gd name="connsiteX2" fmla="*/ 3700285 w 3700285"/>
              <a:gd name="connsiteY2" fmla="*/ 2929300 h 2929300"/>
              <a:gd name="connsiteX3" fmla="*/ 1732700 w 3700285"/>
              <a:gd name="connsiteY3" fmla="*/ 1776207 h 2929300"/>
              <a:gd name="connsiteX4" fmla="*/ 0 w 3700285"/>
              <a:gd name="connsiteY4" fmla="*/ 0 h 2929300"/>
              <a:gd name="connsiteX0" fmla="*/ 0 w 3568345"/>
              <a:gd name="connsiteY0" fmla="*/ 0 h 1776207"/>
              <a:gd name="connsiteX1" fmla="*/ 3568345 w 3568345"/>
              <a:gd name="connsiteY1" fmla="*/ 2392 h 1776207"/>
              <a:gd name="connsiteX2" fmla="*/ 2365243 w 3568345"/>
              <a:gd name="connsiteY2" fmla="*/ 857303 h 1776207"/>
              <a:gd name="connsiteX3" fmla="*/ 1732700 w 3568345"/>
              <a:gd name="connsiteY3" fmla="*/ 1776207 h 1776207"/>
              <a:gd name="connsiteX4" fmla="*/ 0 w 3568345"/>
              <a:gd name="connsiteY4" fmla="*/ 0 h 1776207"/>
              <a:gd name="connsiteX0" fmla="*/ 0 w 3568345"/>
              <a:gd name="connsiteY0" fmla="*/ 0 h 1776207"/>
              <a:gd name="connsiteX1" fmla="*/ 3568345 w 3568345"/>
              <a:gd name="connsiteY1" fmla="*/ 2392 h 1776207"/>
              <a:gd name="connsiteX2" fmla="*/ 2500933 w 3568345"/>
              <a:gd name="connsiteY2" fmla="*/ 1050678 h 1776207"/>
              <a:gd name="connsiteX3" fmla="*/ 1732700 w 3568345"/>
              <a:gd name="connsiteY3" fmla="*/ 1776207 h 1776207"/>
              <a:gd name="connsiteX4" fmla="*/ 0 w 3568345"/>
              <a:gd name="connsiteY4" fmla="*/ 0 h 1776207"/>
              <a:gd name="connsiteX0" fmla="*/ 0 w 3568345"/>
              <a:gd name="connsiteY0" fmla="*/ 0 h 1796095"/>
              <a:gd name="connsiteX1" fmla="*/ 3568345 w 3568345"/>
              <a:gd name="connsiteY1" fmla="*/ 2392 h 1796095"/>
              <a:gd name="connsiteX2" fmla="*/ 2500933 w 3568345"/>
              <a:gd name="connsiteY2" fmla="*/ 1050678 h 1796095"/>
              <a:gd name="connsiteX3" fmla="*/ 1739002 w 3568345"/>
              <a:gd name="connsiteY3" fmla="*/ 1796095 h 1796095"/>
              <a:gd name="connsiteX4" fmla="*/ 0 w 3568345"/>
              <a:gd name="connsiteY4" fmla="*/ 0 h 1796095"/>
              <a:gd name="connsiteX0" fmla="*/ 0 w 3581342"/>
              <a:gd name="connsiteY0" fmla="*/ 0 h 1796095"/>
              <a:gd name="connsiteX1" fmla="*/ 3581342 w 3581342"/>
              <a:gd name="connsiteY1" fmla="*/ 15782 h 1796095"/>
              <a:gd name="connsiteX2" fmla="*/ 2500933 w 3581342"/>
              <a:gd name="connsiteY2" fmla="*/ 1050678 h 1796095"/>
              <a:gd name="connsiteX3" fmla="*/ 1739002 w 3581342"/>
              <a:gd name="connsiteY3" fmla="*/ 1796095 h 1796095"/>
              <a:gd name="connsiteX4" fmla="*/ 0 w 3581342"/>
              <a:gd name="connsiteY4" fmla="*/ 0 h 1796095"/>
              <a:gd name="connsiteX0" fmla="*/ 0 w 3113243"/>
              <a:gd name="connsiteY0" fmla="*/ 3256 h 1780313"/>
              <a:gd name="connsiteX1" fmla="*/ 3113243 w 3113243"/>
              <a:gd name="connsiteY1" fmla="*/ 0 h 1780313"/>
              <a:gd name="connsiteX2" fmla="*/ 2032834 w 3113243"/>
              <a:gd name="connsiteY2" fmla="*/ 1034896 h 1780313"/>
              <a:gd name="connsiteX3" fmla="*/ 1270903 w 3113243"/>
              <a:gd name="connsiteY3" fmla="*/ 1780313 h 1780313"/>
              <a:gd name="connsiteX4" fmla="*/ 0 w 3113243"/>
              <a:gd name="connsiteY4" fmla="*/ 3256 h 1780313"/>
              <a:gd name="connsiteX0" fmla="*/ 0 w 2664054"/>
              <a:gd name="connsiteY0" fmla="*/ 0 h 1777057"/>
              <a:gd name="connsiteX1" fmla="*/ 2664054 w 2664054"/>
              <a:gd name="connsiteY1" fmla="*/ 11208 h 1777057"/>
              <a:gd name="connsiteX2" fmla="*/ 2032834 w 2664054"/>
              <a:gd name="connsiteY2" fmla="*/ 1031640 h 1777057"/>
              <a:gd name="connsiteX3" fmla="*/ 1270903 w 2664054"/>
              <a:gd name="connsiteY3" fmla="*/ 1777057 h 1777057"/>
              <a:gd name="connsiteX4" fmla="*/ 0 w 2664054"/>
              <a:gd name="connsiteY4" fmla="*/ 0 h 1777057"/>
              <a:gd name="connsiteX0" fmla="*/ 0 w 2664054"/>
              <a:gd name="connsiteY0" fmla="*/ 0 h 1777057"/>
              <a:gd name="connsiteX1" fmla="*/ 2664054 w 2664054"/>
              <a:gd name="connsiteY1" fmla="*/ 11208 h 1777057"/>
              <a:gd name="connsiteX2" fmla="*/ 1476845 w 2664054"/>
              <a:gd name="connsiteY2" fmla="*/ 594462 h 1777057"/>
              <a:gd name="connsiteX3" fmla="*/ 1270903 w 2664054"/>
              <a:gd name="connsiteY3" fmla="*/ 1777057 h 1777057"/>
              <a:gd name="connsiteX4" fmla="*/ 0 w 2664054"/>
              <a:gd name="connsiteY4" fmla="*/ 0 h 1777057"/>
              <a:gd name="connsiteX0" fmla="*/ 0 w 2664054"/>
              <a:gd name="connsiteY0" fmla="*/ 0 h 1777057"/>
              <a:gd name="connsiteX1" fmla="*/ 2664054 w 2664054"/>
              <a:gd name="connsiteY1" fmla="*/ 11208 h 1777057"/>
              <a:gd name="connsiteX2" fmla="*/ 1773575 w 2664054"/>
              <a:gd name="connsiteY2" fmla="*/ 853149 h 1777057"/>
              <a:gd name="connsiteX3" fmla="*/ 1270903 w 2664054"/>
              <a:gd name="connsiteY3" fmla="*/ 1777057 h 1777057"/>
              <a:gd name="connsiteX4" fmla="*/ 0 w 2664054"/>
              <a:gd name="connsiteY4" fmla="*/ 0 h 1777057"/>
              <a:gd name="connsiteX0" fmla="*/ 0 w 2664054"/>
              <a:gd name="connsiteY0" fmla="*/ 0 h 867591"/>
              <a:gd name="connsiteX1" fmla="*/ 2664054 w 2664054"/>
              <a:gd name="connsiteY1" fmla="*/ 11208 h 867591"/>
              <a:gd name="connsiteX2" fmla="*/ 1773575 w 2664054"/>
              <a:gd name="connsiteY2" fmla="*/ 853149 h 867591"/>
              <a:gd name="connsiteX3" fmla="*/ 1321469 w 2664054"/>
              <a:gd name="connsiteY3" fmla="*/ 867591 h 867591"/>
              <a:gd name="connsiteX4" fmla="*/ 0 w 2664054"/>
              <a:gd name="connsiteY4" fmla="*/ 0 h 867591"/>
              <a:gd name="connsiteX0" fmla="*/ 0 w 2664054"/>
              <a:gd name="connsiteY0" fmla="*/ 0 h 1322149"/>
              <a:gd name="connsiteX1" fmla="*/ 2664054 w 2664054"/>
              <a:gd name="connsiteY1" fmla="*/ 11208 h 1322149"/>
              <a:gd name="connsiteX2" fmla="*/ 1773575 w 2664054"/>
              <a:gd name="connsiteY2" fmla="*/ 853149 h 1322149"/>
              <a:gd name="connsiteX3" fmla="*/ 1289590 w 2664054"/>
              <a:gd name="connsiteY3" fmla="*/ 1322149 h 1322149"/>
              <a:gd name="connsiteX4" fmla="*/ 0 w 2664054"/>
              <a:gd name="connsiteY4" fmla="*/ 0 h 1322149"/>
              <a:gd name="connsiteX0" fmla="*/ 0 w 2664054"/>
              <a:gd name="connsiteY0" fmla="*/ 0 h 853149"/>
              <a:gd name="connsiteX1" fmla="*/ 2664054 w 2664054"/>
              <a:gd name="connsiteY1" fmla="*/ 11208 h 853149"/>
              <a:gd name="connsiteX2" fmla="*/ 1773575 w 2664054"/>
              <a:gd name="connsiteY2" fmla="*/ 853149 h 853149"/>
              <a:gd name="connsiteX3" fmla="*/ 1375154 w 2664054"/>
              <a:gd name="connsiteY3" fmla="*/ 354240 h 853149"/>
              <a:gd name="connsiteX4" fmla="*/ 0 w 2664054"/>
              <a:gd name="connsiteY4" fmla="*/ 0 h 853149"/>
              <a:gd name="connsiteX0" fmla="*/ 0 w 2664054"/>
              <a:gd name="connsiteY0" fmla="*/ 0 h 853149"/>
              <a:gd name="connsiteX1" fmla="*/ 2664054 w 2664054"/>
              <a:gd name="connsiteY1" fmla="*/ 11208 h 853149"/>
              <a:gd name="connsiteX2" fmla="*/ 1773575 w 2664054"/>
              <a:gd name="connsiteY2" fmla="*/ 853149 h 853149"/>
              <a:gd name="connsiteX3" fmla="*/ 1347345 w 2664054"/>
              <a:gd name="connsiteY3" fmla="*/ 650495 h 853149"/>
              <a:gd name="connsiteX4" fmla="*/ 0 w 2664054"/>
              <a:gd name="connsiteY4" fmla="*/ 0 h 853149"/>
              <a:gd name="connsiteX0" fmla="*/ 0 w 2030545"/>
              <a:gd name="connsiteY0" fmla="*/ 0 h 849224"/>
              <a:gd name="connsiteX1" fmla="*/ 2030545 w 2030545"/>
              <a:gd name="connsiteY1" fmla="*/ 7283 h 849224"/>
              <a:gd name="connsiteX2" fmla="*/ 1140066 w 2030545"/>
              <a:gd name="connsiteY2" fmla="*/ 849224 h 849224"/>
              <a:gd name="connsiteX3" fmla="*/ 713836 w 2030545"/>
              <a:gd name="connsiteY3" fmla="*/ 646570 h 849224"/>
              <a:gd name="connsiteX4" fmla="*/ 0 w 2030545"/>
              <a:gd name="connsiteY4" fmla="*/ 0 h 849224"/>
              <a:gd name="connsiteX0" fmla="*/ 0 w 1443026"/>
              <a:gd name="connsiteY0" fmla="*/ 0 h 849224"/>
              <a:gd name="connsiteX1" fmla="*/ 1443026 w 1443026"/>
              <a:gd name="connsiteY1" fmla="*/ 11203 h 849224"/>
              <a:gd name="connsiteX2" fmla="*/ 1140066 w 1443026"/>
              <a:gd name="connsiteY2" fmla="*/ 849224 h 849224"/>
              <a:gd name="connsiteX3" fmla="*/ 713836 w 1443026"/>
              <a:gd name="connsiteY3" fmla="*/ 646570 h 849224"/>
              <a:gd name="connsiteX4" fmla="*/ 0 w 1443026"/>
              <a:gd name="connsiteY4" fmla="*/ 0 h 849224"/>
              <a:gd name="connsiteX0" fmla="*/ 0 w 1443026"/>
              <a:gd name="connsiteY0" fmla="*/ 0 h 646570"/>
              <a:gd name="connsiteX1" fmla="*/ 1443026 w 1443026"/>
              <a:gd name="connsiteY1" fmla="*/ 11203 h 646570"/>
              <a:gd name="connsiteX2" fmla="*/ 962885 w 1443026"/>
              <a:gd name="connsiteY2" fmla="*/ 323024 h 646570"/>
              <a:gd name="connsiteX3" fmla="*/ 713836 w 1443026"/>
              <a:gd name="connsiteY3" fmla="*/ 646570 h 646570"/>
              <a:gd name="connsiteX4" fmla="*/ 0 w 1443026"/>
              <a:gd name="connsiteY4" fmla="*/ 0 h 646570"/>
              <a:gd name="connsiteX0" fmla="*/ 0 w 1443026"/>
              <a:gd name="connsiteY0" fmla="*/ 0 h 646570"/>
              <a:gd name="connsiteX1" fmla="*/ 1443026 w 1443026"/>
              <a:gd name="connsiteY1" fmla="*/ 11203 h 646570"/>
              <a:gd name="connsiteX2" fmla="*/ 1000674 w 1443026"/>
              <a:gd name="connsiteY2" fmla="*/ 390047 h 646570"/>
              <a:gd name="connsiteX3" fmla="*/ 713836 w 1443026"/>
              <a:gd name="connsiteY3" fmla="*/ 646570 h 646570"/>
              <a:gd name="connsiteX4" fmla="*/ 0 w 1443026"/>
              <a:gd name="connsiteY4" fmla="*/ 0 h 646570"/>
              <a:gd name="connsiteX0" fmla="*/ 0 w 1383847"/>
              <a:gd name="connsiteY0" fmla="*/ 0 h 646570"/>
              <a:gd name="connsiteX1" fmla="*/ 1383847 w 1383847"/>
              <a:gd name="connsiteY1" fmla="*/ 3003 h 646570"/>
              <a:gd name="connsiteX2" fmla="*/ 1000674 w 1383847"/>
              <a:gd name="connsiteY2" fmla="*/ 390047 h 646570"/>
              <a:gd name="connsiteX3" fmla="*/ 713836 w 1383847"/>
              <a:gd name="connsiteY3" fmla="*/ 646570 h 646570"/>
              <a:gd name="connsiteX4" fmla="*/ 0 w 1383847"/>
              <a:gd name="connsiteY4" fmla="*/ 0 h 646570"/>
              <a:gd name="connsiteX0" fmla="*/ 0 w 1416646"/>
              <a:gd name="connsiteY0" fmla="*/ 0 h 646570"/>
              <a:gd name="connsiteX1" fmla="*/ 1416646 w 1416646"/>
              <a:gd name="connsiteY1" fmla="*/ 10490 h 646570"/>
              <a:gd name="connsiteX2" fmla="*/ 1000674 w 1416646"/>
              <a:gd name="connsiteY2" fmla="*/ 390047 h 646570"/>
              <a:gd name="connsiteX3" fmla="*/ 713836 w 1416646"/>
              <a:gd name="connsiteY3" fmla="*/ 646570 h 646570"/>
              <a:gd name="connsiteX4" fmla="*/ 0 w 1416646"/>
              <a:gd name="connsiteY4" fmla="*/ 0 h 646570"/>
              <a:gd name="connsiteX0" fmla="*/ 0 w 1363527"/>
              <a:gd name="connsiteY0" fmla="*/ 0 h 658335"/>
              <a:gd name="connsiteX1" fmla="*/ 1363527 w 1363527"/>
              <a:gd name="connsiteY1" fmla="*/ 22255 h 658335"/>
              <a:gd name="connsiteX2" fmla="*/ 947555 w 1363527"/>
              <a:gd name="connsiteY2" fmla="*/ 401812 h 658335"/>
              <a:gd name="connsiteX3" fmla="*/ 660717 w 1363527"/>
              <a:gd name="connsiteY3" fmla="*/ 658335 h 658335"/>
              <a:gd name="connsiteX4" fmla="*/ 0 w 1363527"/>
              <a:gd name="connsiteY4" fmla="*/ 0 h 658335"/>
              <a:gd name="connsiteX0" fmla="*/ 0 w 1363527"/>
              <a:gd name="connsiteY0" fmla="*/ 0 h 690777"/>
              <a:gd name="connsiteX1" fmla="*/ 1363527 w 1363527"/>
              <a:gd name="connsiteY1" fmla="*/ 22255 h 690777"/>
              <a:gd name="connsiteX2" fmla="*/ 947555 w 1363527"/>
              <a:gd name="connsiteY2" fmla="*/ 401812 h 690777"/>
              <a:gd name="connsiteX3" fmla="*/ 640041 w 1363527"/>
              <a:gd name="connsiteY3" fmla="*/ 690777 h 690777"/>
              <a:gd name="connsiteX4" fmla="*/ 0 w 1363527"/>
              <a:gd name="connsiteY4" fmla="*/ 0 h 69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3527" h="690777">
                <a:moveTo>
                  <a:pt x="0" y="0"/>
                </a:moveTo>
                <a:lnTo>
                  <a:pt x="1363527" y="22255"/>
                </a:lnTo>
                <a:lnTo>
                  <a:pt x="947555" y="401812"/>
                </a:lnTo>
                <a:lnTo>
                  <a:pt x="640041" y="6907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DBFB110-B0EE-41B7-BB8E-35AEEC65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ru-RU" smtClean="0"/>
              <a:pPr rtl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96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E30546-6A20-4D7D-AA52-674299688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297" y="561454"/>
            <a:ext cx="9598700" cy="726976"/>
          </a:xfrm>
        </p:spPr>
        <p:txBody>
          <a:bodyPr/>
          <a:lstStyle/>
          <a:p>
            <a:pPr algn="ctr"/>
            <a:r>
              <a:rPr lang="ru-RU" b="1" dirty="0"/>
              <a:t>Основа </a:t>
            </a:r>
            <a:r>
              <a:rPr lang="en-US" b="1" dirty="0"/>
              <a:t>AI</a:t>
            </a:r>
            <a:endParaRPr lang="ru-RU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4F135EF-B3FD-4A39-A859-F7875C5E4CC9}"/>
              </a:ext>
            </a:extLst>
          </p:cNvPr>
          <p:cNvSpPr/>
          <p:nvPr/>
        </p:nvSpPr>
        <p:spPr>
          <a:xfrm>
            <a:off x="0" y="0"/>
            <a:ext cx="1197868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A8102A5-FCE7-471C-91C9-48DD951D8CC4}"/>
              </a:ext>
            </a:extLst>
          </p:cNvPr>
          <p:cNvSpPr/>
          <p:nvPr/>
        </p:nvSpPr>
        <p:spPr>
          <a:xfrm>
            <a:off x="10990957" y="0"/>
            <a:ext cx="1197868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BB0D0F8-F6E9-4A00-869C-38EBA36C1747}"/>
              </a:ext>
            </a:extLst>
          </p:cNvPr>
          <p:cNvSpPr/>
          <p:nvPr/>
        </p:nvSpPr>
        <p:spPr>
          <a:xfrm>
            <a:off x="10126860" y="6381328"/>
            <a:ext cx="2061965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5F156AA-7F0A-470D-8BB0-EDA1DEE1E939}"/>
              </a:ext>
            </a:extLst>
          </p:cNvPr>
          <p:cNvSpPr/>
          <p:nvPr/>
        </p:nvSpPr>
        <p:spPr>
          <a:xfrm>
            <a:off x="1" y="6381328"/>
            <a:ext cx="10126860" cy="4766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57CA072-C50C-4444-8DB2-866BE30BC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0" y="1844824"/>
            <a:ext cx="3600400" cy="43273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0EE755-CEE7-4368-9D43-4563A8EA0BC2}"/>
              </a:ext>
            </a:extLst>
          </p:cNvPr>
          <p:cNvSpPr txBox="1"/>
          <p:nvPr/>
        </p:nvSpPr>
        <p:spPr>
          <a:xfrm>
            <a:off x="1593912" y="126169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 </a:t>
            </a:r>
            <a:r>
              <a:rPr lang="ru-RU" dirty="0"/>
              <a:t>сегодня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9EB2CE-4ED5-4D2C-98A0-B84AF102393E}"/>
              </a:ext>
            </a:extLst>
          </p:cNvPr>
          <p:cNvSpPr txBox="1"/>
          <p:nvPr/>
        </p:nvSpPr>
        <p:spPr>
          <a:xfrm>
            <a:off x="4078188" y="5001684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Универсальная </a:t>
            </a:r>
            <a:r>
              <a:rPr lang="ru-RU" dirty="0" err="1"/>
              <a:t>аппроксимационная</a:t>
            </a:r>
            <a:r>
              <a:rPr lang="ru-RU" dirty="0"/>
              <a:t> теорема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63189B-F36D-44BA-BDEF-D877C205AEFB}"/>
                  </a:ext>
                </a:extLst>
              </p:cNvPr>
              <p:cNvSpPr txBox="1"/>
              <p:nvPr/>
            </p:nvSpPr>
            <p:spPr>
              <a:xfrm>
                <a:off x="6709516" y="1544718"/>
                <a:ext cx="4880375" cy="1406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)≈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63189B-F36D-44BA-BDEF-D877C205A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516" y="1544718"/>
                <a:ext cx="4880375" cy="14063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257F60D-E25A-417F-A3BC-40CA85D2A7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4043" y="3344986"/>
            <a:ext cx="3191320" cy="2562583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A27702-A217-44BB-A264-61B6EC74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ru-RU" smtClean="0"/>
              <a:pPr rtl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E30546-6A20-4D7D-AA52-674299688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243" y="685800"/>
            <a:ext cx="9598700" cy="726976"/>
          </a:xfrm>
        </p:spPr>
        <p:txBody>
          <a:bodyPr/>
          <a:lstStyle/>
          <a:p>
            <a:pPr algn="ctr"/>
            <a:r>
              <a:rPr lang="ru-RU" dirty="0"/>
              <a:t>Проблемы </a:t>
            </a:r>
            <a:r>
              <a:rPr lang="ru-RU"/>
              <a:t>современной архитектуры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1D9A7E4-B65B-407C-B58F-FEB239D68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243" y="1844824"/>
            <a:ext cx="9598700" cy="3240360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Интерпретируемость</a:t>
            </a:r>
            <a:r>
              <a:rPr lang="ru-RU" dirty="0"/>
              <a:t> (</a:t>
            </a:r>
            <a:r>
              <a:rPr lang="en-US" dirty="0"/>
              <a:t>“</a:t>
            </a:r>
            <a:r>
              <a:rPr lang="ru-RU" dirty="0"/>
              <a:t>Чёрный ящик</a:t>
            </a:r>
            <a:r>
              <a:rPr lang="en-US" dirty="0"/>
              <a:t>”</a:t>
            </a:r>
            <a:r>
              <a:rPr lang="ru-RU" dirty="0"/>
              <a:t>)</a:t>
            </a:r>
            <a:r>
              <a:rPr lang="en-US" dirty="0"/>
              <a:t>: MLP </a:t>
            </a:r>
            <a:r>
              <a:rPr lang="ru-RU" dirty="0"/>
              <a:t>комбинируют входные данные через каскад нелинейных преобразований, что делает их предсказания необъяснимыми</a:t>
            </a:r>
          </a:p>
          <a:p>
            <a:r>
              <a:rPr lang="ru-RU" b="1" dirty="0"/>
              <a:t>Низкая эффективность на малых </a:t>
            </a:r>
            <a:r>
              <a:rPr lang="ru-RU" b="1" dirty="0" err="1"/>
              <a:t>датасетах</a:t>
            </a:r>
            <a:r>
              <a:rPr lang="ru-RU" dirty="0"/>
              <a:t>: </a:t>
            </a:r>
            <a:r>
              <a:rPr lang="en-US" dirty="0"/>
              <a:t>MLP </a:t>
            </a:r>
            <a:r>
              <a:rPr lang="ru-RU" dirty="0"/>
              <a:t>требуют больших объёмов данных для обучения ввиду жёсткой структуры</a:t>
            </a:r>
          </a:p>
          <a:p>
            <a:r>
              <a:rPr lang="ru-RU" b="1" dirty="0"/>
              <a:t>Жёсткость архитектуры</a:t>
            </a:r>
            <a:r>
              <a:rPr lang="ru-RU" dirty="0"/>
              <a:t>: </a:t>
            </a:r>
            <a:r>
              <a:rPr lang="en-US" dirty="0"/>
              <a:t>MLP</a:t>
            </a:r>
            <a:r>
              <a:rPr lang="ru-RU" dirty="0"/>
              <a:t> используют фиксированные функции активации, которые могут быть </a:t>
            </a:r>
            <a:r>
              <a:rPr lang="ru-RU" dirty="0" err="1"/>
              <a:t>субоптимальны</a:t>
            </a:r>
            <a:r>
              <a:rPr lang="ru-RU" dirty="0"/>
              <a:t> под конкретные задачи</a:t>
            </a:r>
          </a:p>
          <a:p>
            <a:r>
              <a:rPr lang="ru-RU" b="1" dirty="0"/>
              <a:t>Проклятие размерности</a:t>
            </a:r>
            <a:r>
              <a:rPr lang="ru-RU" dirty="0"/>
              <a:t>: Число параметров растёт экспоненциально с увеличением размерности входа</a:t>
            </a:r>
            <a:endParaRPr lang="ru-RU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4F135EF-B3FD-4A39-A859-F7875C5E4CC9}"/>
              </a:ext>
            </a:extLst>
          </p:cNvPr>
          <p:cNvSpPr/>
          <p:nvPr/>
        </p:nvSpPr>
        <p:spPr>
          <a:xfrm>
            <a:off x="0" y="0"/>
            <a:ext cx="1197868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A8102A5-FCE7-471C-91C9-48DD951D8CC4}"/>
              </a:ext>
            </a:extLst>
          </p:cNvPr>
          <p:cNvSpPr/>
          <p:nvPr/>
        </p:nvSpPr>
        <p:spPr>
          <a:xfrm>
            <a:off x="10990957" y="0"/>
            <a:ext cx="1197868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BB0D0F8-F6E9-4A00-869C-38EBA36C1747}"/>
              </a:ext>
            </a:extLst>
          </p:cNvPr>
          <p:cNvSpPr/>
          <p:nvPr/>
        </p:nvSpPr>
        <p:spPr>
          <a:xfrm>
            <a:off x="10126860" y="6381328"/>
            <a:ext cx="2061965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5F156AA-7F0A-470D-8BB0-EDA1DEE1E939}"/>
              </a:ext>
            </a:extLst>
          </p:cNvPr>
          <p:cNvSpPr/>
          <p:nvPr/>
        </p:nvSpPr>
        <p:spPr>
          <a:xfrm>
            <a:off x="1" y="6381328"/>
            <a:ext cx="10126860" cy="4766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471579-93B6-4F5F-AF1B-CE70F356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ru-RU" smtClean="0"/>
              <a:pPr rtl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003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E30546-6A20-4D7D-AA52-674299688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297" y="561454"/>
            <a:ext cx="9598700" cy="726976"/>
          </a:xfrm>
        </p:spPr>
        <p:txBody>
          <a:bodyPr/>
          <a:lstStyle/>
          <a:p>
            <a:pPr algn="ctr"/>
            <a:r>
              <a:rPr lang="ru-RU" b="1" dirty="0"/>
              <a:t>Предложенное решение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4F135EF-B3FD-4A39-A859-F7875C5E4CC9}"/>
              </a:ext>
            </a:extLst>
          </p:cNvPr>
          <p:cNvSpPr/>
          <p:nvPr/>
        </p:nvSpPr>
        <p:spPr>
          <a:xfrm>
            <a:off x="0" y="0"/>
            <a:ext cx="1197868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A8102A5-FCE7-471C-91C9-48DD951D8CC4}"/>
              </a:ext>
            </a:extLst>
          </p:cNvPr>
          <p:cNvSpPr/>
          <p:nvPr/>
        </p:nvSpPr>
        <p:spPr>
          <a:xfrm>
            <a:off x="10990957" y="0"/>
            <a:ext cx="1197868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BB0D0F8-F6E9-4A00-869C-38EBA36C1747}"/>
              </a:ext>
            </a:extLst>
          </p:cNvPr>
          <p:cNvSpPr/>
          <p:nvPr/>
        </p:nvSpPr>
        <p:spPr>
          <a:xfrm>
            <a:off x="10126860" y="6381328"/>
            <a:ext cx="2061965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5F156AA-7F0A-470D-8BB0-EDA1DEE1E939}"/>
              </a:ext>
            </a:extLst>
          </p:cNvPr>
          <p:cNvSpPr/>
          <p:nvPr/>
        </p:nvSpPr>
        <p:spPr>
          <a:xfrm>
            <a:off x="1" y="6381328"/>
            <a:ext cx="10126860" cy="4766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57CA072-C50C-4444-8DB2-866BE30BC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0" y="1844824"/>
            <a:ext cx="3600400" cy="43273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0EE755-CEE7-4368-9D43-4563A8EA0BC2}"/>
              </a:ext>
            </a:extLst>
          </p:cNvPr>
          <p:cNvSpPr txBox="1"/>
          <p:nvPr/>
        </p:nvSpPr>
        <p:spPr>
          <a:xfrm>
            <a:off x="860330" y="1404476"/>
            <a:ext cx="269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Возможная альтернатива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9EB2CE-4ED5-4D2C-98A0-B84AF102393E}"/>
              </a:ext>
            </a:extLst>
          </p:cNvPr>
          <p:cNvSpPr txBox="1"/>
          <p:nvPr/>
        </p:nvSpPr>
        <p:spPr>
          <a:xfrm>
            <a:off x="4078188" y="5001684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Теорема </a:t>
            </a:r>
            <a:r>
              <a:rPr lang="ru-RU" dirty="0" err="1"/>
              <a:t>Колмагорова</a:t>
            </a:r>
            <a:r>
              <a:rPr lang="ru-RU" dirty="0"/>
              <a:t> Арнольда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63189B-F36D-44BA-BDEF-D877C205AEFB}"/>
                  </a:ext>
                </a:extLst>
              </p:cNvPr>
              <p:cNvSpPr txBox="1"/>
              <p:nvPr/>
            </p:nvSpPr>
            <p:spPr>
              <a:xfrm>
                <a:off x="5651694" y="1428021"/>
                <a:ext cx="6554678" cy="13871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ru-RU" sz="28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Ф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𝛹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63189B-F36D-44BA-BDEF-D877C205A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694" y="1428021"/>
                <a:ext cx="6554678" cy="13871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D454D2-8464-4B97-8073-4BE7C958DB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8200" y="3214655"/>
            <a:ext cx="4163006" cy="286742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2F9908-418C-4184-B040-239BE5EF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ru-RU" smtClean="0"/>
              <a:pPr rtl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734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A7CE451-2450-41BB-ABBE-F8B64A93F07C}"/>
              </a:ext>
            </a:extLst>
          </p:cNvPr>
          <p:cNvSpPr/>
          <p:nvPr/>
        </p:nvSpPr>
        <p:spPr>
          <a:xfrm>
            <a:off x="0" y="6401612"/>
            <a:ext cx="12188825" cy="4766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B775118-8FC9-4D66-96F2-EEA5FCE9E016}"/>
              </a:ext>
            </a:extLst>
          </p:cNvPr>
          <p:cNvSpPr/>
          <p:nvPr/>
        </p:nvSpPr>
        <p:spPr>
          <a:xfrm>
            <a:off x="0" y="0"/>
            <a:ext cx="693812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398747-3A6F-9CC3-FFD9-EE99CBF5E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936" y="620688"/>
            <a:ext cx="10512862" cy="1325563"/>
          </a:xfrm>
        </p:spPr>
        <p:txBody>
          <a:bodyPr/>
          <a:lstStyle/>
          <a:p>
            <a:pPr algn="ctr"/>
            <a:r>
              <a:rPr lang="ru-RU" dirty="0"/>
              <a:t>Задачи, поставленные в рамках дипломной работы</a:t>
            </a:r>
            <a:endParaRPr lang="ru-RU" dirty="0">
              <a:highlight>
                <a:srgbClr val="00FF00"/>
              </a:highligh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42FF18-B3EB-C477-2A86-C9F2B4E41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8936" y="2405416"/>
            <a:ext cx="10512862" cy="3302203"/>
          </a:xfrm>
        </p:spPr>
        <p:txBody>
          <a:bodyPr>
            <a:normAutofit fontScale="92500"/>
          </a:bodyPr>
          <a:lstStyle/>
          <a:p>
            <a:r>
              <a:rPr lang="ru-RU" dirty="0"/>
              <a:t>Изучение обеих математических теорем и построенных на их базе архитектур нейронных сетей</a:t>
            </a:r>
          </a:p>
          <a:p>
            <a:r>
              <a:rPr lang="ru-RU" dirty="0"/>
              <a:t>Изучение научной статьи и документации на платформе </a:t>
            </a:r>
            <a:r>
              <a:rPr lang="en-US" dirty="0" err="1"/>
              <a:t>arXiv</a:t>
            </a:r>
            <a:r>
              <a:rPr lang="ru-RU" dirty="0"/>
              <a:t> об архитектуре </a:t>
            </a:r>
            <a:r>
              <a:rPr lang="en-US" dirty="0"/>
              <a:t>KAN</a:t>
            </a:r>
          </a:p>
          <a:p>
            <a:r>
              <a:rPr lang="ru-RU" dirty="0"/>
              <a:t>Реализация разноплановых задач с использованием обеих архитектур</a:t>
            </a:r>
          </a:p>
          <a:p>
            <a:r>
              <a:rPr lang="ru-RU" dirty="0"/>
              <a:t>Сравнение результатов в рамках обозначенных проблем</a:t>
            </a:r>
          </a:p>
          <a:p>
            <a:r>
              <a:rPr lang="ru-RU" dirty="0"/>
              <a:t>Метод исследования - теоретический</a:t>
            </a:r>
          </a:p>
          <a:p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6721002-AFB7-4661-A608-96DD0764EB68}"/>
              </a:ext>
            </a:extLst>
          </p:cNvPr>
          <p:cNvSpPr/>
          <p:nvPr/>
        </p:nvSpPr>
        <p:spPr>
          <a:xfrm>
            <a:off x="1" y="0"/>
            <a:ext cx="693812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33E855B-D52D-4584-937F-48236A4CD848}"/>
              </a:ext>
            </a:extLst>
          </p:cNvPr>
          <p:cNvSpPr/>
          <p:nvPr/>
        </p:nvSpPr>
        <p:spPr>
          <a:xfrm>
            <a:off x="0" y="6401612"/>
            <a:ext cx="693812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1F4AC70-D5E9-4888-AAB1-A07454ECB6F5}"/>
              </a:ext>
            </a:extLst>
          </p:cNvPr>
          <p:cNvSpPr/>
          <p:nvPr/>
        </p:nvSpPr>
        <p:spPr>
          <a:xfrm>
            <a:off x="11495013" y="6399178"/>
            <a:ext cx="693812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DE0345-37AC-4AFE-AECD-6D1E6CFD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ru-RU" smtClean="0"/>
              <a:pPr rtl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07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A7CE451-2450-41BB-ABBE-F8B64A93F07C}"/>
              </a:ext>
            </a:extLst>
          </p:cNvPr>
          <p:cNvSpPr/>
          <p:nvPr/>
        </p:nvSpPr>
        <p:spPr>
          <a:xfrm>
            <a:off x="0" y="6401612"/>
            <a:ext cx="12188825" cy="4766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B775118-8FC9-4D66-96F2-EEA5FCE9E016}"/>
              </a:ext>
            </a:extLst>
          </p:cNvPr>
          <p:cNvSpPr/>
          <p:nvPr/>
        </p:nvSpPr>
        <p:spPr>
          <a:xfrm>
            <a:off x="0" y="0"/>
            <a:ext cx="693812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398747-3A6F-9CC3-FFD9-EE99CBF5E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778" y="490870"/>
            <a:ext cx="5371540" cy="1325563"/>
          </a:xfrm>
        </p:spPr>
        <p:txBody>
          <a:bodyPr/>
          <a:lstStyle/>
          <a:p>
            <a:pPr algn="ctr"/>
            <a:r>
              <a:rPr lang="ru-RU" dirty="0"/>
              <a:t>Обоснование средств реализации</a:t>
            </a:r>
            <a:endParaRPr lang="ru-RU" dirty="0">
              <a:highlight>
                <a:srgbClr val="00FF00"/>
              </a:highligh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42FF18-B3EB-C477-2A86-C9F2B4E41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778" y="2492896"/>
            <a:ext cx="6104754" cy="20162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Для реализации данного проекта был использован </a:t>
            </a:r>
            <a:r>
              <a:rPr lang="en-US" dirty="0"/>
              <a:t>Python 3.10</a:t>
            </a:r>
            <a:r>
              <a:rPr lang="ru-RU" dirty="0"/>
              <a:t>, библиотека </a:t>
            </a:r>
            <a:r>
              <a:rPr lang="en-US" dirty="0" err="1"/>
              <a:t>PyTorch</a:t>
            </a:r>
            <a:r>
              <a:rPr lang="en-US" dirty="0"/>
              <a:t> </a:t>
            </a:r>
            <a:r>
              <a:rPr lang="ru-RU" dirty="0"/>
              <a:t>и прочие библиотеки для работы с большими данными и создания визуализаций (</a:t>
            </a:r>
            <a:r>
              <a:rPr lang="en-US" dirty="0"/>
              <a:t>NumPy, Pandas, </a:t>
            </a:r>
            <a:r>
              <a:rPr lang="en-US" dirty="0" err="1"/>
              <a:t>MatplotLib</a:t>
            </a:r>
            <a:r>
              <a:rPr lang="en-US" dirty="0"/>
              <a:t> </a:t>
            </a:r>
            <a:r>
              <a:rPr lang="ru-RU" dirty="0"/>
              <a:t>и пр.)</a:t>
            </a:r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6721002-AFB7-4661-A608-96DD0764EB68}"/>
              </a:ext>
            </a:extLst>
          </p:cNvPr>
          <p:cNvSpPr/>
          <p:nvPr/>
        </p:nvSpPr>
        <p:spPr>
          <a:xfrm>
            <a:off x="1" y="0"/>
            <a:ext cx="693812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33E855B-D52D-4584-937F-48236A4CD848}"/>
              </a:ext>
            </a:extLst>
          </p:cNvPr>
          <p:cNvSpPr/>
          <p:nvPr/>
        </p:nvSpPr>
        <p:spPr>
          <a:xfrm>
            <a:off x="0" y="6401612"/>
            <a:ext cx="693812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1F4AC70-D5E9-4888-AAB1-A07454ECB6F5}"/>
              </a:ext>
            </a:extLst>
          </p:cNvPr>
          <p:cNvSpPr/>
          <p:nvPr/>
        </p:nvSpPr>
        <p:spPr>
          <a:xfrm>
            <a:off x="11495013" y="6399178"/>
            <a:ext cx="693812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3EF987D-E17F-408E-9CD0-D5C54A201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596" y="3429000"/>
            <a:ext cx="2520281" cy="194766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53B82BA-32F0-4B3D-8EC6-75C8A0CF2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2764" y="1008112"/>
            <a:ext cx="2721167" cy="2492896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C37CE4-7CFD-41C4-B0F8-6FB3D6F2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ru-RU" smtClean="0"/>
              <a:pPr rtl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233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ED47A-A84F-B45D-2B16-343E2A5B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6088210"/>
          </a:xfrm>
        </p:spPr>
        <p:txBody>
          <a:bodyPr/>
          <a:lstStyle/>
          <a:p>
            <a:pPr algn="ctr"/>
            <a:r>
              <a:rPr lang="en-US" b="1" dirty="0"/>
              <a:t>Thanks for your attention</a:t>
            </a:r>
            <a:endParaRPr lang="ru-RU" b="1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2486A34-4289-471F-9929-16DBF590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ru-RU" smtClean="0"/>
              <a:pPr rtl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01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Красный и оранжевый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3204</TotalTime>
  <Words>233</Words>
  <Application>Microsoft Office PowerPoint</Application>
  <PresentationFormat>Произвольный</PresentationFormat>
  <Paragraphs>47</Paragraphs>
  <Slides>8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Euphemia</vt:lpstr>
      <vt:lpstr>Тема Office</vt:lpstr>
      <vt:lpstr>Выпускная квалификационная работа «Применение нейронной сетей архитектуры Kolmagorov Arnold Networks для решения задач классификации и регрессии»</vt:lpstr>
      <vt:lpstr>Характеристика выпускной квалификационной работы</vt:lpstr>
      <vt:lpstr>Основа AI</vt:lpstr>
      <vt:lpstr>Проблемы современной архитектуры</vt:lpstr>
      <vt:lpstr>Предложенное решение</vt:lpstr>
      <vt:lpstr>Задачи, поставленные в рамках дипломной работы</vt:lpstr>
      <vt:lpstr>Обоснование средств реализации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Кураторская работа</dc:title>
  <dc:creator>Сущенко Андрей Андреевич</dc:creator>
  <cp:lastModifiedBy>Домашев Сергей Антонович</cp:lastModifiedBy>
  <cp:revision>33</cp:revision>
  <dcterms:created xsi:type="dcterms:W3CDTF">2022-12-07T00:21:09Z</dcterms:created>
  <dcterms:modified xsi:type="dcterms:W3CDTF">2025-04-22T01:08:06Z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