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3" r:id="rId5"/>
    <p:sldId id="300" r:id="rId6"/>
    <p:sldId id="338" r:id="rId7"/>
    <p:sldId id="364" r:id="rId8"/>
    <p:sldId id="343" r:id="rId9"/>
    <p:sldId id="363" r:id="rId10"/>
    <p:sldId id="351" r:id="rId11"/>
    <p:sldId id="346" r:id="rId12"/>
    <p:sldId id="365" r:id="rId13"/>
    <p:sldId id="366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925D2-8EA2-4B9B-8478-A3C1808ED929}" v="4" dt="2025-03-13T01:31:42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4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1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8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9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7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95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2319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9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13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03/13/2025</a:t>
            </a:r>
            <a:fld id="{990E4242-8CA0-457D-B3B1-7D78B4164321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7108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0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3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7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06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1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32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8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89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12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57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3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2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5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37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35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2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1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72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139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6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5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35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9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89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2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85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420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8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42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0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72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9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57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  <a:endParaRPr lang="en-US"/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3/5/2025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54" r:id="rId7"/>
    <p:sldLayoutId id="2147483778" r:id="rId8"/>
    <p:sldLayoutId id="2147483779" r:id="rId9"/>
    <p:sldLayoutId id="2147483666" r:id="rId10"/>
    <p:sldLayoutId id="2147483782" r:id="rId11"/>
    <p:sldLayoutId id="2147483669" r:id="rId12"/>
    <p:sldLayoutId id="2147483701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667" r:id="rId22"/>
    <p:sldLayoutId id="2147483668" r:id="rId23"/>
    <p:sldLayoutId id="2147483781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767" r:id="rId50"/>
    <p:sldLayoutId id="2147483768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80" r:id="rId58"/>
    <p:sldLayoutId id="2147483702" r:id="rId59"/>
    <p:sldLayoutId id="2147483703" r:id="rId60"/>
    <p:sldLayoutId id="2147483704" r:id="rId61"/>
    <p:sldLayoutId id="2147483705" r:id="rId62"/>
    <p:sldLayoutId id="2147483706" r:id="rId63"/>
    <p:sldLayoutId id="2147483777" r:id="rId6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05C81-7592-A9B6-9A49-51C38F20A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1" y="2669222"/>
            <a:ext cx="7396880" cy="1519555"/>
          </a:xfrm>
        </p:spPr>
        <p:txBody>
          <a:bodyPr/>
          <a:lstStyle/>
          <a:p>
            <a:br>
              <a:rPr lang="ru-RU" altLang="zh-CN" sz="3000" dirty="0"/>
            </a:br>
            <a:r>
              <a:rPr lang="ru-RU" altLang="zh-CN" sz="3000" dirty="0"/>
              <a:t>Реализация </a:t>
            </a:r>
            <a:br>
              <a:rPr lang="ru-RU" altLang="zh-CN" sz="3000" dirty="0"/>
            </a:br>
            <a:r>
              <a:rPr lang="ru-RU" altLang="zh-CN" sz="3000" dirty="0"/>
              <a:t>модели бюджетирования для 1С:Бухгалтерия предприятия КОРП 3.0</a:t>
            </a:r>
            <a:br>
              <a:rPr lang="ru-RU" altLang="zh-CN" sz="3000" noProof="0" dirty="0"/>
            </a:br>
            <a:endParaRPr lang="en-US" sz="3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DCEE19-DDF9-070E-AB7A-EF04DFB3B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1" y="4188777"/>
            <a:ext cx="7191374" cy="2521925"/>
          </a:xfrm>
        </p:spPr>
        <p:txBody>
          <a:bodyPr/>
          <a:lstStyle/>
          <a:p>
            <a:r>
              <a:rPr lang="ru-RU" altLang="zh-CN" sz="1600" dirty="0"/>
              <a:t>студентка Б9121-01.03.02мкт </a:t>
            </a:r>
          </a:p>
          <a:p>
            <a:r>
              <a:rPr lang="ru-RU" altLang="zh-CN" sz="1600" dirty="0"/>
              <a:t>Рыжая Алина Дмитриевна</a:t>
            </a:r>
          </a:p>
          <a:p>
            <a:endParaRPr lang="ru-RU" altLang="zh-CN" sz="1600" dirty="0"/>
          </a:p>
          <a:p>
            <a:r>
              <a:rPr lang="ru-RU" altLang="zh-CN" sz="1600" dirty="0"/>
              <a:t>руководитель, старший преподаватель ДВФУ </a:t>
            </a:r>
          </a:p>
          <a:p>
            <a:r>
              <a:rPr lang="ru-RU" altLang="zh-CN" sz="1600" dirty="0"/>
              <a:t>Матусовская Светлана Владимировна</a:t>
            </a:r>
          </a:p>
          <a:p>
            <a:endParaRPr lang="ru-RU" altLang="zh-CN" sz="1600" dirty="0"/>
          </a:p>
          <a:p>
            <a:r>
              <a:rPr lang="ru-RU" altLang="zh-CN" sz="1600" dirty="0"/>
              <a:t>куратор, заместитель начальника отдела </a:t>
            </a:r>
          </a:p>
          <a:p>
            <a:r>
              <a:rPr lang="ru-RU" altLang="zh-CN" sz="1600" dirty="0"/>
              <a:t>«Информационно-аналитического управления» АО «ДЦСС»</a:t>
            </a:r>
          </a:p>
          <a:p>
            <a:r>
              <a:rPr lang="ru-RU" altLang="zh-CN" sz="1600" dirty="0"/>
              <a:t>Казанцев Алексей Константинович</a:t>
            </a:r>
            <a:endParaRPr lang="zh-CN" altLang="en-US" sz="1600" dirty="0"/>
          </a:p>
        </p:txBody>
      </p:sp>
      <p:pic>
        <p:nvPicPr>
          <p:cNvPr id="8" name="Picture Placeholder 7" descr="One tall building modern style black and white.">
            <a:extLst>
              <a:ext uri="{FF2B5EF4-FFF2-40B4-BE49-F238E27FC236}">
                <a16:creationId xmlns:a16="http://schemas.microsoft.com/office/drawing/2014/main" id="{0F9DA6A8-7EF0-B97E-4260-4C35468693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" b="27"/>
          <a:stretch/>
        </p:blipFill>
        <p:spPr>
          <a:xfrm>
            <a:off x="0" y="2"/>
            <a:ext cx="4671295" cy="6857999"/>
          </a:xfrm>
        </p:spPr>
      </p:pic>
      <p:pic>
        <p:nvPicPr>
          <p:cNvPr id="2" name="Picture Placeholder 7" descr="AI-generated image of a tall building modern style black and white.">
            <a:extLst>
              <a:ext uri="{FF2B5EF4-FFF2-40B4-BE49-F238E27FC236}">
                <a16:creationId xmlns:a16="http://schemas.microsoft.com/office/drawing/2014/main" id="{CCC8C5F3-0DDC-03C0-E03B-C85247D81C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" b="27"/>
          <a:stretch/>
        </p:blipFill>
        <p:spPr>
          <a:xfrm>
            <a:off x="0" y="1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C83353-A7A4-4836-826E-717DB53C21AA}"/>
              </a:ext>
            </a:extLst>
          </p:cNvPr>
          <p:cNvSpPr/>
          <p:nvPr/>
        </p:nvSpPr>
        <p:spPr>
          <a:xfrm>
            <a:off x="4680820" y="1769091"/>
            <a:ext cx="472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zh-CN" sz="2000" dirty="0"/>
              <a:t>Выпускная квалификационная работа</a:t>
            </a:r>
            <a:endParaRPr lang="ru-RU" sz="2000" dirty="0"/>
          </a:p>
        </p:txBody>
      </p:sp>
      <p:pic>
        <p:nvPicPr>
          <p:cNvPr id="11" name="Picture 4" descr="Ведущий программист 1С, работа в АО &quot;ДЦСС&quot; во Владивостоке — вакансии на  ФарПосте">
            <a:extLst>
              <a:ext uri="{FF2B5EF4-FFF2-40B4-BE49-F238E27FC236}">
                <a16:creationId xmlns:a16="http://schemas.microsoft.com/office/drawing/2014/main" id="{7385A3CC-F38C-467E-BAE6-54D41BE5E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86583" y="4506999"/>
            <a:ext cx="903295" cy="10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1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FF7021-DC6A-4829-B450-7B9736A5D334}"/>
              </a:ext>
            </a:extLst>
          </p:cNvPr>
          <p:cNvSpPr/>
          <p:nvPr/>
        </p:nvSpPr>
        <p:spPr>
          <a:xfrm>
            <a:off x="5900318" y="2958584"/>
            <a:ext cx="44561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b="1" dirty="0"/>
              <a:t>Спасибо за внимание!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39F84D-DD35-434D-BBF7-9144345A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5106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64F2A9-06E1-8444-9E11-49A4C089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077" y="850672"/>
            <a:ext cx="8658223" cy="1000126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ru-RU" sz="3200" dirty="0"/>
              <a:t>АО «Дальневосточный центр судостроения и судоремонта»</a:t>
            </a:r>
            <a:endParaRPr lang="en-CN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94A7FE-0AB4-2397-ED6E-B106393A2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1276" y="2015235"/>
            <a:ext cx="8858249" cy="1077218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ru-RU" sz="1600" dirty="0"/>
              <a:t>	Основная задача организации – контроль за деятельностью обществ группы, осуществляющих ремонт, модернизацию и техническое обслуживание наводных и подводных кораблей и судов Тихоокеанского флота, а также проведение работ по гражданскому судостроению.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	</a:t>
            </a:r>
            <a:endParaRPr lang="ru-RU" altLang="zh-CN" sz="1600" dirty="0"/>
          </a:p>
          <a:p>
            <a:pPr algn="just"/>
            <a:endParaRPr lang="zh-CN" altLang="en-US" sz="1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F468BD-B2F0-4090-9710-BE5690088EDC}"/>
              </a:ext>
            </a:extLst>
          </p:cNvPr>
          <p:cNvSpPr/>
          <p:nvPr/>
        </p:nvSpPr>
        <p:spPr>
          <a:xfrm>
            <a:off x="1417803" y="3291437"/>
            <a:ext cx="879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	Компания получает денежные средства в крупном размере по государственным и частным контрактам, поэтому имеет особую потребность в планировании доходов и расходов на долгосрочную перспективу с возможностью анализа полученных результатов.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68F575F7-1A75-43CA-B78E-32F9058F0DD8}"/>
              </a:ext>
            </a:extLst>
          </p:cNvPr>
          <p:cNvSpPr/>
          <p:nvPr/>
        </p:nvSpPr>
        <p:spPr>
          <a:xfrm>
            <a:off x="504825" y="4635231"/>
            <a:ext cx="6257925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u-RU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Для реализации бизнес-процесса бюджетирования в АО «ДЦСС» используется две бюджетные модели: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93EDCD-54F5-4EC8-91E3-6C4F12421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2264" y="4952567"/>
            <a:ext cx="1847847" cy="176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24DDCB41-2C63-4EF7-A197-4106EDADE36C}"/>
              </a:ext>
            </a:extLst>
          </p:cNvPr>
          <p:cNvSpPr/>
          <p:nvPr/>
        </p:nvSpPr>
        <p:spPr>
          <a:xfrm>
            <a:off x="1085850" y="5571311"/>
            <a:ext cx="6096000" cy="7853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Бюджет движения денежных средств (БДДС);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Бюджет доходов и расходов (БДР).</a:t>
            </a:r>
          </a:p>
        </p:txBody>
      </p:sp>
    </p:spTree>
    <p:extLst>
      <p:ext uri="{BB962C8B-B14F-4D97-AF65-F5344CB8AC3E}">
        <p14:creationId xmlns:p14="http://schemas.microsoft.com/office/powerpoint/2010/main" val="265478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F1BCE5-CF45-9BCE-9905-8E376F7B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25" y="810402"/>
            <a:ext cx="2432600" cy="674157"/>
          </a:xfrm>
        </p:spPr>
        <p:txBody>
          <a:bodyPr/>
          <a:lstStyle/>
          <a:p>
            <a:r>
              <a:rPr lang="ru-RU" dirty="0"/>
              <a:t>Проблема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CF5C-547D-33A5-D727-42704181C6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29725" y="1638862"/>
            <a:ext cx="9433475" cy="3580275"/>
          </a:xfrm>
        </p:spPr>
        <p:txBody>
          <a:bodyPr lIns="0" tIns="0" rIns="0" bIns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БДР, отличается повышенной сложностью реализации, поэтому учет статей бюджетов, относящихся к данной модели, не был автоматизирован и проводился с помощью файлов </a:t>
            </a:r>
            <a:r>
              <a:rPr lang="en-US" sz="1800" dirty="0"/>
              <a:t>excel</a:t>
            </a:r>
            <a:r>
              <a:rPr lang="ru-RU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ростом объема данных, используемых для бюджетирования, скорость процесса планирования заметно снизилась;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требование ручной проверки полученных результатов, постоянного исправления формул и неточностей;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риски безопасности, при старом подходе к планированию есть необходимость получения данных из базы и передача в сторонние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желание компании прогнозировать объемы прибыли на долгосрочную перспективу;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518B45-81E8-4B68-82B4-10E2AAF4E9C4}"/>
              </a:ext>
            </a:extLst>
          </p:cNvPr>
          <p:cNvSpPr/>
          <p:nvPr/>
        </p:nvSpPr>
        <p:spPr>
          <a:xfrm>
            <a:off x="929725" y="5602040"/>
            <a:ext cx="11054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Вывод</a:t>
            </a:r>
            <a:r>
              <a:rPr lang="ru-RU" dirty="0"/>
              <a:t>: необходимо автоматизация планирования бюджетирования с целью минимизации действий</a:t>
            </a:r>
          </a:p>
          <a:p>
            <a:r>
              <a:rPr lang="ru-RU" dirty="0"/>
              <a:t>пользователей, а также ускорением составления план/прогнозов.</a:t>
            </a:r>
          </a:p>
        </p:txBody>
      </p:sp>
    </p:spTree>
    <p:extLst>
      <p:ext uri="{BB962C8B-B14F-4D97-AF65-F5344CB8AC3E}">
        <p14:creationId xmlns:p14="http://schemas.microsoft.com/office/powerpoint/2010/main" val="29165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0E21-1FBA-8F91-6CC9-74BD4C27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58681"/>
            <a:ext cx="10504000" cy="1132258"/>
          </a:xfrm>
        </p:spPr>
        <p:txBody>
          <a:bodyPr/>
          <a:lstStyle/>
          <a:p>
            <a:r>
              <a:rPr lang="ru-RU" dirty="0"/>
              <a:t>Требования к системе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F7094-0E53-38D8-3A56-3B8D20EA8C9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/>
          <a:lstStyle/>
          <a:p>
            <a:r>
              <a:rPr lang="ru-RU" altLang="zh-CN" dirty="0"/>
              <a:t>Учет по ЦФО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D82B5-5917-0591-91AC-CAC0617C5B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/>
          <a:lstStyle/>
          <a:p>
            <a:r>
              <a:rPr lang="ru-RU" dirty="0"/>
              <a:t>позволять специалисту вносить информацию о доходах и расходах компании в базу данных, при этом минимизируя ручной ввод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AF8F0-DA24-94FD-74CB-F0A88463579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/>
          <a:lstStyle/>
          <a:p>
            <a:r>
              <a:rPr lang="ru-RU" altLang="zh-CN" dirty="0"/>
              <a:t>Издержки старого способа планирования и контроль</a:t>
            </a:r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0E8ED-C15F-1A5D-EE4B-B6AB67F601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215932"/>
          </a:xfrm>
        </p:spPr>
        <p:txBody>
          <a:bodyPr/>
          <a:lstStyle/>
          <a:p>
            <a:r>
              <a:rPr lang="ru-RU" dirty="0"/>
              <a:t>иметь возможность загружать данные в базу из </a:t>
            </a:r>
            <a:r>
              <a:rPr lang="en-US" dirty="0"/>
              <a:t>excel</a:t>
            </a:r>
            <a:r>
              <a:rPr lang="ru-RU" dirty="0"/>
              <a:t>;</a:t>
            </a:r>
          </a:p>
          <a:p>
            <a:r>
              <a:rPr lang="ru-RU" dirty="0"/>
              <a:t>печатать бюджетные формы государственного образца;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BE3074-C8A4-64ED-A64C-7B647A525A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/>
          <a:lstStyle/>
          <a:p>
            <a:r>
              <a:rPr lang="ru-RU" altLang="zh-CN" dirty="0"/>
              <a:t>Учет по Статьям затрат</a:t>
            </a:r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0E1D1E-6681-7AF1-109C-0FCF158F2F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7"/>
            <a:ext cx="3241113" cy="3443817"/>
          </a:xfrm>
        </p:spPr>
        <p:txBody>
          <a:bodyPr/>
          <a:lstStyle/>
          <a:p>
            <a:pPr lvl="0"/>
            <a:r>
              <a:rPr lang="ru-RU" dirty="0"/>
              <a:t>необходимо вести разделение статей затрат на несколько категорий, и проводить предварительный анализ относительно них: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индивидуальные расходы ЦФО;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РБП и страхование;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зарплата и численность работников; ФОТ и категории работников;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амортизация НМА и ОС;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контроль оказания услуг ЦФО, взаиморасчёты с другими подразделениями организации;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AA871C-7A5D-D97E-37EC-87D4669E3C8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769764" y="3958690"/>
            <a:ext cx="3241114" cy="589026"/>
          </a:xfrm>
        </p:spPr>
        <p:txBody>
          <a:bodyPr/>
          <a:lstStyle/>
          <a:p>
            <a:r>
              <a:rPr lang="ru-RU" altLang="zh-CN" dirty="0"/>
              <a:t>Учет большого количества факторов</a:t>
            </a:r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14405D-1D80-18E7-008C-B60F5389C38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9764" y="4786845"/>
            <a:ext cx="3307811" cy="1490129"/>
          </a:xfrm>
        </p:spPr>
        <p:txBody>
          <a:bodyPr/>
          <a:lstStyle/>
          <a:p>
            <a:r>
              <a:rPr lang="ru-RU" dirty="0"/>
              <a:t>проводить планирование расходов по данным прошлых периодов с учетом различных способов индексации, НДС;</a:t>
            </a:r>
          </a:p>
          <a:p>
            <a:r>
              <a:rPr lang="ru-RU" dirty="0"/>
              <a:t>возможность интеграции с БИТ.ФИНАНС;</a:t>
            </a:r>
          </a:p>
          <a:p>
            <a:endParaRPr lang="en-US" altLang="zh-CN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50D42B2-4DF0-47DD-9E14-AF5F41C1F920}"/>
              </a:ext>
            </a:extLst>
          </p:cNvPr>
          <p:cNvSpPr txBox="1">
            <a:spLocks/>
          </p:cNvSpPr>
          <p:nvPr/>
        </p:nvSpPr>
        <p:spPr>
          <a:xfrm>
            <a:off x="7769764" y="2076739"/>
            <a:ext cx="3241114" cy="77652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Долгосрочное планирование</a:t>
            </a:r>
            <a:endParaRPr lang="en-US" altLang="zh-CN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BC1609B-BF1A-4152-B18F-205EBA62D5E5}"/>
              </a:ext>
            </a:extLst>
          </p:cNvPr>
          <p:cNvSpPr txBox="1">
            <a:spLocks/>
          </p:cNvSpPr>
          <p:nvPr/>
        </p:nvSpPr>
        <p:spPr>
          <a:xfrm>
            <a:off x="7769765" y="2963864"/>
            <a:ext cx="3241113" cy="11100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Times New Roman" panose="02020603050405020304" pitchFamily="18" charset="0"/>
              </a:rPr>
              <a:t>позволять планировать будущие доходы и расходы на долгосрочную перспективу от 3 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EB4036-D65C-7971-663C-7C1FD90D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076325"/>
            <a:ext cx="3848100" cy="2066925"/>
          </a:xfrm>
        </p:spPr>
        <p:txBody>
          <a:bodyPr anchor="ctr"/>
          <a:lstStyle/>
          <a:p>
            <a:r>
              <a:rPr lang="ru-RU" sz="3200" dirty="0"/>
              <a:t>Идея решения проблемы, актуальность, востребованность</a:t>
            </a:r>
            <a:endParaRPr lang="en-US" sz="32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FE4F16E-B16C-4471-AB7B-BAA04FF0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74848"/>
              </p:ext>
            </p:extLst>
          </p:nvPr>
        </p:nvGraphicFramePr>
        <p:xfrm>
          <a:off x="3838575" y="659782"/>
          <a:ext cx="8096250" cy="5786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476">
                  <a:extLst>
                    <a:ext uri="{9D8B030D-6E8A-4147-A177-3AD203B41FA5}">
                      <a16:colId xmlns:a16="http://schemas.microsoft.com/office/drawing/2014/main" val="2958163649"/>
                    </a:ext>
                  </a:extLst>
                </a:gridCol>
                <a:gridCol w="1620393">
                  <a:extLst>
                    <a:ext uri="{9D8B030D-6E8A-4147-A177-3AD203B41FA5}">
                      <a16:colId xmlns:a16="http://schemas.microsoft.com/office/drawing/2014/main" val="3549407687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170900380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035048487"/>
                    </a:ext>
                  </a:extLst>
                </a:gridCol>
                <a:gridCol w="1620393">
                  <a:extLst>
                    <a:ext uri="{9D8B030D-6E8A-4147-A177-3AD203B41FA5}">
                      <a16:colId xmlns:a16="http://schemas.microsoft.com/office/drawing/2014/main" val="1489933956"/>
                    </a:ext>
                  </a:extLst>
                </a:gridCol>
              </a:tblGrid>
              <a:tr h="35411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Критерии оценки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Новая подсистема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БИТ.Финанс ПРОФ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«ФинГрад»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«Финансист»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3523068286"/>
                  </a:ext>
                </a:extLst>
              </a:tr>
              <a:tr h="73868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 БДДС и БДР</a:t>
                      </a: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Отдельные формы</a:t>
                      </a: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Отдельные формы</a:t>
                      </a: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Отдельные формы</a:t>
                      </a: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Отдельные формы, но можно вместе</a:t>
                      </a: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613031795"/>
                  </a:ext>
                </a:extLst>
              </a:tr>
              <a:tr h="73868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Финансовые затраты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120 тыс. рублей (оплата рабочих часов сотрудника)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450 тыс. руб. + внедрение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250-500 тыс. рублей ежегодно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50-70 тыс. рублей ежегодно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4065819872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Загрузка из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excel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Есть, через шаблон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Есть, через шаблон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Ручной ввод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Есть, через шаблон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2038689179"/>
                  </a:ext>
                </a:extLst>
              </a:tr>
              <a:tr h="73868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Отдельный анализ зарплаты, ФОТ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 категориям работников, ЦФО, статьям затрат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 статьям затрат и ЦФО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 ЦФО, без расчета отклонений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Только по статьям затрат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1475926215"/>
                  </a:ext>
                </a:extLst>
              </a:tr>
              <a:tr h="93479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Анализ расходов будущих периодов, амортизация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Есть, с графиком выплат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Есть, без графика выплат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2345426449"/>
                  </a:ext>
                </a:extLst>
              </a:tr>
              <a:tr h="53625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Печать форм гос. образца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2504981452"/>
                  </a:ext>
                </a:extLst>
              </a:tr>
              <a:tr h="55665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Установка контрольных значений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807593125"/>
                  </a:ext>
                </a:extLst>
              </a:tr>
              <a:tr h="73868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Годовые планы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Есть, максимально реалистичные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Есть, имеют сложную настройку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Есть, без сравнения с планами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Только по статьям, прогноз только по прошлому периоду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84" marR="37484" marT="0" marB="0"/>
                </a:tc>
                <a:extLst>
                  <a:ext uri="{0D108BD9-81ED-4DB2-BD59-A6C34878D82A}">
                    <a16:rowId xmlns:a16="http://schemas.microsoft.com/office/drawing/2014/main" val="2946341594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E39AE9-C2C8-4AF0-8EF5-C8B754DCEDCF}"/>
              </a:ext>
            </a:extLst>
          </p:cNvPr>
          <p:cNvSpPr/>
          <p:nvPr/>
        </p:nvSpPr>
        <p:spPr>
          <a:xfrm>
            <a:off x="123825" y="3271064"/>
            <a:ext cx="36385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Особенности нового 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масштабируемость;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изначально создаётся с учетом специфики внутренних процессов, актуальных требований к планированию и отчетности;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новая подсистема позволяет гибко управлять вводом и анализом данных и проводить предварительный анализ;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602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FD9-165B-7011-3424-9AD1D0B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6" y="334406"/>
            <a:ext cx="1638300" cy="421866"/>
          </a:xfrm>
        </p:spPr>
        <p:txBody>
          <a:bodyPr/>
          <a:lstStyle/>
          <a:p>
            <a:r>
              <a:rPr lang="ru-RU" sz="3000" dirty="0"/>
              <a:t>Цель</a:t>
            </a:r>
            <a:endParaRPr lang="en-US" sz="30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402697F-0B79-4DFC-80D8-F7C126C68361}"/>
              </a:ext>
            </a:extLst>
          </p:cNvPr>
          <p:cNvSpPr/>
          <p:nvPr/>
        </p:nvSpPr>
        <p:spPr>
          <a:xfrm>
            <a:off x="772432" y="892275"/>
            <a:ext cx="10067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реализовать бюджетную модель БДР с учетом всех требований заказчика.</a:t>
            </a:r>
            <a:endParaRPr lang="en-US" altLang="zh-CN" sz="16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BBDEC0C-1E90-4047-A809-2F2E1B884667}"/>
              </a:ext>
            </a:extLst>
          </p:cNvPr>
          <p:cNvSpPr/>
          <p:nvPr/>
        </p:nvSpPr>
        <p:spPr>
          <a:xfrm>
            <a:off x="620939" y="2046445"/>
            <a:ext cx="11313886" cy="466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476F27C-E71C-4B2F-A298-1032855478DA}"/>
              </a:ext>
            </a:extLst>
          </p:cNvPr>
          <p:cNvSpPr txBox="1">
            <a:spLocks/>
          </p:cNvSpPr>
          <p:nvPr/>
        </p:nvSpPr>
        <p:spPr>
          <a:xfrm>
            <a:off x="331561" y="1230829"/>
            <a:ext cx="1638300" cy="5034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/>
              <a:t>Задачи</a:t>
            </a:r>
            <a:endParaRPr lang="en-US" sz="3000" dirty="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FCDA4A5-D3C6-482D-9A38-4399135C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32" y="1801712"/>
            <a:ext cx="517207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Провести анализ текущей системы учета доходов и расходов компании.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Определить, какие данные сейчас вносятся вручную, какие можно загружать автоматически, как организована работа с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Подготовить список необходимых доработок для упрощения ввода и загрузки данных в базу.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Разработать структуру статей доходов и расходов.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Разбить все затраты на категории: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индивидуальные расходы ЦФО,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расходы по страхованию и РБП,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фонд оплаты труда, численность работников и категории сотрудников, амортизация НМА и ОС.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Настроить возможность предварительного анализа данных по этим категориям.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0825E95-6306-42BA-8A21-870E285B001A}"/>
              </a:ext>
            </a:extLst>
          </p:cNvPr>
          <p:cNvSpPr/>
          <p:nvPr/>
        </p:nvSpPr>
        <p:spPr>
          <a:xfrm>
            <a:off x="6096000" y="1801712"/>
            <a:ext cx="56834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b="1" dirty="0">
                <a:latin typeface="Arial" panose="020B0604020202020204" pitchFamily="34" charset="0"/>
              </a:rPr>
              <a:t>Разработать систему планирования финансовых показателей на 3 года и более.</a:t>
            </a:r>
            <a:r>
              <a:rPr lang="ru-RU" altLang="ru-RU" sz="1600" dirty="0">
                <a:latin typeface="Arial" panose="020B0604020202020204" pitchFamily="34" charset="0"/>
              </a:rPr>
              <a:t> Настроить прогноз доходов, расходов, численности работников, ФОТ с учетом изменений по индексации, НДС, планируемых корректировок и данных прошлых лет.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b="1" dirty="0">
                <a:latin typeface="Arial" panose="020B0604020202020204" pitchFamily="34" charset="0"/>
              </a:rPr>
              <a:t>Настроить учет и контроль взаиморасчетов между подразделениями.</a:t>
            </a:r>
            <a:r>
              <a:rPr lang="ru-RU" altLang="ru-RU" sz="1600" dirty="0">
                <a:latin typeface="Arial" panose="020B0604020202020204" pitchFamily="34" charset="0"/>
              </a:rPr>
              <a:t> Организовать систему регистрации услуг ЦФО и внутреннего обмена, обеспечить возможность формирования отчетов по этим данным.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b="1" dirty="0">
                <a:latin typeface="Arial" panose="020B0604020202020204" pitchFamily="34" charset="0"/>
              </a:rPr>
              <a:t>Изучить и описать возможности интеграции с системой БИТ.ФИНАНС.</a:t>
            </a:r>
            <a:r>
              <a:rPr lang="ru-RU" altLang="ru-RU" sz="1600" dirty="0">
                <a:latin typeface="Arial" panose="020B0604020202020204" pitchFamily="34" charset="0"/>
              </a:rPr>
              <a:t> Определить, какие данные можно передавать, в каком виде и как будет осуществляться обмен информацией.</a:t>
            </a:r>
          </a:p>
        </p:txBody>
      </p:sp>
    </p:spTree>
    <p:extLst>
      <p:ext uri="{BB962C8B-B14F-4D97-AF65-F5344CB8AC3E}">
        <p14:creationId xmlns:p14="http://schemas.microsoft.com/office/powerpoint/2010/main" val="353938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15DBC-5D74-7158-E1CC-6D8A61C1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/>
          <a:p>
            <a:r>
              <a:rPr lang="ru-RU" sz="3000" dirty="0"/>
              <a:t>Обоснование средств реализации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68BE-E9D1-11B5-98A6-AC6AC963C5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anchor="ctr">
            <a:normAutofit/>
          </a:bodyPr>
          <a:lstStyle/>
          <a:p>
            <a:pPr algn="just"/>
            <a:r>
              <a:rPr lang="ru-RU" altLang="zh-CN" sz="1600" dirty="0"/>
              <a:t>Для реализации подсистемы была использована типовая конфигурация «1С: Бухгалтерия КОРП 3.0». В данной конфигурации есть все необходимые типовые объекты (например, справочник «Статьи затрат»), а также компания «ДЦСС» давно использует данную подсистему для построения различных отчетов, с целью анализа данных.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0075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A99D56-AD9E-49F6-8F9C-0A9E60E8D1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000" y="1645430"/>
            <a:ext cx="5509175" cy="461574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3D9FA51-6EE7-47D2-82B9-95A6AAAC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36" y="963055"/>
            <a:ext cx="2325914" cy="551419"/>
          </a:xfrm>
        </p:spPr>
        <p:txBody>
          <a:bodyPr/>
          <a:lstStyle/>
          <a:p>
            <a:r>
              <a:rPr lang="ru-RU" sz="3000" dirty="0"/>
              <a:t>Структура</a:t>
            </a:r>
            <a:endParaRPr lang="en-US" sz="3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B5EEC1-0700-4E90-AB64-EF9BC2F923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29934" y="2457450"/>
            <a:ext cx="6114415" cy="38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D835A2-D715-47C6-ADC1-EC8F63798D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1565" y="3114676"/>
            <a:ext cx="5791200" cy="35370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8D3290-9581-4DFC-A0E9-5A901F44BB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9750" y="453954"/>
            <a:ext cx="6265376" cy="28512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40C3129-0DD2-4B4D-9244-95E3B3E4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11" y="989508"/>
            <a:ext cx="2325914" cy="551419"/>
          </a:xfrm>
        </p:spPr>
        <p:txBody>
          <a:bodyPr/>
          <a:lstStyle/>
          <a:p>
            <a:r>
              <a:rPr lang="ru-RU" sz="3000" dirty="0"/>
              <a:t>Структура</a:t>
            </a:r>
            <a:endParaRPr lang="en-US" sz="3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42E692C-9938-4D0F-98E8-7970773698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0033" y="3179319"/>
            <a:ext cx="5780403" cy="35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9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D92EA7-0D9D-4DD7-ACED-749A5B292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04F9B3-91A5-4375-A792-D38A13F219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CD44FAE9-C7DC-48CA-9BFD-B49E0265C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846</Words>
  <Application>Microsoft Office PowerPoint</Application>
  <PresentationFormat>Широкоэкранный</PresentationFormat>
  <Paragraphs>115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Franklin Gothic Heavy</vt:lpstr>
      <vt:lpstr>Symbol</vt:lpstr>
      <vt:lpstr>Custom</vt:lpstr>
      <vt:lpstr> Реализация  модели бюджетирования для 1С:Бухгалтерия предприятия КОРП 3.0 </vt:lpstr>
      <vt:lpstr>АО «Дальневосточный центр судостроения и судоремонта»</vt:lpstr>
      <vt:lpstr>Проблема</vt:lpstr>
      <vt:lpstr>Требования к системе</vt:lpstr>
      <vt:lpstr>Идея решения проблемы, актуальность, востребованность</vt:lpstr>
      <vt:lpstr>Цель</vt:lpstr>
      <vt:lpstr>Обоснование средств реализации</vt:lpstr>
      <vt:lpstr>Структура</vt:lpstr>
      <vt:lpstr>Структура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Реализация  модели бюджетирования для 1С:Бухгалтерия предприятия КОРП 3.0 </dc:title>
  <cp:lastModifiedBy>Алина Рыжая</cp:lastModifiedBy>
  <cp:revision>12</cp:revision>
  <dcterms:modified xsi:type="dcterms:W3CDTF">2025-04-20T11:58:39Z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