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машев Сергей Антонович" initials="ДСА" lastIdx="1" clrIdx="0">
    <p:extLst>
      <p:ext uri="{19B8F6BF-5375-455C-9EA6-DF929625EA0E}">
        <p15:presenceInfo xmlns:p15="http://schemas.microsoft.com/office/powerpoint/2012/main" userId="S::domashev.sa@students.dvfu.ru::c8794ba1-626f-44c7-840a-ff8c4d945b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2F74E-4C8B-4521-AF7A-633603DD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AB44E6-3047-4E69-8329-E72497B8B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F08C0-8863-4006-A3C4-FE73BBFE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04FCB-9E7E-4C64-B51A-3D8439C5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C919F-FAC6-4322-90CA-C00086C5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BD8C3-5FEA-4B85-A50A-C3F62041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4D917-7A8B-4BBD-AA68-CF7A37373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3F877-A403-4D6D-BED1-13BB08E0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56BF2A-85AB-4195-A57E-17AA276F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0281E-E831-4B93-87A9-2DD8D4A7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9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D0E128-8BD4-4609-9C82-0FA4E3E9A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416A43-5DD1-4B88-BB8A-2B36B001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996962-6FEB-4CD7-8CCA-440AFE67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5C5D0F-7321-401A-86EE-BE9FA784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96D0C6-7759-44E8-B9E7-655CC01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82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0983A-BA34-4F30-B2B9-ED037C8E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C8550-38A5-4D76-B756-1653FFDB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12B23-735E-4E01-8973-CE508E96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BD8FF0-0BF3-4333-8D47-C8452753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6FD50-C3F9-44E6-BA16-BE48E443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2D067-D835-4F2E-AC23-E76788C8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54C7E-0D12-4F94-AE6D-09077B98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B19AE-61D1-4468-9FF7-9D059393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DBC02-9E70-45A3-BA79-6CECBBAE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FC9A32-8CCD-429D-96D8-B5E49BA3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57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53726-07AE-4248-ABE4-FC921E6C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0DEE-9976-4158-AA2A-15729322E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82B150-D99F-4D51-AB27-263D20E2E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9620CE-F915-4879-94FE-B30FE27F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FF696D-F51C-4997-8E03-3B93D79B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61FC3-8686-4805-83BE-0EC26730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9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49DEE-B4B6-42D8-908C-DB142BE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6696F6-45F3-45A5-B66A-60883437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FBAE0D-6687-46AD-8A7E-59CE1A75F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EF044E-7A7E-487E-A105-2AEF91F43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BA4161-5D8F-4DC8-A6E1-FDABECB8A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E298B9-2BD5-41E4-A537-0B5EF8E0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864D4F-37FB-4736-A778-6960711E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12BA4F-4F66-49DA-8DF8-49FAA6A5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7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C9E3C-7187-4E3A-BB74-1E27FD55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3F139B-CBCD-4FF0-9CED-E4762CEA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5EE1DF-9702-4BB1-AE73-516A863A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766334-99EF-4B9E-9CB8-6F3A31EE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9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6A4226-C2B2-4279-AF93-540377B1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0078BD-570C-4E7B-AB3B-201840CA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550F70-0829-441C-8C85-FFEAC921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F3437-7C47-48D8-9C84-4E9849E4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825A1-9D13-4370-BD97-042FEA74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58D17F-3DF5-461A-ACCC-DF6DCCF1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EB9BCE-435D-430F-A71E-0F28D40A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EFD961-9969-4409-B25A-D6CA12E5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A98516-1B10-4345-B79B-2436B4F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51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77457-9423-4624-9B20-FECACA93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0A31FE-637C-49B7-909A-8FD3FCDBB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74922C-078A-4FE1-9D1E-C3DB71FC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5BBC3-5F7C-4CC0-AA4B-9F7D4E67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4E272B-CDBC-4437-8498-B97262EC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98B5E-2E60-41A7-875D-EB7A478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35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5BCA1-2817-4AA2-BC31-6BA089D5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1B7F27-B5AA-45BF-A963-BEAB41B5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5EA02-50EA-48B4-9FA5-F93108B4C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4C4C-8E2D-4B0B-9107-A08DF43EFFFA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EE9C1-7E57-4AA8-BA6E-999B2F7BE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D9B5F-F27A-4587-AC48-2B13951A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199F-F231-4DAF-8C02-6E92A2088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0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52092E-F814-4E0B-B8DF-6DA0F84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моделирование радиационно - кондуктивного теплообмена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BDF0E2-E9D4-427E-A7EE-F59A2C4B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026" y="2063691"/>
            <a:ext cx="9717947" cy="40797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ыполнили студенты 3 курса Домашев С.А. и Нехорошев В.Н.</a:t>
            </a:r>
          </a:p>
          <a:p>
            <a:pPr marL="0" indent="0" algn="ctr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д.ф.-м.н., профессор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Ковтанюк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А.Е.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математического и компьютерного моделирования</a:t>
            </a:r>
          </a:p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ИМКТ ДВФУ</a:t>
            </a:r>
          </a:p>
          <a:p>
            <a:pPr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Владивосток 2024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F882CA-E633-4051-B3CF-7DCB54B0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418" y="4705050"/>
            <a:ext cx="1295581" cy="2152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CC7DEE-A411-425D-B239-59422374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" y="4638365"/>
            <a:ext cx="124794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1E1CE-0892-4037-B991-665CCD97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исходящей энергии от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B59F326-E82A-44D9-9A61-0DA47DFD2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888" y="1825625"/>
            <a:ext cx="5924224" cy="4351338"/>
          </a:xfrm>
        </p:spPr>
      </p:pic>
    </p:spTree>
    <p:extLst>
      <p:ext uri="{BB962C8B-B14F-4D97-AF65-F5344CB8AC3E}">
        <p14:creationId xmlns:p14="http://schemas.microsoft.com/office/powerpoint/2010/main" val="427628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8AF9A-15D9-432F-8C04-8680FDA5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исходящей энергии от Гамма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B9A8B9F-CF0D-4574-8E2D-0734D7EFD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150" y="1825625"/>
            <a:ext cx="5731699" cy="4351338"/>
          </a:xfrm>
        </p:spPr>
      </p:pic>
    </p:spTree>
    <p:extLst>
      <p:ext uri="{BB962C8B-B14F-4D97-AF65-F5344CB8AC3E}">
        <p14:creationId xmlns:p14="http://schemas.microsoft.com/office/powerpoint/2010/main" val="13319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75E09-D698-443E-9B20-EBDFE3F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 распределений при максимальных и минимальных значениях параметров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0E545DC-D35E-4261-960A-F9DE5D978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135882"/>
              </p:ext>
            </p:extLst>
          </p:nvPr>
        </p:nvGraphicFramePr>
        <p:xfrm>
          <a:off x="147782" y="1874982"/>
          <a:ext cx="11206017" cy="485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39">
                  <a:extLst>
                    <a:ext uri="{9D8B030D-6E8A-4147-A177-3AD203B41FA5}">
                      <a16:colId xmlns:a16="http://schemas.microsoft.com/office/drawing/2014/main" val="294630369"/>
                    </a:ext>
                  </a:extLst>
                </a:gridCol>
                <a:gridCol w="3735339">
                  <a:extLst>
                    <a:ext uri="{9D8B030D-6E8A-4147-A177-3AD203B41FA5}">
                      <a16:colId xmlns:a16="http://schemas.microsoft.com/office/drawing/2014/main" val="859500482"/>
                    </a:ext>
                  </a:extLst>
                </a:gridCol>
                <a:gridCol w="3735339">
                  <a:extLst>
                    <a:ext uri="{9D8B030D-6E8A-4147-A177-3AD203B41FA5}">
                      <a16:colId xmlns:a16="http://schemas.microsoft.com/office/drawing/2014/main" val="2660130888"/>
                    </a:ext>
                  </a:extLst>
                </a:gridCol>
              </a:tblGrid>
              <a:tr h="188353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98087"/>
                  </a:ext>
                </a:extLst>
              </a:tr>
              <a:tr h="1091256"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03241"/>
                  </a:ext>
                </a:extLst>
              </a:tr>
              <a:tr h="1883536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617353"/>
                  </a:ext>
                </a:extLst>
              </a:tr>
            </a:tbl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93FE1AD-94C8-40F5-8BF3-97976071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2" y="1874982"/>
            <a:ext cx="1086001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19BE4-AA65-435A-B9A0-3F26063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BD30771-C31F-488A-BA50-443CE83C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Рассмотрена модель радиационно – кондуктивного теплообмена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 и реализован алгоритм в пакете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FreeFEM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Изучено влияние коэффициентов на температурное поле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Приведены необходимые визуализации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81976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44C9B-CFA8-4BE1-AC54-46A38B01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80"/>
            <a:ext cx="10515600" cy="106990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68328-CC84-4AA4-B5F8-F519D52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1" y="1389397"/>
            <a:ext cx="864974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 к изучению проблем сложного теплопереноса (где радиационный, конвективный и кондуктивный вклады одновременно учитываются) мотивировано их важностью для многих инженерных приложений.     Здесь можно назвать следующие примеры: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моделирование теплообмена в камерах сгорания и промышленных печах, оценка эффективности систем охлаждения, прогнозирование теплопередачи в производстве стекла, управление тепловыми процессами в производстве оптического волокна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6914E9-8D84-4ABD-8309-91A0D849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581" y="1479219"/>
            <a:ext cx="3484228" cy="20549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C07F82-333B-4426-8EC4-3CE84E29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81" y="3685834"/>
            <a:ext cx="3484228" cy="19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9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3CE6E-BDE3-40B9-861F-8B89819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02"/>
            <a:ext cx="10515600" cy="6321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6288B1-7C6A-4619-A5F4-EA8EFDC93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693" y="998290"/>
                <a:ext cx="11686564" cy="5708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Следующая стационарная модель нормализованной диффузии (P1), описывающая радиационное, кондуктивное и конвективное тепло. рассматривается перенос в ограниченной области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⊂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ru-RU" sz="18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ru-RU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Здесь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нормализованная температура,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нормализованная интенсивность излучения, усредненная по всем направлениям,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m:rPr>
                        <m:nor/>
                      </m:rPr>
                      <a:rPr lang="ru-RU" sz="1800" b="0" i="0" smtClean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800" dirty="0" smtClean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—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заданное поле свободной скорости дивергенции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dirty="0" smtClean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—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поглощения. Константы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определяются формулами</a:t>
                </a:r>
              </a:p>
              <a:p>
                <a:pPr marL="0" indent="0">
                  <a:buNone/>
                </a:pPr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 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ru-RU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коэффициент теплопроводности,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удельная теплоемкость,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плотность,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постоянная Стефана–Больцмана,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показатель преломления,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  <m:sup/>
                    </m:sSubSup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максимальная температура в ненормированной модели,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κ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:=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суммарный коэффициент затухания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коэффициент рассеяния. Коэффициент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описывает анизотропию рассеяния.</a:t>
                </a:r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6288B1-7C6A-4619-A5F4-EA8EFDC93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693" y="998290"/>
                <a:ext cx="11686564" cy="5708708"/>
              </a:xfrm>
              <a:blipFill>
                <a:blip r:embed="rId2"/>
                <a:stretch>
                  <a:fillRect l="-469" t="-748" r="-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A55AFC-1709-41B3-A0F2-00885AAB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2031934"/>
            <a:ext cx="257211" cy="2857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6E84B0-8CE8-4822-BF28-5A9310DB0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2568168"/>
            <a:ext cx="2762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5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3CE6E-BDE3-40B9-861F-8B89819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02"/>
            <a:ext cx="10515600" cy="6321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6288B1-7C6A-4619-A5F4-EA8EFDC93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693" y="998290"/>
                <a:ext cx="11686564" cy="5708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Предполагаются следующие граничные условия на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Г:=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b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𝛩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заданные функции, определенные на Г, а символ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обозначает производную по внешнему нормальному направлению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6288B1-7C6A-4619-A5F4-EA8EFDC93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693" y="998290"/>
                <a:ext cx="11686564" cy="5708708"/>
              </a:xfrm>
              <a:blipFill>
                <a:blip r:embed="rId2"/>
                <a:stretch>
                  <a:fillRect l="-469" t="-10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847F2-83CA-4FD3-AFA1-E251F7AC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36" y="1693267"/>
            <a:ext cx="276264" cy="2572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F352BC-AD90-4560-BC01-5B195C00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536" y="2372080"/>
            <a:ext cx="26673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3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3CE6E-BDE3-40B9-861F-8B89819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02"/>
            <a:ext cx="10515600" cy="6321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Слабая формулировка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6288B1-7C6A-4619-A5F4-EA8EFDC93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693" y="998290"/>
                <a:ext cx="11686564" cy="5708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Пара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)∈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)×</m:t>
                    </m:r>
                    <m:sSup>
                      <m:s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называется слабым решением задачи (1), (2) с граничными условиями (3), (4)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если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𝛻𝜃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𝛻𝜂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𝛻𝜃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nary>
                        <m:naryPr>
                          <m:limLoc m:val="subSup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</m:sub>
                        <m:sup/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𝜂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𝛻𝜑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𝛻𝜓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)+ </m:t>
                      </m:r>
                      <m:nary>
                        <m:naryPr>
                          <m:limLoc m:val="subSup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</m:sub>
                        <m:sup/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9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6288B1-7C6A-4619-A5F4-EA8EFDC93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693" y="998290"/>
                <a:ext cx="11686564" cy="5708708"/>
              </a:xfrm>
              <a:blipFill>
                <a:blip r:embed="rId2"/>
                <a:stretch>
                  <a:fillRect l="-469" t="-1068" r="-2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6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264CB-D018-44A1-8AA3-1ECED3CC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79"/>
            <a:ext cx="10515600" cy="87644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Слабая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088B7B-129E-4F83-A80C-1B73E01EC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625"/>
                <a:ext cx="10515600" cy="56371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900" dirty="0"/>
                  <a:t>	</a:t>
                </a:r>
                <a:r>
                  <a:rPr lang="ru-RU" sz="1800" dirty="0"/>
                  <a:t>Использовать будем итерационный алгоритм. Ввиду нелинейности модели </a:t>
                </a:r>
                <a:r>
                  <a:rPr lang="ru-RU" sz="1800" dirty="0" err="1"/>
                  <a:t>воспульзуемся</a:t>
                </a:r>
                <a:r>
                  <a:rPr lang="ru-RU" sz="1800" dirty="0"/>
                  <a:t> следующим итерационным алгоритмом Задаем начальное приближение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Определяем счётчик цикла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= 0</a:t>
                </a:r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/>
                  <a:t>2. Находим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 уравнения</a:t>
                </a:r>
              </a:p>
              <a:p>
                <a:pPr marL="0" indent="0">
                  <a:buNone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𝛻𝜂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nary>
                        <m:naryPr>
                          <m:limLoc m:val="subSup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</m:sub>
                        <m:sup/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𝜂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Затем находим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 уравнения </a:t>
                </a:r>
              </a:p>
              <a:p>
                <a:pPr marL="0" indent="0">
                  <a:buNone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𝛻𝜓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)+ </m:t>
                      </m:r>
                      <m:nary>
                        <m:naryPr>
                          <m:limLoc m:val="subSup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</m:sub>
                        <m:sup/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= k+1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Go to </a:t>
                </a: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начало цикла</a:t>
                </a:r>
              </a:p>
              <a:p>
                <a:pPr marL="0" indent="0">
                  <a:buNone/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 Выходим из цикла по конечному числу итераци</a:t>
                </a: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й, которое изначально подобрано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900" dirty="0"/>
              </a:p>
              <a:p>
                <a:pPr marL="0" indent="0">
                  <a:buNone/>
                </a:pPr>
                <a:endParaRPr lang="ru-RU" sz="19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088B7B-129E-4F83-A80C-1B73E01EC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625"/>
                <a:ext cx="10515600" cy="5637196"/>
              </a:xfrm>
              <a:blipFill>
                <a:blip r:embed="rId2"/>
                <a:stretch>
                  <a:fillRect l="-522" t="-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8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E5403474-6AC4-4D64-9F2B-7E1EEE53C1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2179"/>
                <a:ext cx="10515600" cy="1161672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Исследование влияния параметров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исходящую энергию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E5403474-6AC4-4D64-9F2B-7E1EEE53C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2179"/>
                <a:ext cx="10515600" cy="1161672"/>
              </a:xfrm>
              <a:blipFill>
                <a:blip r:embed="rId2"/>
                <a:stretch>
                  <a:fillRect t="-16230" b="-23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EA6E6B-762E-45E3-AFA5-96C5686A3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851"/>
                <a:ext cx="10515600" cy="53519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Расчётная область: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): 0&lt;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&lt;50, 0&lt;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&lt;10</m:t>
                          </m:r>
                        </m:e>
                      </m:d>
                    </m:oMath>
                  </m:oMathPara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Части границы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 являются областями притока и оттока соответственно. Боковые грани, параллельные оси x1, являются сплошными стенками канала. Максимальная температура выбрана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  <m:sup/>
                    </m:sSubSup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500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°C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EA6E6B-762E-45E3-AFA5-96C5686A3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851"/>
                <a:ext cx="10515600" cy="5351970"/>
              </a:xfrm>
              <a:blipFill>
                <a:blip r:embed="rId3"/>
                <a:stretch>
                  <a:fillRect l="-522" t="-1139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2BEEC4-A30A-4320-91FD-1E3C02DD6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818" y="2000154"/>
            <a:ext cx="528319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D7C72-F4B6-4799-9CD5-A007046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температур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7ABD8A-4583-43F2-A30D-7BE5EB71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98" y="1862847"/>
            <a:ext cx="10240804" cy="4344006"/>
          </a:xfrm>
        </p:spPr>
      </p:pic>
    </p:spTree>
    <p:extLst>
      <p:ext uri="{BB962C8B-B14F-4D97-AF65-F5344CB8AC3E}">
        <p14:creationId xmlns:p14="http://schemas.microsoft.com/office/powerpoint/2010/main" val="410643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E5403474-6AC4-4D64-9F2B-7E1EEE53C1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2179"/>
                <a:ext cx="10515600" cy="1161672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Исследование влияния параметров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исходящую энергию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E5403474-6AC4-4D64-9F2B-7E1EEE53C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2179"/>
                <a:ext cx="10515600" cy="1161672"/>
              </a:xfrm>
              <a:blipFill>
                <a:blip r:embed="rId2"/>
                <a:stretch>
                  <a:fillRect t="-16230" b="-23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EA6E6B-762E-45E3-AFA5-96C5686A3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851"/>
                <a:ext cx="10515600" cy="53519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Целью моделирование было изучение влияние коэффициентов ..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Исходящую энергию будем считать по формуле </a:t>
                </a:r>
              </a:p>
              <a:p>
                <a:pPr marL="0" indent="0">
                  <a:buNone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Г</m:t>
                              </m:r>
                            </m:e>
                            <m:sup>
                              <m:r>
                                <a:rPr lang="ru-R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𝑛𝑑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Г=</m:t>
                          </m:r>
                        </m:e>
                      </m:nary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Г</m:t>
                              </m:r>
                            </m:e>
                            <m:sup>
                              <m:r>
                                <a:rPr lang="ru-RU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ru-RU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𝛩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sz="1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ru-RU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  <m:r>
                                    <a:rPr lang="ru-RU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𝛩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</m:t>
                          </m:r>
                        </m:e>
                      </m:nary>
                    </m:oMath>
                  </m:oMathPara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Выходящая энергия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Определить все переменные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EA6E6B-762E-45E3-AFA5-96C5686A3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851"/>
                <a:ext cx="10515600" cy="5351970"/>
              </a:xfrm>
              <a:blipFill>
                <a:blip r:embed="rId3"/>
                <a:stretch>
                  <a:fillRect l="-522" t="-1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16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643</Words>
  <Application>Microsoft Office PowerPoint</Application>
  <PresentationFormat>Широкоэкранный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Математическое моделирование радиационно - кондуктивного теплообмена</vt:lpstr>
      <vt:lpstr>Актуальность</vt:lpstr>
      <vt:lpstr>Постановка задачи</vt:lpstr>
      <vt:lpstr>Постановка задачи</vt:lpstr>
      <vt:lpstr>Слабая формулировка</vt:lpstr>
      <vt:lpstr>Слабая формулировка</vt:lpstr>
      <vt:lpstr>Исследование влияния параметров β и γ на исходящую энергию</vt:lpstr>
      <vt:lpstr>Распределение температур</vt:lpstr>
      <vt:lpstr>Исследование влияния параметров β и γ на исходящую энергию</vt:lpstr>
      <vt:lpstr>График зависимости исходящей энергии от Бетта.</vt:lpstr>
      <vt:lpstr>График зависимости исходящей энергии от Гамма</vt:lpstr>
      <vt:lpstr>Визуализации распределений при максимальных и минимальных значениях параметров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-α∆θ+v∇θ+bk_a |θ| θ^3=bk_a φ</dc:title>
  <dc:creator>Домашев Сергей Антонович</dc:creator>
  <cp:lastModifiedBy>Домашев Сергей Антонович</cp:lastModifiedBy>
  <cp:revision>37</cp:revision>
  <dcterms:created xsi:type="dcterms:W3CDTF">2024-04-24T07:35:34Z</dcterms:created>
  <dcterms:modified xsi:type="dcterms:W3CDTF">2024-04-25T13:01:57Z</dcterms:modified>
</cp:coreProperties>
</file>