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CC9900"/>
    <a:srgbClr val="996633"/>
    <a:srgbClr val="CC00FF"/>
    <a:srgbClr val="BB1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098" autoAdjust="0"/>
  </p:normalViewPr>
  <p:slideViewPr>
    <p:cSldViewPr snapToGrid="0" showGuides="1">
      <p:cViewPr>
        <p:scale>
          <a:sx n="75" d="100"/>
          <a:sy n="75" d="100"/>
        </p:scale>
        <p:origin x="66" y="-726"/>
      </p:cViewPr>
      <p:guideLst>
        <p:guide orient="horz" pos="2232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8D55A-E011-457C-88A8-D78A0FD9564F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2EB5-3D1C-4ED1-AA7C-587A05F3AD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26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5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3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18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51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83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87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21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24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48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1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30CC-2F89-AF96-C067-BCA4A378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CB574-5EAD-E35B-ED8D-7F85A731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F974-F0C4-1ED4-A5F7-0B426E8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F4F6-D81E-4C48-948D-F85B22B44EF0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884C-1AAE-445F-6500-E04E7BB1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ECBD-B69A-995A-6420-5F1B2D3C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CA29-C389-7DD0-EE1F-7F8FF2B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C816B-DBA4-9260-ACF8-076F1AE1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6BAC-F59F-0B3E-FC79-37DF437D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507-3CE6-4B55-B0AD-C33FD3534BC7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C4A5-0E0A-2525-8477-B0CFE7D5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3BCD-1C0E-7FB7-3D6C-CAA185AF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60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FA420-B74C-8A51-60FC-BF8A4A59F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E85B-EBA7-A512-A07A-4A596D32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2B78-CAD4-007C-1649-665CB1C2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7DB3-5798-4814-BD88-38A89BA93AD4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5C19-52BD-4EDC-493F-F323CC82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BC79-1740-8736-C747-EAF9630B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3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71B2-27FC-0D81-B86E-4AB2B808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EE98-CF7F-A27F-FBD0-2307A760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466D-9D48-2B21-B526-3D08E27F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9F1C-9D95-4EDB-AE1F-29642BD61FCF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ECEF-7FA7-A944-21CD-979F41DE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CED5-4537-9B87-C8EE-0FB78FDC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8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43DC-F759-2DE5-4F80-362D7F70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61F2-06E5-F2A2-134B-62A0EE1E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FC80-E362-36AC-CBDF-481CD7E5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F6A-CD97-4614-9D56-B0040675368B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25AC-83BF-0A01-9920-F03E53B2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60447-18E4-9DB7-A24F-4A7F052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88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A15D-42D8-F741-00E9-3A7FFB0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CD96-16BE-462E-2536-4DC8F9297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70B6E-9504-98E8-20E6-3F0FB86A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4AD9-0977-CC3D-9CBC-72B96A9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E87-6D11-4E23-B8CA-4B95144031B2}" type="datetime1">
              <a:rPr lang="es-MX" smtClean="0"/>
              <a:t>21/06/2023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AC63-CE41-AA95-AAB5-2587DB1C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10AED-6FFB-9AEA-C2BF-74DF54F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04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987B-19BE-7961-0DCD-96AAE244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90FE9-7E0F-8D9F-CC37-A4159CBF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95A67-2A55-E1B8-69A9-C84E5D12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56672-F2DF-F5AD-D830-26D1A45C4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A0D80-B32E-613B-E9B6-74D0137F4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A75C4-1AC8-ECA6-B089-6DCBA0BD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4084-C8C6-4EF0-BB1E-0C9F9C98B86F}" type="datetime1">
              <a:rPr lang="es-MX" smtClean="0"/>
              <a:t>21/06/2023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A0FEC-4887-FB0F-9F67-5FC152A9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0B7C4-93D0-3A09-E8B0-65835285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99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CB0B-C70C-AC22-63EF-8867D96D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DC5F4-5F57-3B3C-4EF1-4983761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265-D4EE-4628-80EF-E8D92BF8F3AB}" type="datetime1">
              <a:rPr lang="es-MX" smtClean="0"/>
              <a:t>21/06/2023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BC4E-9534-FDCC-3E11-D531FD4F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189D5-3F50-83AC-AD68-DD67650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4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158B9-BF22-1879-8D11-878B36BB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939-27DE-425A-9DAA-3290CE9CE715}" type="datetime1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15463-7D6E-F577-9BD1-D2975DC4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A1AAE-01FD-AE9C-5DF8-56C6924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07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45EF-E8B0-BC25-3033-35FE0906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03A1-0971-D0D0-E314-6D041D63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CFB7-F91E-046F-BA81-5CACD8EB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0B6A7-9C3E-3E66-B7FA-A5764CD9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44E1-6EA8-4AA3-A4AE-7BFFBB08D699}" type="datetime1">
              <a:rPr lang="es-MX" smtClean="0"/>
              <a:t>21/06/2023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139F-CCAD-2071-9F0A-2501DFD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C91D-6E7F-2AFE-0FB4-10E796EF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9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A987-066D-A528-707B-3CF4F86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DD9FC-B47C-8C40-7051-06348AD4B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C00A-34B6-60AE-D8D4-1D33A14E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20D57-1FE7-6DCE-2F17-972FB28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20A-4610-44D0-B519-D731C117382D}" type="datetime1">
              <a:rPr lang="es-MX" smtClean="0"/>
              <a:t>21/06/2023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CBBC-DEEC-5802-A9B4-870F5BB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BC1E-77DB-3390-BD07-B8DBFD31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9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4A77-D9CC-99BB-1849-E2935C1A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195C-72BA-E507-9B78-E061E096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9598-B42C-F7D7-A49F-9A5660522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23D6-0E72-4BCD-A9C0-FA7D725B26AD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67CF-F8A5-AAF5-00EF-67709BCC1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8FDE-9063-182F-DA3B-971BBB3A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94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vidcariboo/player-score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CODER HOUSE PROYECTO BASES DE DATOS FORMULA 1</a:t>
            </a:r>
            <a:endParaRPr lang="es-MX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IBARRA SERGIO</a:t>
            </a:r>
          </a:p>
          <a:p>
            <a:r>
              <a:rPr lang="en-US" sz="2000" dirty="0">
                <a:solidFill>
                  <a:schemeClr val="tx2"/>
                </a:solidFill>
              </a:rPr>
              <a:t>JUNE 2023 </a:t>
            </a:r>
            <a:endParaRPr lang="es-MX" sz="2000" dirty="0">
              <a:solidFill>
                <a:schemeClr val="tx2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F1 Logo - símbolo, significado logotipo, historia, PNG">
            <a:extLst>
              <a:ext uri="{FF2B5EF4-FFF2-40B4-BE49-F238E27FC236}">
                <a16:creationId xmlns:a16="http://schemas.microsoft.com/office/drawing/2014/main" id="{5308FF57-25F4-1BD9-7B31-F47CE971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3881" y="320231"/>
            <a:ext cx="5042785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6DB8C5-338E-C905-8885-ED9056B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79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>
            <a:extLst>
              <a:ext uri="{FF2B5EF4-FFF2-40B4-BE49-F238E27FC236}">
                <a16:creationId xmlns:a16="http://schemas.microsoft.com/office/drawing/2014/main" id="{CD45B1F5-1871-AEB4-EBBE-909F3C00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698" y="544158"/>
            <a:ext cx="4103002" cy="6234545"/>
          </a:xfrm>
          <a:prstGeom prst="rect">
            <a:avLst/>
          </a:prstGeom>
        </p:spPr>
      </p:pic>
      <p:sp>
        <p:nvSpPr>
          <p:cNvPr id="87" name="Title 1">
            <a:extLst>
              <a:ext uri="{FF2B5EF4-FFF2-40B4-BE49-F238E27FC236}">
                <a16:creationId xmlns:a16="http://schemas.microsoft.com/office/drawing/2014/main" id="{C51287F5-98CA-A364-C616-24BA8924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" y="-118623"/>
            <a:ext cx="1175385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presenta la relación entre la distintas entidades de nuestra base Formula1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29177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HIPOTESIS: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pretende analizar patrones, relaciones o tendencias en las distintas variables de estudio, por ejemplo. </a:t>
            </a:r>
          </a:p>
          <a:p>
            <a:r>
              <a:rPr lang="es-MX" sz="2800" dirty="0">
                <a:solidFill>
                  <a:schemeClr val="tx1"/>
                </a:solidFill>
              </a:rPr>
              <a:t>¿Qué tantas veces aquel que empieza en primer lugar la carrera termina en primer lugar?</a:t>
            </a:r>
          </a:p>
          <a:p>
            <a:r>
              <a:rPr lang="es-MX" sz="2800" dirty="0">
                <a:solidFill>
                  <a:schemeClr val="tx1"/>
                </a:solidFill>
              </a:rPr>
              <a:t>¿Existe una relación directa entre ganar Premios específicos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39C51A-9838-0B2E-D736-A6B42C8F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96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CODER HOUSE PROYECTO BASES DE DATOS TRANSFERMARKET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IBARRA SERGIO</a:t>
            </a:r>
          </a:p>
          <a:p>
            <a:r>
              <a:rPr lang="en-US" sz="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JUNE 2023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2" descr="Cover image">
            <a:extLst>
              <a:ext uri="{FF2B5EF4-FFF2-40B4-BE49-F238E27FC236}">
                <a16:creationId xmlns:a16="http://schemas.microsoft.com/office/drawing/2014/main" id="{C93278CC-419A-9E9C-3EAE-02E98E3C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528299"/>
            <a:ext cx="11525864" cy="24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6DB8C5-338E-C905-8885-ED9056B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0657AE-E8E4-4709-9C29-CD63680057C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9E42BC-AC19-47EC-348C-4B8DE4DE9355}"/>
              </a:ext>
            </a:extLst>
          </p:cNvPr>
          <p:cNvSpPr txBox="1"/>
          <p:nvPr/>
        </p:nvSpPr>
        <p:spPr>
          <a:xfrm>
            <a:off x="7200900" y="5835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hlinkClick r:id="rId3"/>
              </a:rPr>
              <a:t>Football Data from Transfermarkt | Kaggle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92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DATASET: 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futbolistas y sus precios de mercado 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extrajo información acerca de cada precios de mercado de futbolistas </a:t>
            </a:r>
          </a:p>
          <a:p>
            <a:r>
              <a:rPr lang="es-MX" sz="2800" dirty="0">
                <a:solidFill>
                  <a:schemeClr val="tx1"/>
                </a:solidFill>
              </a:rPr>
              <a:t>Esta información está dividida en muchas tablas tales como: </a:t>
            </a:r>
            <a:r>
              <a:rPr lang="es-MX" sz="2800" dirty="0" err="1">
                <a:solidFill>
                  <a:schemeClr val="tx1"/>
                </a:solidFill>
              </a:rPr>
              <a:t>appearances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club_games</a:t>
            </a:r>
            <a:r>
              <a:rPr lang="es-MX" sz="2800" dirty="0">
                <a:solidFill>
                  <a:schemeClr val="tx1"/>
                </a:solidFill>
              </a:rPr>
              <a:t>, clubs, </a:t>
            </a:r>
            <a:r>
              <a:rPr lang="es-MX" sz="2800" dirty="0" err="1">
                <a:solidFill>
                  <a:schemeClr val="tx1"/>
                </a:solidFill>
              </a:rPr>
              <a:t>competitions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game_events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games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player_valuations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players</a:t>
            </a:r>
            <a:endParaRPr lang="es-MX" sz="2800" dirty="0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FF60B-42FB-E422-B1D1-B7077B20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03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5874F17-A564-2600-A287-65ACA5C5C826}"/>
              </a:ext>
            </a:extLst>
          </p:cNvPr>
          <p:cNvSpPr/>
          <p:nvPr/>
        </p:nvSpPr>
        <p:spPr>
          <a:xfrm>
            <a:off x="342900" y="285750"/>
            <a:ext cx="4724400" cy="6435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r>
              <a:rPr lang="es-MX" sz="4400" dirty="0"/>
              <a:t>Definiendo las distintas entidades y sus campos </a:t>
            </a:r>
          </a:p>
        </p:txBody>
      </p:sp>
      <p:pic>
        <p:nvPicPr>
          <p:cNvPr id="2050" name="Picture 2" descr="Components of a table (of a database) - w3resource">
            <a:extLst>
              <a:ext uri="{FF2B5EF4-FFF2-40B4-BE49-F238E27FC236}">
                <a16:creationId xmlns:a16="http://schemas.microsoft.com/office/drawing/2014/main" id="{1F838117-A4FC-63DA-6677-784C7926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001450"/>
            <a:ext cx="6472362" cy="426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822678-8B2D-2096-D252-4263035D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00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</a:t>
            </a:r>
            <a:r>
              <a:rPr lang="es-MX" sz="3200" b="1" dirty="0" err="1"/>
              <a:t>Transfermarkt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22056"/>
              </p:ext>
            </p:extLst>
          </p:nvPr>
        </p:nvGraphicFramePr>
        <p:xfrm>
          <a:off x="351103" y="1993944"/>
          <a:ext cx="327601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appearances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appearance_id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game_id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games(</a:t>
                      </a:r>
                      <a:r>
                        <a:rPr lang="en-US" sz="1200" b="1" dirty="0" err="1"/>
                        <a:t>gameID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players(</a:t>
                      </a:r>
                      <a:r>
                        <a:rPr lang="en-US" sz="1200" b="1" dirty="0" err="1"/>
                        <a:t>playerID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player_current_club_id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competition_id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264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player_name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alt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1C4DD6E-F02A-C2B9-C119-536A11FE0D08}"/>
              </a:ext>
            </a:extLst>
          </p:cNvPr>
          <p:cNvGraphicFramePr>
            <a:graphicFrameLocks noGrp="1"/>
          </p:cNvGraphicFramePr>
          <p:nvPr/>
        </p:nvGraphicFramePr>
        <p:xfrm>
          <a:off x="6926872" y="1027906"/>
          <a:ext cx="327601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Constructors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BDC12E4-27E8-3D39-8794-0195AB8BEF2D}"/>
              </a:ext>
            </a:extLst>
          </p:cNvPr>
          <p:cNvGraphicFramePr>
            <a:graphicFrameLocks noGrp="1"/>
          </p:cNvGraphicFramePr>
          <p:nvPr/>
        </p:nvGraphicFramePr>
        <p:xfrm>
          <a:off x="4780863" y="3042294"/>
          <a:ext cx="327601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constructorResultsId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Status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903A808-56B4-8DAC-4E09-09BAAC51F928}"/>
              </a:ext>
            </a:extLst>
          </p:cNvPr>
          <p:cNvGraphicFramePr>
            <a:graphicFrameLocks noGrp="1"/>
          </p:cNvGraphicFramePr>
          <p:nvPr/>
        </p:nvGraphicFramePr>
        <p:xfrm>
          <a:off x="8549899" y="3042294"/>
          <a:ext cx="3276018" cy="32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3469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Constructors_stadings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constructorStandingsId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5510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00473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4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DATASET: 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extrajo información acerca de cada Carrera en el </a:t>
            </a:r>
            <a:r>
              <a:rPr lang="es-MX" sz="2800" dirty="0" err="1">
                <a:solidFill>
                  <a:schemeClr val="tx1"/>
                </a:solidFill>
              </a:rPr>
              <a:t>ciruito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professional</a:t>
            </a:r>
            <a:r>
              <a:rPr lang="es-MX" sz="2800" dirty="0">
                <a:solidFill>
                  <a:schemeClr val="tx1"/>
                </a:solidFill>
              </a:rPr>
              <a:t> de formula 1 desde el año 2009 hasta el 2022.</a:t>
            </a:r>
          </a:p>
          <a:p>
            <a:r>
              <a:rPr lang="es-MX" sz="2800" dirty="0">
                <a:solidFill>
                  <a:schemeClr val="tx1"/>
                </a:solidFill>
              </a:rPr>
              <a:t>Esta información está dividida en muchas tablas tales como: </a:t>
            </a:r>
            <a:r>
              <a:rPr lang="es-MX" sz="2800" dirty="0" err="1">
                <a:solidFill>
                  <a:schemeClr val="tx1"/>
                </a:solidFill>
              </a:rPr>
              <a:t>circuits</a:t>
            </a:r>
            <a:r>
              <a:rPr lang="es-MX" sz="2800" dirty="0">
                <a:solidFill>
                  <a:schemeClr val="tx1"/>
                </a:solidFill>
              </a:rPr>
              <a:t>.  </a:t>
            </a:r>
            <a:r>
              <a:rPr lang="es-MX" sz="2800" dirty="0" err="1">
                <a:solidFill>
                  <a:schemeClr val="tx1"/>
                </a:solidFill>
              </a:rPr>
              <a:t>cricuits_results</a:t>
            </a:r>
            <a:r>
              <a:rPr lang="es-MX" sz="2800" dirty="0">
                <a:solidFill>
                  <a:schemeClr val="tx1"/>
                </a:solidFill>
              </a:rPr>
              <a:t> , </a:t>
            </a:r>
            <a:r>
              <a:rPr lang="es-MX" sz="2800" dirty="0" err="1">
                <a:solidFill>
                  <a:schemeClr val="tx1"/>
                </a:solidFill>
              </a:rPr>
              <a:t>constructor_standings</a:t>
            </a:r>
            <a:r>
              <a:rPr lang="es-MX" sz="2800" dirty="0">
                <a:solidFill>
                  <a:schemeClr val="tx1"/>
                </a:solidFill>
              </a:rPr>
              <a:t> , </a:t>
            </a:r>
            <a:r>
              <a:rPr lang="es-MX" sz="2800" dirty="0" err="1">
                <a:solidFill>
                  <a:schemeClr val="tx1"/>
                </a:solidFill>
              </a:rPr>
              <a:t>constructors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driver_standings</a:t>
            </a:r>
            <a:r>
              <a:rPr lang="es-MX" sz="2800" dirty="0">
                <a:solidFill>
                  <a:schemeClr val="tx1"/>
                </a:solidFill>
              </a:rPr>
              <a:t>, drivers, </a:t>
            </a:r>
            <a:r>
              <a:rPr lang="es-MX" sz="2800" dirty="0" err="1">
                <a:solidFill>
                  <a:schemeClr val="tx1"/>
                </a:solidFill>
              </a:rPr>
              <a:t>lap_times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pin_stops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qualifiying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races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results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seasons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sprint_results</a:t>
            </a:r>
            <a:r>
              <a:rPr lang="es-MX" sz="2800" dirty="0">
                <a:solidFill>
                  <a:schemeClr val="tx1"/>
                </a:solidFill>
              </a:rPr>
              <a:t>, status.</a:t>
            </a:r>
          </a:p>
          <a:p>
            <a:r>
              <a:rPr lang="es-MX" sz="28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FF60B-42FB-E422-B1D1-B7077B20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s-MX" sz="4400" dirty="0">
                <a:solidFill>
                  <a:schemeClr val="bg1"/>
                </a:solidFill>
              </a:rPr>
              <a:t>Definiendo las distintas entidades y sus campos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6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Components of a table (of a database) - w3resource">
            <a:extLst>
              <a:ext uri="{FF2B5EF4-FFF2-40B4-BE49-F238E27FC236}">
                <a16:creationId xmlns:a16="http://schemas.microsoft.com/office/drawing/2014/main" id="{1F838117-A4FC-63DA-6677-784C7926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001450"/>
            <a:ext cx="6472362" cy="426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822678-8B2D-2096-D252-4263035D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30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75286"/>
              </p:ext>
            </p:extLst>
          </p:nvPr>
        </p:nvGraphicFramePr>
        <p:xfrm>
          <a:off x="351103" y="1993944"/>
          <a:ext cx="32760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Circuits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circuitID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circuitRef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lng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alt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1C4DD6E-F02A-C2B9-C119-536A11FE0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36454"/>
              </p:ext>
            </p:extLst>
          </p:nvPr>
        </p:nvGraphicFramePr>
        <p:xfrm>
          <a:off x="6926872" y="1027906"/>
          <a:ext cx="327601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Constructors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BDC12E4-27E8-3D39-8794-0195AB8B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17220"/>
              </p:ext>
            </p:extLst>
          </p:nvPr>
        </p:nvGraphicFramePr>
        <p:xfrm>
          <a:off x="4780863" y="3042294"/>
          <a:ext cx="327601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constructorResultsId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Status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903A808-56B4-8DAC-4E09-09BAAC51F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40625"/>
              </p:ext>
            </p:extLst>
          </p:nvPr>
        </p:nvGraphicFramePr>
        <p:xfrm>
          <a:off x="8549899" y="3042294"/>
          <a:ext cx="3276018" cy="32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3469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Constructors_stadings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constructorStandingsId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5510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00473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24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79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56960"/>
              </p:ext>
            </p:extLst>
          </p:nvPr>
        </p:nvGraphicFramePr>
        <p:xfrm>
          <a:off x="121920" y="1440180"/>
          <a:ext cx="28613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Drivers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driverRef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Forename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surname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dob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EBC2F9-A3D7-A808-1CE8-D4D97395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9974"/>
              </p:ext>
            </p:extLst>
          </p:nvPr>
        </p:nvGraphicFramePr>
        <p:xfrm>
          <a:off x="3291839" y="2691174"/>
          <a:ext cx="26441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Driver_standings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driverStandingsId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1C8B69-4F1B-2C4A-726F-D47DFEF8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0153"/>
              </p:ext>
            </p:extLst>
          </p:nvPr>
        </p:nvGraphicFramePr>
        <p:xfrm>
          <a:off x="6602730" y="1313268"/>
          <a:ext cx="26441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99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Lap_times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/>
                        <a:t>lap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366661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0D1376-3A63-624D-2326-9856CBA3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55685"/>
              </p:ext>
            </p:extLst>
          </p:nvPr>
        </p:nvGraphicFramePr>
        <p:xfrm>
          <a:off x="9406382" y="3079794"/>
          <a:ext cx="232841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1642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pit_stops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stop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lap</a:t>
                      </a:r>
                      <a:r>
                        <a:rPr lang="en-US" sz="1200" b="1" dirty="0"/>
                        <a:t>(FK on </a:t>
                      </a:r>
                      <a:r>
                        <a:rPr lang="en-US" sz="1200" b="1" dirty="0" err="1"/>
                        <a:t>lap_times</a:t>
                      </a:r>
                      <a:r>
                        <a:rPr lang="en-US" sz="1200" b="1" dirty="0"/>
                        <a:t>(lap))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128494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duration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float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2386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89984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31971-4824-DAB2-AD72-C8D9691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0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1C8B69-4F1B-2C4A-726F-D47DFEF8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75083"/>
              </p:ext>
            </p:extLst>
          </p:nvPr>
        </p:nvGraphicFramePr>
        <p:xfrm>
          <a:off x="457200" y="1525314"/>
          <a:ext cx="264414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34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qualifiying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qualifyId</a:t>
                      </a:r>
                      <a:r>
                        <a:rPr lang="en-US" sz="1200" b="1" dirty="0"/>
                        <a:t> 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924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498029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q1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q2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q3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q4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56F8C6DB-42F4-573B-2A51-1F0BDBC4C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82597"/>
              </p:ext>
            </p:extLst>
          </p:nvPr>
        </p:nvGraphicFramePr>
        <p:xfrm>
          <a:off x="9164320" y="265474"/>
          <a:ext cx="2905760" cy="659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races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/>
                        <a:t>round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circuitID</a:t>
                      </a:r>
                      <a:r>
                        <a:rPr lang="en-US" sz="1200" b="1" dirty="0"/>
                        <a:t> (FK on </a:t>
                      </a:r>
                      <a:r>
                        <a:rPr lang="en-US" sz="1200" b="1" dirty="0" err="1"/>
                        <a:t>Cicruits</a:t>
                      </a:r>
                      <a:r>
                        <a:rPr lang="en-US" sz="1200" b="1" dirty="0"/>
                        <a:t>(</a:t>
                      </a:r>
                      <a:r>
                        <a:rPr lang="en-US" sz="1200" b="1" dirty="0" err="1"/>
                        <a:t>circuitID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fp1_date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fp1_time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fp2</a:t>
                      </a:r>
                      <a:r>
                        <a:rPr lang="en-US" sz="1200" dirty="0"/>
                        <a:t>_</a:t>
                      </a: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fp2_time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fp3_date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fp3_time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quali_date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quali_time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sprint_date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sprint_time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4DD0CCF7-F9CB-4B57-933F-48766D87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66924"/>
              </p:ext>
            </p:extLst>
          </p:nvPr>
        </p:nvGraphicFramePr>
        <p:xfrm>
          <a:off x="5213350" y="265474"/>
          <a:ext cx="290576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err="1"/>
                        <a:t>resultID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 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Grid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PositionOder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laps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fastestLapSpeed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statusId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620C738-1291-6780-D976-D80027B3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71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882777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155D50-4B3E-10A0-FCCE-9644E2ECD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10234"/>
              </p:ext>
            </p:extLst>
          </p:nvPr>
        </p:nvGraphicFramePr>
        <p:xfrm>
          <a:off x="121920" y="1440180"/>
          <a:ext cx="28613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Seasons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7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0" dirty="0"/>
                        <a:t>year</a:t>
                      </a:r>
                      <a:endParaRPr lang="es-MX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E8FE5F-CEDA-B02E-6C2F-7E598D276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33317"/>
              </p:ext>
            </p:extLst>
          </p:nvPr>
        </p:nvGraphicFramePr>
        <p:xfrm>
          <a:off x="8949690" y="228600"/>
          <a:ext cx="290576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sprint_results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resultId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 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Grid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PositionOder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laps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statusId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5F4FC548-0E77-A00B-EAED-BBE4FB7F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05405"/>
              </p:ext>
            </p:extLst>
          </p:nvPr>
        </p:nvGraphicFramePr>
        <p:xfrm>
          <a:off x="4140395" y="2655570"/>
          <a:ext cx="28329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1649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Status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 marL="90535" marR="9053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7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StatusID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status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71EBD2-7FBD-637E-F831-CAFADA6A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4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s-MX" sz="4100">
                <a:solidFill>
                  <a:schemeClr val="bg1"/>
                </a:solidFill>
              </a:rPr>
              <a:t>Definiendo las relaciones entre las distintas entidades</a:t>
            </a: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8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6" name="Picture 4" descr="What is Entity Relationship Diagram (ERD)?">
            <a:extLst>
              <a:ext uri="{FF2B5EF4-FFF2-40B4-BE49-F238E27FC236}">
                <a16:creationId xmlns:a16="http://schemas.microsoft.com/office/drawing/2014/main" id="{2753E803-2BBB-342E-4780-B6B183BA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242908"/>
            <a:ext cx="6472362" cy="37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0758AE-E9EB-D594-BA56-A10F66B4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11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" y="-118623"/>
            <a:ext cx="1175385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presenta la relación entre la distintas entidades de nuestra base Formula1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5F6042-479E-BE85-C378-A56015081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50753"/>
              </p:ext>
            </p:extLst>
          </p:nvPr>
        </p:nvGraphicFramePr>
        <p:xfrm>
          <a:off x="27253" y="1993945"/>
          <a:ext cx="11881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9406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505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Circuits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circuitID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circuitRef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location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Country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lat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lng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alt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url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7AECBA-F321-D73F-F369-9F88E5E91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50651"/>
              </p:ext>
            </p:extLst>
          </p:nvPr>
        </p:nvGraphicFramePr>
        <p:xfrm>
          <a:off x="1714500" y="662146"/>
          <a:ext cx="167259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races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year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0" dirty="0"/>
                        <a:t>round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err="1"/>
                        <a:t>circuitID</a:t>
                      </a:r>
                      <a:r>
                        <a:rPr lang="en-US" sz="600" b="1" dirty="0"/>
                        <a:t> (FK on </a:t>
                      </a:r>
                      <a:r>
                        <a:rPr lang="en-US" sz="600" b="1" dirty="0" err="1"/>
                        <a:t>Cicruits</a:t>
                      </a:r>
                      <a:r>
                        <a:rPr lang="en-US" sz="600" b="1" dirty="0"/>
                        <a:t>(</a:t>
                      </a:r>
                      <a:r>
                        <a:rPr lang="en-US" sz="600" b="1" dirty="0" err="1"/>
                        <a:t>circuitID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Date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time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url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fp1_date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fp1_time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fp2</a:t>
                      </a:r>
                      <a:r>
                        <a:rPr lang="en-US" sz="600" dirty="0"/>
                        <a:t>_</a:t>
                      </a:r>
                      <a:r>
                        <a:rPr lang="es-MX" sz="6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fp2_time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fp3_date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fp3_time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quali_date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quali_time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sprint_date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sprint_time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D7C144F-4E9D-D18E-F3EE-D6E9B09C39A9}"/>
              </a:ext>
            </a:extLst>
          </p:cNvPr>
          <p:cNvCxnSpPr>
            <a:cxnSpLocks/>
          </p:cNvCxnSpPr>
          <p:nvPr/>
        </p:nvCxnSpPr>
        <p:spPr>
          <a:xfrm flipV="1">
            <a:off x="621322" y="1819275"/>
            <a:ext cx="1100180" cy="672521"/>
          </a:xfrm>
          <a:prstGeom prst="bentConnector3">
            <a:avLst>
              <a:gd name="adj1" fmla="val 57792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A24B18-229D-93AE-F74B-9DB8818EE362}"/>
              </a:ext>
            </a:extLst>
          </p:cNvPr>
          <p:cNvSpPr txBox="1"/>
          <p:nvPr/>
        </p:nvSpPr>
        <p:spPr>
          <a:xfrm>
            <a:off x="1356080" y="164999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D58C6C8-86FF-33CE-3A6E-E9C53055B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42395"/>
              </p:ext>
            </p:extLst>
          </p:nvPr>
        </p:nvGraphicFramePr>
        <p:xfrm>
          <a:off x="3886199" y="620736"/>
          <a:ext cx="236347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69842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sprint_results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err="1"/>
                        <a:t>resultId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r>
                        <a:rPr lang="en-US" sz="600" b="0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 (FK on Constructor(</a:t>
                      </a:r>
                      <a:r>
                        <a:rPr lang="en-US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r>
                        <a:rPr lang="en-US" sz="600" dirty="0"/>
                        <a:t>Grid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PositionOder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laps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statusId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5E370F71-E976-CD4E-3510-ACB6EF50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5709"/>
              </p:ext>
            </p:extLst>
          </p:nvPr>
        </p:nvGraphicFramePr>
        <p:xfrm>
          <a:off x="4004230" y="4415784"/>
          <a:ext cx="214903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4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7478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results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b="1" dirty="0" err="1"/>
                        <a:t>resultID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0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 (FK on Constructor(</a:t>
                      </a:r>
                      <a:r>
                        <a:rPr lang="en-US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r>
                        <a:rPr lang="en-US" sz="600" dirty="0"/>
                        <a:t>Grid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PositionOder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laps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rank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fastestLapSpeed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statusId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F5E00CF1-7922-9B35-C930-883AD2919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9764"/>
              </p:ext>
            </p:extLst>
          </p:nvPr>
        </p:nvGraphicFramePr>
        <p:xfrm>
          <a:off x="4004230" y="8758741"/>
          <a:ext cx="2149034" cy="302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16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9751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315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bg1"/>
                          </a:solidFill>
                        </a:rPr>
                        <a:t>qualifiying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qualifyId</a:t>
                      </a:r>
                      <a:r>
                        <a:rPr lang="en-US" sz="600" b="1" dirty="0"/>
                        <a:t> 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r>
                        <a:rPr lang="en-US" sz="600" b="0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70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(FK on Constructor(</a:t>
                      </a:r>
                      <a:r>
                        <a:rPr lang="en-US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307040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r>
                        <a:rPr lang="en-US" sz="600" dirty="0"/>
                        <a:t>position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q1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q2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q3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q4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03FBE8A0-85ED-A6AC-461C-506BBD6B4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09649"/>
              </p:ext>
            </p:extLst>
          </p:nvPr>
        </p:nvGraphicFramePr>
        <p:xfrm>
          <a:off x="4004230" y="11980215"/>
          <a:ext cx="2149034" cy="207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8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29052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Driver_standings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driverStandingsId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Wins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82E94FC5-35C2-C1EA-EF7F-F9545C6D5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52245"/>
              </p:ext>
            </p:extLst>
          </p:nvPr>
        </p:nvGraphicFramePr>
        <p:xfrm>
          <a:off x="4003436" y="14247267"/>
          <a:ext cx="2150622" cy="206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21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99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bg1"/>
                          </a:solidFill>
                        </a:rPr>
                        <a:t>Lap_times</a:t>
                      </a: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/>
                        <a:t>lap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366661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4EC4FFE6-F31D-EE8D-2CCE-03890EC27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7575"/>
              </p:ext>
            </p:extLst>
          </p:nvPr>
        </p:nvGraphicFramePr>
        <p:xfrm>
          <a:off x="3914538" y="16605340"/>
          <a:ext cx="2328418" cy="226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65104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bg1"/>
                          </a:solidFill>
                        </a:rPr>
                        <a:t>pit_stops</a:t>
                      </a: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 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stop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lap</a:t>
                      </a:r>
                      <a:r>
                        <a:rPr lang="en-US" sz="600" b="1" dirty="0"/>
                        <a:t>(FK on </a:t>
                      </a:r>
                      <a:r>
                        <a:rPr lang="en-US" sz="600" b="1" dirty="0" err="1"/>
                        <a:t>lap_times</a:t>
                      </a:r>
                      <a:r>
                        <a:rPr lang="en-US" sz="600" b="1" dirty="0"/>
                        <a:t>(lap))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Wins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128494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duration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float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2386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8998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476BD2BE-1DA4-56D1-B06E-408F60B23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50682"/>
              </p:ext>
            </p:extLst>
          </p:nvPr>
        </p:nvGraphicFramePr>
        <p:xfrm>
          <a:off x="3914538" y="19248348"/>
          <a:ext cx="2363474" cy="166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686104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Constructors_results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constructorResultsId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Constructors(</a:t>
                      </a:r>
                      <a:r>
                        <a:rPr lang="es-MX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Status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F1CCDFC1-AA54-793A-476F-2580F11C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07097"/>
              </p:ext>
            </p:extLst>
          </p:nvPr>
        </p:nvGraphicFramePr>
        <p:xfrm>
          <a:off x="3886199" y="21151717"/>
          <a:ext cx="2500088" cy="223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3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6925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3469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Constructors_stadings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constructorStandingsId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Constructors(</a:t>
                      </a:r>
                      <a:r>
                        <a:rPr lang="es-MX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5510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00473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Wins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2D91DC97-5DC6-FC9F-181B-20709DD2E861}"/>
              </a:ext>
            </a:extLst>
          </p:cNvPr>
          <p:cNvCxnSpPr>
            <a:cxnSpLocks/>
          </p:cNvCxnSpPr>
          <p:nvPr/>
        </p:nvCxnSpPr>
        <p:spPr>
          <a:xfrm>
            <a:off x="2164080" y="1149838"/>
            <a:ext cx="1750458" cy="282840"/>
          </a:xfrm>
          <a:prstGeom prst="bentConnector3">
            <a:avLst>
              <a:gd name="adj1" fmla="val 7611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84F4FE6-9D72-FFF3-63CC-381F88EBF8DB}"/>
              </a:ext>
            </a:extLst>
          </p:cNvPr>
          <p:cNvSpPr txBox="1"/>
          <p:nvPr/>
        </p:nvSpPr>
        <p:spPr>
          <a:xfrm>
            <a:off x="3586794" y="123354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026ED57-6F30-454B-E0E9-B1BBA3752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4404" y="2415286"/>
            <a:ext cx="3969017" cy="1758658"/>
          </a:xfrm>
          <a:prstGeom prst="bentConnector4">
            <a:avLst>
              <a:gd name="adj1" fmla="val -3934"/>
              <a:gd name="adj2" fmla="val 7525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ço Reservado para Número de Slide 49">
            <a:extLst>
              <a:ext uri="{FF2B5EF4-FFF2-40B4-BE49-F238E27FC236}">
                <a16:creationId xmlns:a16="http://schemas.microsoft.com/office/drawing/2014/main" id="{1C29C5A1-7AED-BAA2-CEF0-8CA2AF36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9</a:t>
            </a:fld>
            <a:endParaRPr lang="es-MX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FF1A7CB-C69F-C097-F071-5C9CE319869B}"/>
              </a:ext>
            </a:extLst>
          </p:cNvPr>
          <p:cNvSpPr txBox="1"/>
          <p:nvPr/>
        </p:nvSpPr>
        <p:spPr>
          <a:xfrm>
            <a:off x="3599494" y="505624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9B565536-953F-C78C-B33D-9050A656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12234"/>
              </p:ext>
            </p:extLst>
          </p:nvPr>
        </p:nvGraphicFramePr>
        <p:xfrm>
          <a:off x="6830060" y="616426"/>
          <a:ext cx="18973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184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Drivers 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driverRef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Forename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40632">
                <a:tc>
                  <a:txBody>
                    <a:bodyPr/>
                    <a:lstStyle/>
                    <a:p>
                      <a:r>
                        <a:rPr lang="en-US" sz="600" dirty="0"/>
                        <a:t>surname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dob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nationality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 err="1"/>
                        <a:t>url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9640FE9F-5B67-01D3-FCE1-052D45298493}"/>
              </a:ext>
            </a:extLst>
          </p:cNvPr>
          <p:cNvCxnSpPr>
            <a:cxnSpLocks/>
          </p:cNvCxnSpPr>
          <p:nvPr/>
        </p:nvCxnSpPr>
        <p:spPr>
          <a:xfrm flipV="1">
            <a:off x="5356542" y="1170856"/>
            <a:ext cx="1403350" cy="349140"/>
          </a:xfrm>
          <a:prstGeom prst="bentConnector3">
            <a:avLst>
              <a:gd name="adj1" fmla="val 567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905DBD71-4068-E743-7548-CCCB3FE50B6E}"/>
              </a:ext>
            </a:extLst>
          </p:cNvPr>
          <p:cNvSpPr txBox="1"/>
          <p:nvPr/>
        </p:nvSpPr>
        <p:spPr>
          <a:xfrm>
            <a:off x="6354449" y="963529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1457682D-6217-B127-8B91-B1BCC940A5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1683" y="2472665"/>
            <a:ext cx="4351274" cy="1582924"/>
          </a:xfrm>
          <a:prstGeom prst="bentConnector3">
            <a:avLst>
              <a:gd name="adj1" fmla="val 2431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4F53B8F0-AF7B-3DBB-E636-B17A37141C55}"/>
              </a:ext>
            </a:extLst>
          </p:cNvPr>
          <p:cNvSpPr txBox="1"/>
          <p:nvPr/>
        </p:nvSpPr>
        <p:spPr>
          <a:xfrm>
            <a:off x="6349522" y="419369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107" name="Table 3">
            <a:extLst>
              <a:ext uri="{FF2B5EF4-FFF2-40B4-BE49-F238E27FC236}">
                <a16:creationId xmlns:a16="http://schemas.microsoft.com/office/drawing/2014/main" id="{50D007BD-6AAA-FB3D-11FD-9F4459C3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53352"/>
              </p:ext>
            </p:extLst>
          </p:nvPr>
        </p:nvGraphicFramePr>
        <p:xfrm>
          <a:off x="6840858" y="2956719"/>
          <a:ext cx="1897380" cy="166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7053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Constructors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constructurRef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Nationality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utl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D7F82264-A4C2-5564-8437-795C710EF048}"/>
              </a:ext>
            </a:extLst>
          </p:cNvPr>
          <p:cNvCxnSpPr>
            <a:cxnSpLocks/>
          </p:cNvCxnSpPr>
          <p:nvPr/>
        </p:nvCxnSpPr>
        <p:spPr>
          <a:xfrm flipV="1">
            <a:off x="5149070" y="3543300"/>
            <a:ext cx="1764916" cy="2122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B5257F7-5EE3-D0DA-1CC9-CF841B7CF38C}"/>
              </a:ext>
            </a:extLst>
          </p:cNvPr>
          <p:cNvSpPr txBox="1"/>
          <p:nvPr/>
        </p:nvSpPr>
        <p:spPr>
          <a:xfrm>
            <a:off x="5367940" y="5485980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D5B05810-1D63-6F13-AF64-FC2C69A5CA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07710" y="4570164"/>
            <a:ext cx="8297449" cy="1655406"/>
          </a:xfrm>
          <a:prstGeom prst="bentConnector3">
            <a:avLst>
              <a:gd name="adj1" fmla="val 10002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do 125">
            <a:extLst>
              <a:ext uri="{FF2B5EF4-FFF2-40B4-BE49-F238E27FC236}">
                <a16:creationId xmlns:a16="http://schemas.microsoft.com/office/drawing/2014/main" id="{9E3FDA7F-7226-6565-BF0C-821A79EBF7F3}"/>
              </a:ext>
            </a:extLst>
          </p:cNvPr>
          <p:cNvCxnSpPr>
            <a:cxnSpLocks/>
          </p:cNvCxnSpPr>
          <p:nvPr/>
        </p:nvCxnSpPr>
        <p:spPr>
          <a:xfrm flipV="1">
            <a:off x="6175850" y="1151731"/>
            <a:ext cx="1450775" cy="85552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49AF158E-BDA0-F137-1A77-F921C509964E}"/>
              </a:ext>
            </a:extLst>
          </p:cNvPr>
          <p:cNvSpPr txBox="1"/>
          <p:nvPr/>
        </p:nvSpPr>
        <p:spPr>
          <a:xfrm>
            <a:off x="6382945" y="9522963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cxnSp>
        <p:nvCxnSpPr>
          <p:cNvPr id="134" name="Conector: Angulado 133">
            <a:extLst>
              <a:ext uri="{FF2B5EF4-FFF2-40B4-BE49-F238E27FC236}">
                <a16:creationId xmlns:a16="http://schemas.microsoft.com/office/drawing/2014/main" id="{3A58D3FB-2BCD-C655-AFBA-A130B17EACC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53264" y="3543254"/>
            <a:ext cx="743950" cy="672575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9A0B94E6-7E8E-7D59-A3AA-47077EC237A2}"/>
              </a:ext>
            </a:extLst>
          </p:cNvPr>
          <p:cNvSpPr txBox="1"/>
          <p:nvPr/>
        </p:nvSpPr>
        <p:spPr>
          <a:xfrm>
            <a:off x="6392637" y="10101392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6040B983-09CA-D617-BA50-9F4452FAFC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786112" y="8086302"/>
            <a:ext cx="11867954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264F45C0-125E-98E6-9813-0FABD2274A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240416" y="6627317"/>
            <a:ext cx="10789049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: Angulado 147">
            <a:extLst>
              <a:ext uri="{FF2B5EF4-FFF2-40B4-BE49-F238E27FC236}">
                <a16:creationId xmlns:a16="http://schemas.microsoft.com/office/drawing/2014/main" id="{ACF57691-C620-85BA-BBD5-7A199E0FF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750258" y="8467302"/>
            <a:ext cx="15796246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2A27C3D9-1400-654C-BCE1-E95FE8B727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399339" y="11694372"/>
            <a:ext cx="19113458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E32E71A7-49D6-C4AC-A33D-2A5EDE1977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530545" y="10501842"/>
            <a:ext cx="17375871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DF25A347-A59E-0D7B-7221-ECEBE00165C3}"/>
              </a:ext>
            </a:extLst>
          </p:cNvPr>
          <p:cNvCxnSpPr>
            <a:cxnSpLocks/>
          </p:cNvCxnSpPr>
          <p:nvPr/>
        </p:nvCxnSpPr>
        <p:spPr>
          <a:xfrm flipV="1">
            <a:off x="6072675" y="1170781"/>
            <a:ext cx="818924" cy="1184701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do 164">
            <a:extLst>
              <a:ext uri="{FF2B5EF4-FFF2-40B4-BE49-F238E27FC236}">
                <a16:creationId xmlns:a16="http://schemas.microsoft.com/office/drawing/2014/main" id="{46DE884F-E96D-A497-5959-1F86587DA986}"/>
              </a:ext>
            </a:extLst>
          </p:cNvPr>
          <p:cNvCxnSpPr>
            <a:cxnSpLocks/>
          </p:cNvCxnSpPr>
          <p:nvPr/>
        </p:nvCxnSpPr>
        <p:spPr>
          <a:xfrm flipV="1">
            <a:off x="6204858" y="2247551"/>
            <a:ext cx="676002" cy="1282506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: Angulado 167">
            <a:extLst>
              <a:ext uri="{FF2B5EF4-FFF2-40B4-BE49-F238E27FC236}">
                <a16:creationId xmlns:a16="http://schemas.microsoft.com/office/drawing/2014/main" id="{82FB879D-0A1D-F8CB-EDB7-D1FDAA23E414}"/>
              </a:ext>
            </a:extLst>
          </p:cNvPr>
          <p:cNvCxnSpPr>
            <a:cxnSpLocks/>
          </p:cNvCxnSpPr>
          <p:nvPr/>
        </p:nvCxnSpPr>
        <p:spPr>
          <a:xfrm flipV="1">
            <a:off x="6212478" y="1790543"/>
            <a:ext cx="676002" cy="1551833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2A75C979-BD96-57DF-9950-94D61D101FC8}"/>
              </a:ext>
            </a:extLst>
          </p:cNvPr>
          <p:cNvCxnSpPr>
            <a:cxnSpLocks/>
          </p:cNvCxnSpPr>
          <p:nvPr/>
        </p:nvCxnSpPr>
        <p:spPr>
          <a:xfrm flipV="1">
            <a:off x="6278012" y="3714892"/>
            <a:ext cx="562846" cy="1653928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703F8F36-F3E7-CEDB-4A2A-C54A60D6E2D9}"/>
              </a:ext>
            </a:extLst>
          </p:cNvPr>
          <p:cNvCxnSpPr>
            <a:cxnSpLocks/>
          </p:cNvCxnSpPr>
          <p:nvPr/>
        </p:nvCxnSpPr>
        <p:spPr>
          <a:xfrm flipV="1">
            <a:off x="6361294" y="5785725"/>
            <a:ext cx="562846" cy="1653928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DFFEBEE9-85BD-3DAE-AA9A-B051625B211B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3914538" y="15282070"/>
            <a:ext cx="88898" cy="2454821"/>
          </a:xfrm>
          <a:prstGeom prst="bentConnector3">
            <a:avLst>
              <a:gd name="adj1" fmla="val 35714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944B40DC-FB52-57B8-DAFB-955AA189FB0C}"/>
              </a:ext>
            </a:extLst>
          </p:cNvPr>
          <p:cNvSpPr txBox="1"/>
          <p:nvPr/>
        </p:nvSpPr>
        <p:spPr>
          <a:xfrm>
            <a:off x="3455382" y="17567614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F69229D0-BA64-1B01-349E-4DDA3DCBF29B}"/>
              </a:ext>
            </a:extLst>
          </p:cNvPr>
          <p:cNvSpPr txBox="1"/>
          <p:nvPr/>
        </p:nvSpPr>
        <p:spPr>
          <a:xfrm>
            <a:off x="2992715" y="17017851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BF019CD6-55B6-29D6-B9C1-5BA79F6B6774}"/>
              </a:ext>
            </a:extLst>
          </p:cNvPr>
          <p:cNvSpPr txBox="1"/>
          <p:nvPr/>
        </p:nvSpPr>
        <p:spPr>
          <a:xfrm>
            <a:off x="2960923" y="1463833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039AF639-4CB0-B784-C7F5-DE68F081C087}"/>
              </a:ext>
            </a:extLst>
          </p:cNvPr>
          <p:cNvSpPr txBox="1"/>
          <p:nvPr/>
        </p:nvSpPr>
        <p:spPr>
          <a:xfrm>
            <a:off x="3001450" y="1268649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33A8D49D-18C2-2404-1CEE-05547FA5C629}"/>
              </a:ext>
            </a:extLst>
          </p:cNvPr>
          <p:cNvSpPr txBox="1"/>
          <p:nvPr/>
        </p:nvSpPr>
        <p:spPr>
          <a:xfrm>
            <a:off x="2992715" y="9334570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D1F13776-92AF-FD53-6353-C4C0E99E4A6F}"/>
              </a:ext>
            </a:extLst>
          </p:cNvPr>
          <p:cNvSpPr txBox="1"/>
          <p:nvPr/>
        </p:nvSpPr>
        <p:spPr>
          <a:xfrm>
            <a:off x="3012698" y="1982458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84E53BC1-EE86-68BA-3372-F2FBA508CE17}"/>
              </a:ext>
            </a:extLst>
          </p:cNvPr>
          <p:cNvSpPr txBox="1"/>
          <p:nvPr/>
        </p:nvSpPr>
        <p:spPr>
          <a:xfrm>
            <a:off x="3025398" y="2189468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7AF25D47-84B4-3330-FE00-2F995EDE7C24}"/>
              </a:ext>
            </a:extLst>
          </p:cNvPr>
          <p:cNvSpPr txBox="1"/>
          <p:nvPr/>
        </p:nvSpPr>
        <p:spPr>
          <a:xfrm>
            <a:off x="6557728" y="22167643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7A61482E-E5FA-FFC6-1EC8-D1CA1AE1C665}"/>
              </a:ext>
            </a:extLst>
          </p:cNvPr>
          <p:cNvSpPr txBox="1"/>
          <p:nvPr/>
        </p:nvSpPr>
        <p:spPr>
          <a:xfrm>
            <a:off x="6476931" y="20090854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536B6232-ACAE-2CA3-B288-B142D23BA47C}"/>
              </a:ext>
            </a:extLst>
          </p:cNvPr>
          <p:cNvSpPr txBox="1"/>
          <p:nvPr/>
        </p:nvSpPr>
        <p:spPr>
          <a:xfrm>
            <a:off x="6471181" y="1713455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FBD896A2-8AA9-4B0F-C6A0-CFB741BE509A}"/>
              </a:ext>
            </a:extLst>
          </p:cNvPr>
          <p:cNvSpPr txBox="1"/>
          <p:nvPr/>
        </p:nvSpPr>
        <p:spPr>
          <a:xfrm>
            <a:off x="6490227" y="1488663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140FF44-6FA1-CCDB-B767-5B699CA651C3}"/>
              </a:ext>
            </a:extLst>
          </p:cNvPr>
          <p:cNvSpPr txBox="1"/>
          <p:nvPr/>
        </p:nvSpPr>
        <p:spPr>
          <a:xfrm>
            <a:off x="6490224" y="1285778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0AEA12DA-FA4C-CF8C-874B-63FB7DC54919}"/>
              </a:ext>
            </a:extLst>
          </p:cNvPr>
          <p:cNvSpPr txBox="1"/>
          <p:nvPr/>
        </p:nvSpPr>
        <p:spPr>
          <a:xfrm>
            <a:off x="5190580" y="5306041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cxnSp>
        <p:nvCxnSpPr>
          <p:cNvPr id="189" name="Conector: Angulado 188">
            <a:extLst>
              <a:ext uri="{FF2B5EF4-FFF2-40B4-BE49-F238E27FC236}">
                <a16:creationId xmlns:a16="http://schemas.microsoft.com/office/drawing/2014/main" id="{319C14D7-4679-B5A2-7E6C-0F595B59D7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8180" y="1956578"/>
            <a:ext cx="1766628" cy="143872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F620D895-0AF8-0139-3A4C-F9303521832D}"/>
              </a:ext>
            </a:extLst>
          </p:cNvPr>
          <p:cNvSpPr txBox="1"/>
          <p:nvPr/>
        </p:nvSpPr>
        <p:spPr>
          <a:xfrm>
            <a:off x="5185134" y="1982085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252168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1851</Words>
  <Application>Microsoft Office PowerPoint</Application>
  <PresentationFormat>Widescreen</PresentationFormat>
  <Paragraphs>707</Paragraphs>
  <Slides>15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CODER HOUSE PROYECTO BASES DE DATOS FORMULA 1</vt:lpstr>
      <vt:lpstr>DATASET: Se decidió usar un dataset de Kaggle con información histórica de carreras de la formula 1 </vt:lpstr>
      <vt:lpstr>Definiendo las distintas entidades y sus campos </vt:lpstr>
      <vt:lpstr>Se decidió usar un dataset de Kaggle con información histórica de carreras de la formula 1 </vt:lpstr>
      <vt:lpstr>Se decidió usar un dataset de Kaggle con información histórica de carreras de la formula 1 </vt:lpstr>
      <vt:lpstr>Apresentação do PowerPoint</vt:lpstr>
      <vt:lpstr>Se decidió usar un dataset de Kaggle con información histórica de carreras de la formula 1 </vt:lpstr>
      <vt:lpstr>Definiendo las relaciones entre las distintas entidades</vt:lpstr>
      <vt:lpstr>Se presenta la relación entre la distintas entidades de nuestra base Formula1</vt:lpstr>
      <vt:lpstr>Se presenta la relación entre la distintas entidades de nuestra base Formula1</vt:lpstr>
      <vt:lpstr>HIPOTESIS:</vt:lpstr>
      <vt:lpstr>CODER HOUSE PROYECTO BASES DE DATOS TRANSFERMARKET </vt:lpstr>
      <vt:lpstr>DATASET: Se decidió usar un dataset de Kaggle con información histórica futbolistas y sus precios de mercado </vt:lpstr>
      <vt:lpstr>Definiendo las distintas entidades y sus campos </vt:lpstr>
      <vt:lpstr>Se decidió usar un dataset de Kaggle con información histórica de carreras de Transfermarkt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SUAVIZAMIENTO DE DATOS MEDIANTE MEDIA MOVIL Y EXPONENCIAL</dc:title>
  <dc:creator>Sergio Ibarra</dc:creator>
  <cp:lastModifiedBy>Sergio Ibarra</cp:lastModifiedBy>
  <cp:revision>6</cp:revision>
  <dcterms:created xsi:type="dcterms:W3CDTF">2023-02-13T16:27:49Z</dcterms:created>
  <dcterms:modified xsi:type="dcterms:W3CDTF">2023-06-22T15:43:39Z</dcterms:modified>
</cp:coreProperties>
</file>